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9" r:id="rId4"/>
    <p:sldId id="260" r:id="rId5"/>
    <p:sldId id="261" r:id="rId6"/>
    <p:sldId id="263" r:id="rId7"/>
    <p:sldId id="262"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987" autoAdjust="0"/>
    <p:restoredTop sz="78052" autoAdjust="0"/>
  </p:normalViewPr>
  <p:slideViewPr>
    <p:cSldViewPr snapToGrid="0">
      <p:cViewPr>
        <p:scale>
          <a:sx n="90" d="100"/>
          <a:sy n="90" d="100"/>
        </p:scale>
        <p:origin x="1332" y="66"/>
      </p:cViewPr>
      <p:guideLst/>
    </p:cSldViewPr>
  </p:slid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6B2474-D7D8-409E-A54D-919235B4E87B}" type="datetimeFigureOut">
              <a:rPr lang="en-US" smtClean="0"/>
              <a:t>10/9/2024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2C4514-E7C7-4119-A29C-A6F95F60DCEA}" type="slidenum">
              <a:rPr lang="en-US" smtClean="0"/>
              <a:t>‹#›</a:t>
            </a:fld>
            <a:endParaRPr lang="en-US"/>
          </a:p>
        </p:txBody>
      </p:sp>
    </p:spTree>
    <p:extLst>
      <p:ext uri="{BB962C8B-B14F-4D97-AF65-F5344CB8AC3E}">
        <p14:creationId xmlns:p14="http://schemas.microsoft.com/office/powerpoint/2010/main" val="2196981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John 4:1-3 </a:t>
            </a:r>
            <a:r>
              <a:rPr lang="en-US" sz="1200" b="1"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After teaching in Jerusalem, Jesus went into the nearby countryside of Judea.  As people came and listened to His teaching, His disciples were baptizing people, reminding them of their sin and their need to be forgiven.  So many people were coming that it attracted the attention of the Jewish leaders.  Jesus didn’t want to cause trouble, so He decided it was time to travel to Galilee.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Galilee was north of Judea, and to get there, you had to either go through or around the region of Samaria.  The Jewish people hated the Samaritans.  A little history lesson:  700 years earlier, the nation of Assyria conquered this part of Israel, taking most of the people away as captives.  The ones who were left disobeyed God by marrying non-Jewish people from nearby.  Because the “pure Jewish” people were angry at them, they stopped traveling to Jerusalem to worship and established their own place of worship at Mount Gerizim.  This made the Jewish people hate the Samaritans even more.</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4:4</a:t>
            </a:r>
            <a:r>
              <a:rPr lang="en-US" sz="1200" kern="1200" dirty="0" smtClean="0">
                <a:solidFill>
                  <a:schemeClr val="tx1"/>
                </a:solidFill>
                <a:effectLst/>
                <a:latin typeface="+mn-lt"/>
                <a:ea typeface="+mn-ea"/>
                <a:cs typeface="+mn-cs"/>
              </a:rPr>
              <a:t>  Because of this, many Jewish people would not even travel through the land of Samaria – they would rather travel farther and go around it.  But Jesus had a “divine appointment” in Samaria, so He chose to go through the middle.</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4:5,6</a:t>
            </a:r>
            <a:r>
              <a:rPr lang="en-US" sz="1200" kern="1200" dirty="0" smtClean="0">
                <a:solidFill>
                  <a:schemeClr val="tx1"/>
                </a:solidFill>
                <a:effectLst/>
                <a:latin typeface="+mn-lt"/>
                <a:ea typeface="+mn-ea"/>
                <a:cs typeface="+mn-cs"/>
              </a:rPr>
              <a:t>  As we have already seen, Jesus is God.  But He is also a man, and as a man, He gets physically tired like us.  Jesus sat down by the well at noon.</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Looking at </a:t>
            </a:r>
            <a:r>
              <a:rPr lang="en-US" sz="1200" b="1" kern="1200" dirty="0" smtClean="0">
                <a:solidFill>
                  <a:schemeClr val="tx1"/>
                </a:solidFill>
                <a:effectLst/>
                <a:latin typeface="+mn-lt"/>
                <a:ea typeface="+mn-ea"/>
                <a:cs typeface="+mn-cs"/>
              </a:rPr>
              <a:t>Hebrews 4:15 (NT387</a:t>
            </a:r>
            <a:r>
              <a:rPr lang="en-US" sz="1200" kern="1200" dirty="0" smtClean="0">
                <a:solidFill>
                  <a:schemeClr val="tx1"/>
                </a:solidFill>
                <a:effectLst/>
                <a:latin typeface="+mn-lt"/>
                <a:ea typeface="+mn-ea"/>
                <a:cs typeface="+mn-cs"/>
              </a:rPr>
              <a:t>), we see that because Jesus walked on the earth as a man, He can understand every problem that we face.  He comes to a very special well, one that belonged to the very first Israelite – Jacob.  It is still there today, so you can see it if you ever go to Israel.</a:t>
            </a:r>
          </a:p>
          <a:p>
            <a:endParaRPr lang="en-US" dirty="0"/>
          </a:p>
        </p:txBody>
      </p:sp>
      <p:sp>
        <p:nvSpPr>
          <p:cNvPr id="4" name="Slide Number Placeholder 3"/>
          <p:cNvSpPr>
            <a:spLocks noGrp="1"/>
          </p:cNvSpPr>
          <p:nvPr>
            <p:ph type="sldNum" sz="quarter" idx="10"/>
          </p:nvPr>
        </p:nvSpPr>
        <p:spPr/>
        <p:txBody>
          <a:bodyPr/>
          <a:lstStyle/>
          <a:p>
            <a:fld id="{162C4514-E7C7-4119-A29C-A6F95F60DCEA}" type="slidenum">
              <a:rPr lang="en-US" smtClean="0"/>
              <a:t>3</a:t>
            </a:fld>
            <a:endParaRPr lang="en-US"/>
          </a:p>
        </p:txBody>
      </p:sp>
    </p:spTree>
    <p:extLst>
      <p:ext uri="{BB962C8B-B14F-4D97-AF65-F5344CB8AC3E}">
        <p14:creationId xmlns:p14="http://schemas.microsoft.com/office/powerpoint/2010/main" val="3143406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John 4:7</a:t>
            </a:r>
            <a:r>
              <a:rPr lang="en-US" sz="1200" kern="1200" dirty="0" smtClean="0">
                <a:solidFill>
                  <a:schemeClr val="tx1"/>
                </a:solidFill>
                <a:effectLst/>
                <a:latin typeface="+mn-lt"/>
                <a:ea typeface="+mn-ea"/>
                <a:cs typeface="+mn-cs"/>
              </a:rPr>
              <a:t>  A woman came to the well and Jesus talked with her.  You may not know this, but these two things are both very strange.  </a:t>
            </a:r>
            <a:r>
              <a:rPr lang="en-US" sz="1200" u="sng" kern="1200" dirty="0" smtClean="0">
                <a:solidFill>
                  <a:schemeClr val="tx1"/>
                </a:solidFill>
                <a:effectLst/>
                <a:latin typeface="+mn-lt"/>
                <a:ea typeface="+mn-ea"/>
                <a:cs typeface="+mn-cs"/>
              </a:rPr>
              <a:t>First</a:t>
            </a:r>
            <a:r>
              <a:rPr lang="en-US" sz="1200" kern="1200" dirty="0" smtClean="0">
                <a:solidFill>
                  <a:schemeClr val="tx1"/>
                </a:solidFill>
                <a:effectLst/>
                <a:latin typeface="+mn-lt"/>
                <a:ea typeface="+mn-ea"/>
                <a:cs typeface="+mn-cs"/>
              </a:rPr>
              <a:t>, in those days, women always traveled together for safety.  And they would always come to get water in the morning or evening – not in the middle of the day.  Clearly, there was something different about this woman {start to fill in the table with </a:t>
            </a:r>
            <a:r>
              <a:rPr lang="en-US" sz="1200" b="1" kern="1200" dirty="0" smtClean="0">
                <a:solidFill>
                  <a:schemeClr val="tx1"/>
                </a:solidFill>
                <a:effectLst/>
                <a:latin typeface="+mn-lt"/>
                <a:ea typeface="+mn-ea"/>
                <a:cs typeface="+mn-cs"/>
              </a:rPr>
              <a:t>Came alone</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in heat of the day</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rPr>
              <a:t>Second</a:t>
            </a:r>
            <a:r>
              <a:rPr lang="en-US" sz="1200" kern="1200" dirty="0" smtClean="0">
                <a:solidFill>
                  <a:schemeClr val="tx1"/>
                </a:solidFill>
                <a:effectLst/>
                <a:latin typeface="+mn-lt"/>
                <a:ea typeface="+mn-ea"/>
                <a:cs typeface="+mn-cs"/>
              </a:rPr>
              <a:t>, a man would never talk to an unfamiliar woman.  And especially, a Jewish man would never talk to a Samaritan woman (</a:t>
            </a:r>
            <a:r>
              <a:rPr lang="en-US" sz="1200" b="1" kern="1200" dirty="0" smtClean="0">
                <a:solidFill>
                  <a:schemeClr val="tx1"/>
                </a:solidFill>
                <a:effectLst/>
                <a:latin typeface="+mn-lt"/>
                <a:ea typeface="+mn-ea"/>
                <a:cs typeface="+mn-cs"/>
              </a:rPr>
              <a:t>verse 9</a:t>
            </a:r>
            <a:r>
              <a:rPr lang="en-US" sz="1200" kern="1200" dirty="0" smtClean="0">
                <a:solidFill>
                  <a:schemeClr val="tx1"/>
                </a:solidFill>
                <a:effectLst/>
                <a:latin typeface="+mn-lt"/>
                <a:ea typeface="+mn-ea"/>
                <a:cs typeface="+mn-cs"/>
              </a:rPr>
              <a:t>).  The fact that Jesus spoke to an outcast Samaritan woman is a powerful picture of His love and compassion.</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4:10</a:t>
            </a:r>
            <a:r>
              <a:rPr lang="en-US" sz="1200" kern="1200" dirty="0" smtClean="0">
                <a:solidFill>
                  <a:schemeClr val="tx1"/>
                </a:solidFill>
                <a:effectLst/>
                <a:latin typeface="+mn-lt"/>
                <a:ea typeface="+mn-ea"/>
                <a:cs typeface="+mn-cs"/>
              </a:rPr>
              <a:t>  Just like Jesus used the physical example of being born with Nicodemus, He uses the physical example of thirst and water to teach this woman.  But like Nicodemus, she is confused…</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4:11-15</a:t>
            </a:r>
            <a:r>
              <a:rPr lang="en-US" sz="1200" kern="1200" dirty="0" smtClean="0">
                <a:solidFill>
                  <a:schemeClr val="tx1"/>
                </a:solidFill>
                <a:effectLst/>
                <a:latin typeface="+mn-lt"/>
                <a:ea typeface="+mn-ea"/>
                <a:cs typeface="+mn-cs"/>
              </a:rPr>
              <a:t>  She continues to focus on the physical, unaware that her greater need is spiritual, she was </a:t>
            </a:r>
            <a:r>
              <a:rPr lang="en-US" sz="1200" b="1" kern="1200" dirty="0" smtClean="0">
                <a:solidFill>
                  <a:schemeClr val="tx1"/>
                </a:solidFill>
                <a:effectLst/>
                <a:latin typeface="+mn-lt"/>
                <a:ea typeface="+mn-ea"/>
                <a:cs typeface="+mn-cs"/>
              </a:rPr>
              <a:t>confused about physical vs. spiritual water</a:t>
            </a:r>
            <a:r>
              <a:rPr lang="en-US" sz="1200" kern="1200" dirty="0" smtClean="0">
                <a:solidFill>
                  <a:schemeClr val="tx1"/>
                </a:solidFill>
                <a:effectLst/>
                <a:latin typeface="+mn-lt"/>
                <a:ea typeface="+mn-ea"/>
                <a:cs typeface="+mn-cs"/>
              </a:rPr>
              <a:t>.  So Jesus is about to make her aware of her greatest need…</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4:16-18</a:t>
            </a:r>
            <a:r>
              <a:rPr lang="en-US" sz="1200" kern="1200" dirty="0" smtClean="0">
                <a:solidFill>
                  <a:schemeClr val="tx1"/>
                </a:solidFill>
                <a:effectLst/>
                <a:latin typeface="+mn-lt"/>
                <a:ea typeface="+mn-ea"/>
                <a:cs typeface="+mn-cs"/>
              </a:rPr>
              <a:t>  Ouch!  Jesus makes it very clear that He knows all about her sinful history.  In fact, it’s very obvious that this woman has been </a:t>
            </a:r>
            <a:r>
              <a:rPr lang="en-US" sz="1200" b="1" kern="1200" dirty="0" smtClean="0">
                <a:solidFill>
                  <a:schemeClr val="tx1"/>
                </a:solidFill>
                <a:effectLst/>
                <a:latin typeface="+mn-lt"/>
                <a:ea typeface="+mn-ea"/>
                <a:cs typeface="+mn-cs"/>
              </a:rPr>
              <a:t>seeking satisfaction with physical things</a:t>
            </a:r>
            <a:r>
              <a:rPr lang="en-US" sz="1200" kern="1200" dirty="0" smtClean="0">
                <a:solidFill>
                  <a:schemeClr val="tx1"/>
                </a:solidFill>
                <a:effectLst/>
                <a:latin typeface="+mn-lt"/>
                <a:ea typeface="+mn-ea"/>
                <a:cs typeface="+mn-cs"/>
              </a:rPr>
              <a:t>, but she soon discovered that they do not bring the kind of satisfaction she really desired.  And now we know why she came to the well in the middle of the day: she was </a:t>
            </a:r>
            <a:r>
              <a:rPr lang="en-US" sz="1200" b="1" kern="1200" dirty="0" smtClean="0">
                <a:solidFill>
                  <a:schemeClr val="tx1"/>
                </a:solidFill>
                <a:effectLst/>
                <a:latin typeface="+mn-lt"/>
                <a:ea typeface="+mn-ea"/>
                <a:cs typeface="+mn-cs"/>
              </a:rPr>
              <a:t>Outwardly immoral</a:t>
            </a:r>
            <a:r>
              <a:rPr lang="en-US" sz="1200" kern="1200" dirty="0" smtClean="0">
                <a:solidFill>
                  <a:schemeClr val="tx1"/>
                </a:solidFill>
                <a:effectLst/>
                <a:latin typeface="+mn-lt"/>
                <a:ea typeface="+mn-ea"/>
                <a:cs typeface="+mn-cs"/>
              </a:rPr>
              <a:t>, had </a:t>
            </a:r>
            <a:r>
              <a:rPr lang="en-US" sz="1200" b="1" kern="1200" dirty="0" smtClean="0">
                <a:solidFill>
                  <a:schemeClr val="tx1"/>
                </a:solidFill>
                <a:effectLst/>
                <a:latin typeface="+mn-lt"/>
                <a:ea typeface="+mn-ea"/>
                <a:cs typeface="+mn-cs"/>
              </a:rPr>
              <a:t>Zero respect</a:t>
            </a:r>
            <a:r>
              <a:rPr lang="en-US" sz="1200" kern="1200" dirty="0" smtClean="0">
                <a:solidFill>
                  <a:schemeClr val="tx1"/>
                </a:solidFill>
                <a:effectLst/>
                <a:latin typeface="+mn-lt"/>
                <a:ea typeface="+mn-ea"/>
                <a:cs typeface="+mn-cs"/>
              </a:rPr>
              <a:t> and was </a:t>
            </a:r>
            <a:r>
              <a:rPr lang="en-US" sz="1200" b="1" kern="1200" dirty="0" smtClean="0">
                <a:solidFill>
                  <a:schemeClr val="tx1"/>
                </a:solidFill>
                <a:effectLst/>
                <a:latin typeface="+mn-lt"/>
                <a:ea typeface="+mn-ea"/>
                <a:cs typeface="+mn-cs"/>
              </a:rPr>
              <a:t>socially outcast</a:t>
            </a:r>
            <a:r>
              <a:rPr lang="en-US" sz="1200" kern="1200" dirty="0" smtClean="0">
                <a:solidFill>
                  <a:schemeClr val="tx1"/>
                </a:solidFill>
                <a:effectLst/>
                <a:latin typeface="+mn-lt"/>
                <a:ea typeface="+mn-ea"/>
                <a:cs typeface="+mn-cs"/>
              </a:rPr>
              <a:t>.  Caught in the midst of her sin, she tries to change the subject…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62C4514-E7C7-4119-A29C-A6F95F60DCEA}" type="slidenum">
              <a:rPr lang="en-US" smtClean="0"/>
              <a:t>4</a:t>
            </a:fld>
            <a:endParaRPr lang="en-US"/>
          </a:p>
        </p:txBody>
      </p:sp>
    </p:spTree>
    <p:extLst>
      <p:ext uri="{BB962C8B-B14F-4D97-AF65-F5344CB8AC3E}">
        <p14:creationId xmlns:p14="http://schemas.microsoft.com/office/powerpoint/2010/main" val="1434091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John 4:19,20</a:t>
            </a:r>
            <a:r>
              <a:rPr lang="en-US" sz="1200" kern="1200" dirty="0" smtClean="0">
                <a:solidFill>
                  <a:schemeClr val="tx1"/>
                </a:solidFill>
                <a:effectLst/>
                <a:latin typeface="+mn-lt"/>
                <a:ea typeface="+mn-ea"/>
                <a:cs typeface="+mn-cs"/>
              </a:rPr>
              <a:t>  Knowing that Jesus is a Jew, she points away from her own personal sin and towards the greatest point of disagreement between Samaritans and Jews – where to worship.  But Jesus is ready for the distraction, and draws her back in…</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4:21-24</a:t>
            </a:r>
            <a:r>
              <a:rPr lang="en-US" sz="1200" kern="1200" dirty="0" smtClean="0">
                <a:solidFill>
                  <a:schemeClr val="tx1"/>
                </a:solidFill>
                <a:effectLst/>
                <a:latin typeface="+mn-lt"/>
                <a:ea typeface="+mn-ea"/>
                <a:cs typeface="+mn-cs"/>
              </a:rPr>
              <a:t>  Worship is very important.  In fact, it is one of the most important things that we can think about – the Father seeks true worshippers.  But now that Jesus has come to earth, the location of worship isn’t important – what matters is how a person worships.  Many people only worship with external activities while there heart is far away from God (</a:t>
            </a:r>
            <a:r>
              <a:rPr lang="en-US" sz="1200" b="1" kern="1200" dirty="0" smtClean="0">
                <a:solidFill>
                  <a:schemeClr val="tx1"/>
                </a:solidFill>
                <a:effectLst/>
                <a:latin typeface="+mn-lt"/>
                <a:ea typeface="+mn-ea"/>
                <a:cs typeface="+mn-cs"/>
              </a:rPr>
              <a:t>Isaiah 29:13</a:t>
            </a:r>
            <a:r>
              <a:rPr lang="en-US" sz="1200" kern="1200" dirty="0" smtClean="0">
                <a:solidFill>
                  <a:schemeClr val="tx1"/>
                </a:solidFill>
                <a:effectLst/>
                <a:latin typeface="+mn-lt"/>
                <a:ea typeface="+mn-ea"/>
                <a:cs typeface="+mn-cs"/>
              </a:rPr>
              <a:t>).  True worship is based on truth and comes from deep within the heart of a person, involving their spirit as well as their mind.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John 4:25</a:t>
            </a:r>
            <a:r>
              <a:rPr lang="en-US" sz="1200" kern="1200" dirty="0" smtClean="0">
                <a:solidFill>
                  <a:schemeClr val="tx1"/>
                </a:solidFill>
                <a:effectLst/>
                <a:latin typeface="+mn-lt"/>
                <a:ea typeface="+mn-ea"/>
                <a:cs typeface="+mn-cs"/>
              </a:rPr>
              <a:t>  By now, the woman is wondering who this “prophet” might be.  In the midst of her confused life, she was </a:t>
            </a:r>
            <a:r>
              <a:rPr lang="en-US" sz="1200" b="1" kern="1200" dirty="0" smtClean="0">
                <a:solidFill>
                  <a:schemeClr val="tx1"/>
                </a:solidFill>
                <a:effectLst/>
                <a:latin typeface="+mn-lt"/>
                <a:ea typeface="+mn-ea"/>
                <a:cs typeface="+mn-cs"/>
              </a:rPr>
              <a:t>looking for answers from Christ</a:t>
            </a:r>
            <a:r>
              <a:rPr lang="en-US" sz="1200" kern="1200" dirty="0" smtClean="0">
                <a:solidFill>
                  <a:schemeClr val="tx1"/>
                </a:solidFill>
                <a:effectLst/>
                <a:latin typeface="+mn-lt"/>
                <a:ea typeface="+mn-ea"/>
                <a:cs typeface="+mn-cs"/>
              </a:rPr>
              <a:t>, expecting Him to explain everything.</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4:26</a:t>
            </a:r>
            <a:r>
              <a:rPr lang="en-US" sz="1200" kern="1200" dirty="0" smtClean="0">
                <a:solidFill>
                  <a:schemeClr val="tx1"/>
                </a:solidFill>
                <a:effectLst/>
                <a:latin typeface="+mn-lt"/>
                <a:ea typeface="+mn-ea"/>
                <a:cs typeface="+mn-cs"/>
              </a:rPr>
              <a:t>  Who is Jesus?  Here, He makes it very clear: “I am (He).”  Among the “pure” Jews, He did not often make such a clear statement about the fact that He was the Messiah.  But here, in the presence of a socially outcast, immoral Samaritan, He makes His identity plain and clear.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62C4514-E7C7-4119-A29C-A6F95F60DCEA}" type="slidenum">
              <a:rPr lang="en-US" smtClean="0"/>
              <a:t>5</a:t>
            </a:fld>
            <a:endParaRPr lang="en-US"/>
          </a:p>
        </p:txBody>
      </p:sp>
    </p:spTree>
    <p:extLst>
      <p:ext uri="{BB962C8B-B14F-4D97-AF65-F5344CB8AC3E}">
        <p14:creationId xmlns:p14="http://schemas.microsoft.com/office/powerpoint/2010/main" val="2099673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John 4:28-30</a:t>
            </a:r>
            <a:r>
              <a:rPr lang="en-US" sz="1200" kern="1200" dirty="0" smtClean="0">
                <a:solidFill>
                  <a:schemeClr val="tx1"/>
                </a:solidFill>
                <a:effectLst/>
                <a:latin typeface="+mn-lt"/>
                <a:ea typeface="+mn-ea"/>
                <a:cs typeface="+mn-cs"/>
              </a:rPr>
              <a:t>  Maybe, for the first time in her life, she discovers that h</a:t>
            </a:r>
            <a:r>
              <a:rPr lang="en-US" sz="1200" b="1" kern="1200" dirty="0" smtClean="0">
                <a:solidFill>
                  <a:schemeClr val="tx1"/>
                </a:solidFill>
                <a:effectLst/>
                <a:latin typeface="+mn-lt"/>
                <a:ea typeface="+mn-ea"/>
                <a:cs typeface="+mn-cs"/>
              </a:rPr>
              <a:t>er bad works didn’t prevent her from entering heaven</a:t>
            </a:r>
            <a:r>
              <a:rPr lang="en-US" sz="1200" kern="1200" dirty="0" smtClean="0">
                <a:solidFill>
                  <a:schemeClr val="tx1"/>
                </a:solidFill>
                <a:effectLst/>
                <a:latin typeface="+mn-lt"/>
                <a:ea typeface="+mn-ea"/>
                <a:cs typeface="+mn-cs"/>
              </a:rPr>
              <a:t>.  Surprised by radical grace, the woman is </a:t>
            </a:r>
            <a:r>
              <a:rPr lang="en-US" sz="1200" b="1" kern="1200" dirty="0" smtClean="0">
                <a:solidFill>
                  <a:schemeClr val="tx1"/>
                </a:solidFill>
                <a:effectLst/>
                <a:latin typeface="+mn-lt"/>
                <a:ea typeface="+mn-ea"/>
                <a:cs typeface="+mn-cs"/>
              </a:rPr>
              <a:t>amazed at what Jesus did,</a:t>
            </a:r>
            <a:r>
              <a:rPr lang="en-US" sz="1200" kern="1200" dirty="0" smtClean="0">
                <a:solidFill>
                  <a:schemeClr val="tx1"/>
                </a:solidFill>
                <a:effectLst/>
                <a:latin typeface="+mn-lt"/>
                <a:ea typeface="+mn-ea"/>
                <a:cs typeface="+mn-cs"/>
              </a:rPr>
              <a:t> leaves her water jar,</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and goes back to town to tell everyone about Him.  She becomes one of the very first Christian missionaries – one who goes out to proclaim the gospel to others.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4:31-33</a:t>
            </a:r>
            <a:r>
              <a:rPr lang="en-US" sz="1200" kern="1200" dirty="0" smtClean="0">
                <a:solidFill>
                  <a:schemeClr val="tx1"/>
                </a:solidFill>
                <a:effectLst/>
                <a:latin typeface="+mn-lt"/>
                <a:ea typeface="+mn-ea"/>
                <a:cs typeface="+mn-cs"/>
              </a:rPr>
              <a:t>  His disciples return from town with lunch and encouraging Jesus to eat something.  But He tells them that He has some great “food to eat”, food that they don’t understand.  Like Nicodemus and the woman, they are totally focused on the physical aspects of life and miss his important, spiritual message.</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4:34,35</a:t>
            </a:r>
            <a:r>
              <a:rPr lang="en-US" sz="1200" kern="1200" dirty="0" smtClean="0">
                <a:solidFill>
                  <a:schemeClr val="tx1"/>
                </a:solidFill>
                <a:effectLst/>
                <a:latin typeface="+mn-lt"/>
                <a:ea typeface="+mn-ea"/>
                <a:cs typeface="+mn-cs"/>
              </a:rPr>
              <a:t>  If you are a Christian, Jesus is saying something very important in this verse.  Just like Nicodemus and the woman, we get too focused on the physical.  Instead, our “favorite food” should be to know and do the work that God has given to us.  When He gives you a job to do, do not wait.  The people of the town now come to meet them and see if the woman’s claims are true.  Like a harvest waiting to be reaped, Jesus is giving the disciples the job of picking the ripe fruit.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John 4:39-42</a:t>
            </a:r>
            <a:r>
              <a:rPr lang="en-US" sz="1200" kern="1200" dirty="0" smtClean="0">
                <a:solidFill>
                  <a:schemeClr val="tx1"/>
                </a:solidFill>
                <a:effectLst/>
                <a:latin typeface="+mn-lt"/>
                <a:ea typeface="+mn-ea"/>
                <a:cs typeface="+mn-cs"/>
              </a:rPr>
              <a:t>  The key word in the Gospel of John is </a:t>
            </a:r>
            <a:r>
              <a:rPr lang="en-US" sz="1200" u="sng" kern="1200" dirty="0" smtClean="0">
                <a:solidFill>
                  <a:schemeClr val="tx1"/>
                </a:solidFill>
                <a:effectLst/>
                <a:latin typeface="+mn-lt"/>
                <a:ea typeface="+mn-ea"/>
                <a:cs typeface="+mn-cs"/>
              </a:rPr>
              <a:t>believe</a:t>
            </a:r>
            <a:r>
              <a:rPr lang="en-US" sz="1200" kern="1200" dirty="0" smtClean="0">
                <a:solidFill>
                  <a:schemeClr val="tx1"/>
                </a:solidFill>
                <a:effectLst/>
                <a:latin typeface="+mn-lt"/>
                <a:ea typeface="+mn-ea"/>
                <a:cs typeface="+mn-cs"/>
              </a:rPr>
              <a:t>.  The Jewish people should have been ready to receive Jesus and believe, but their pride kept them away.  But here, in this land of outcasts and rejects, </a:t>
            </a:r>
            <a:r>
              <a:rPr lang="en-US" sz="1200" u="sng" kern="1200" dirty="0" smtClean="0">
                <a:solidFill>
                  <a:schemeClr val="tx1"/>
                </a:solidFill>
                <a:effectLst/>
                <a:latin typeface="+mn-lt"/>
                <a:ea typeface="+mn-ea"/>
                <a:cs typeface="+mn-cs"/>
              </a:rPr>
              <a:t>many</a:t>
            </a:r>
            <a:r>
              <a:rPr lang="en-US" sz="1200" kern="1200" dirty="0" smtClean="0">
                <a:solidFill>
                  <a:schemeClr val="tx1"/>
                </a:solidFill>
                <a:effectLst/>
                <a:latin typeface="+mn-lt"/>
                <a:ea typeface="+mn-ea"/>
                <a:cs typeface="+mn-cs"/>
              </a:rPr>
              <a:t> people believe because of the testimony of the woman and the teaching of Jesus.  They come to know and accept the truth about Jesus – “He really is the Savior of the world.”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62C4514-E7C7-4119-A29C-A6F95F60DCEA}" type="slidenum">
              <a:rPr lang="en-US" smtClean="0"/>
              <a:t>6</a:t>
            </a:fld>
            <a:endParaRPr lang="en-US"/>
          </a:p>
        </p:txBody>
      </p:sp>
    </p:spTree>
    <p:extLst>
      <p:ext uri="{BB962C8B-B14F-4D97-AF65-F5344CB8AC3E}">
        <p14:creationId xmlns:p14="http://schemas.microsoft.com/office/powerpoint/2010/main" val="2676476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John 4:43-45,48  </a:t>
            </a:r>
            <a:r>
              <a:rPr lang="en-US" sz="1200" kern="1200" dirty="0" smtClean="0">
                <a:solidFill>
                  <a:schemeClr val="tx1"/>
                </a:solidFill>
                <a:effectLst/>
                <a:latin typeface="+mn-lt"/>
                <a:ea typeface="+mn-ea"/>
                <a:cs typeface="+mn-cs"/>
              </a:rPr>
              <a:t>Jesus departs from Samaria, travels to Galilee and is welcomed by the people.  But their welcome is different from the one given by the Samaritans – it is the welcome of curiosity seekers, people who are hoping to see some more miracles.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4:46,47</a:t>
            </a:r>
            <a:r>
              <a:rPr lang="en-US" sz="1200" kern="1200" dirty="0" smtClean="0">
                <a:solidFill>
                  <a:schemeClr val="tx1"/>
                </a:solidFill>
                <a:effectLst/>
                <a:latin typeface="+mn-lt"/>
                <a:ea typeface="+mn-ea"/>
                <a:cs typeface="+mn-cs"/>
              </a:rPr>
              <a:t>  In the midst of the curious people is a desperate man, a man whose son was close to death.  He walks 20 km to find Jesus and begs him to come and heal his son.  Although this man was a royal official, all of his money and power could not save the life of the son that he loved.</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4:49-53</a:t>
            </a:r>
            <a:r>
              <a:rPr lang="en-US" sz="1200" kern="1200" dirty="0" smtClean="0">
                <a:solidFill>
                  <a:schemeClr val="tx1"/>
                </a:solidFill>
                <a:effectLst/>
                <a:latin typeface="+mn-lt"/>
                <a:ea typeface="+mn-ea"/>
                <a:cs typeface="+mn-cs"/>
              </a:rPr>
              <a:t>  Once again, Jesus shows power that can only come from God.  He does a “long distance healing,” simply speaking the words and healing the official’s son.  In the presence of such powerful evidence, and with his son rescued from death, the official believes.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Tonight as we close, I want you to notice the answer: </a:t>
            </a:r>
            <a:r>
              <a:rPr lang="en-US" sz="1200" b="1" kern="1200" dirty="0" smtClean="0">
                <a:solidFill>
                  <a:schemeClr val="tx1"/>
                </a:solidFill>
                <a:effectLst/>
                <a:latin typeface="+mn-lt"/>
                <a:ea typeface="+mn-ea"/>
                <a:cs typeface="+mn-cs"/>
              </a:rPr>
              <a:t>believe in Jesus</a:t>
            </a:r>
            <a:r>
              <a:rPr lang="en-US" sz="1200" kern="1200" dirty="0" smtClean="0">
                <a:solidFill>
                  <a:schemeClr val="tx1"/>
                </a:solidFill>
                <a:effectLst/>
                <a:latin typeface="+mn-lt"/>
                <a:ea typeface="+mn-ea"/>
                <a:cs typeface="+mn-cs"/>
              </a:rPr>
              <a:t>.  It doesn’t matter if you are religiously obedient, an immoral outcast, or a powerful official.  Everyone has the same need.  There is only one way to enter the kingdom of heaven – belief in Jesus.  I urge you not to be like the curiosity seekers, just looking for entertainment.  Be like Nicodemus, or like the woman at the well, or like this royal official: believe!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62C4514-E7C7-4119-A29C-A6F95F60DCEA}" type="slidenum">
              <a:rPr lang="en-US" smtClean="0"/>
              <a:t>7</a:t>
            </a:fld>
            <a:endParaRPr lang="en-US"/>
          </a:p>
        </p:txBody>
      </p:sp>
    </p:spTree>
    <p:extLst>
      <p:ext uri="{BB962C8B-B14F-4D97-AF65-F5344CB8AC3E}">
        <p14:creationId xmlns:p14="http://schemas.microsoft.com/office/powerpoint/2010/main" val="503249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319D7F-81A5-4285-AEF0-88CAE4ABBE5E}"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568627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319D7F-81A5-4285-AEF0-88CAE4ABBE5E}"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2878774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319D7F-81A5-4285-AEF0-88CAE4ABBE5E}"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3928867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319D7F-81A5-4285-AEF0-88CAE4ABBE5E}"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1560715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A319D7F-81A5-4285-AEF0-88CAE4ABBE5E}"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84321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319D7F-81A5-4285-AEF0-88CAE4ABBE5E}" type="datetimeFigureOut">
              <a:rPr lang="en-US" smtClean="0"/>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532779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319D7F-81A5-4285-AEF0-88CAE4ABBE5E}" type="datetimeFigureOut">
              <a:rPr lang="en-US" smtClean="0"/>
              <a:t>10/9/2024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3990869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319D7F-81A5-4285-AEF0-88CAE4ABBE5E}" type="datetimeFigureOut">
              <a:rPr lang="en-US" smtClean="0"/>
              <a:t>10/9/2024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1999444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319D7F-81A5-4285-AEF0-88CAE4ABBE5E}" type="datetimeFigureOut">
              <a:rPr lang="en-US" smtClean="0"/>
              <a:t>10/9/2024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3374806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A319D7F-81A5-4285-AEF0-88CAE4ABBE5E}" type="datetimeFigureOut">
              <a:rPr lang="en-US" smtClean="0"/>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34325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A319D7F-81A5-4285-AEF0-88CAE4ABBE5E}" type="datetimeFigureOut">
              <a:rPr lang="en-US" smtClean="0"/>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57B45-2324-4B62-8A32-FBF8F66C781F}" type="slidenum">
              <a:rPr lang="en-US" smtClean="0"/>
              <a:t>‹#›</a:t>
            </a:fld>
            <a:endParaRPr lang="en-US"/>
          </a:p>
        </p:txBody>
      </p:sp>
    </p:spTree>
    <p:extLst>
      <p:ext uri="{BB962C8B-B14F-4D97-AF65-F5344CB8AC3E}">
        <p14:creationId xmlns:p14="http://schemas.microsoft.com/office/powerpoint/2010/main" val="1634217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319D7F-81A5-4285-AEF0-88CAE4ABBE5E}" type="datetimeFigureOut">
              <a:rPr lang="en-US" smtClean="0"/>
              <a:t>10/9/2024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57B45-2324-4B62-8A32-FBF8F66C781F}" type="slidenum">
              <a:rPr lang="en-US" smtClean="0"/>
              <a:t>‹#›</a:t>
            </a:fld>
            <a:endParaRPr lang="en-US"/>
          </a:p>
        </p:txBody>
      </p:sp>
    </p:spTree>
    <p:extLst>
      <p:ext uri="{BB962C8B-B14F-4D97-AF65-F5344CB8AC3E}">
        <p14:creationId xmlns:p14="http://schemas.microsoft.com/office/powerpoint/2010/main" val="4276986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729894"/>
          </a:xfrm>
        </p:spPr>
        <p:txBody>
          <a:bodyPr>
            <a:normAutofit/>
          </a:bodyPr>
          <a:lstStyle/>
          <a:p>
            <a:r>
              <a:rPr lang="en-US" sz="7200" b="1" dirty="0" smtClean="0"/>
              <a:t>John 4</a:t>
            </a:r>
            <a:endParaRPr lang="en-US" sz="7200" b="1" dirty="0"/>
          </a:p>
        </p:txBody>
      </p:sp>
      <p:sp>
        <p:nvSpPr>
          <p:cNvPr id="3" name="Subtitle 2"/>
          <p:cNvSpPr>
            <a:spLocks noGrp="1"/>
          </p:cNvSpPr>
          <p:nvPr>
            <p:ph type="subTitle" idx="1"/>
          </p:nvPr>
        </p:nvSpPr>
        <p:spPr>
          <a:xfrm>
            <a:off x="1524000" y="3867324"/>
            <a:ext cx="9144000" cy="1390475"/>
          </a:xfrm>
        </p:spPr>
        <p:txBody>
          <a:bodyPr>
            <a:normAutofit/>
          </a:bodyPr>
          <a:lstStyle/>
          <a:p>
            <a:r>
              <a:rPr lang="en-US" sz="3600" dirty="0" smtClean="0"/>
              <a:t>The Bad Samaritan</a:t>
            </a:r>
            <a:endParaRPr lang="en-US" sz="3600" dirty="0"/>
          </a:p>
        </p:txBody>
      </p:sp>
    </p:spTree>
    <p:extLst>
      <p:ext uri="{BB962C8B-B14F-4D97-AF65-F5344CB8AC3E}">
        <p14:creationId xmlns:p14="http://schemas.microsoft.com/office/powerpoint/2010/main" val="1860337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1947"/>
          </a:xfrm>
        </p:spPr>
        <p:txBody>
          <a:bodyPr/>
          <a:lstStyle/>
          <a:p>
            <a:r>
              <a:rPr lang="en-US" dirty="0" smtClean="0"/>
              <a:t>Review and Comparison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14968089"/>
              </p:ext>
            </p:extLst>
          </p:nvPr>
        </p:nvGraphicFramePr>
        <p:xfrm>
          <a:off x="838200" y="1484854"/>
          <a:ext cx="10515600" cy="48740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354336146"/>
                    </a:ext>
                  </a:extLst>
                </a:gridCol>
                <a:gridCol w="5257800">
                  <a:extLst>
                    <a:ext uri="{9D8B030D-6E8A-4147-A177-3AD203B41FA5}">
                      <a16:colId xmlns:a16="http://schemas.microsoft.com/office/drawing/2014/main" val="623804264"/>
                    </a:ext>
                  </a:extLst>
                </a:gridCol>
              </a:tblGrid>
              <a:tr h="470170">
                <a:tc>
                  <a:txBody>
                    <a:bodyPr/>
                    <a:lstStyle/>
                    <a:p>
                      <a:pPr marL="0" marR="0">
                        <a:lnSpc>
                          <a:spcPct val="115000"/>
                        </a:lnSpc>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Nicodemus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2833164809"/>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Came alone </a:t>
                      </a:r>
                      <a:r>
                        <a:rPr lang="en-US" sz="1800" b="1">
                          <a:effectLst/>
                          <a:latin typeface="Calibri" panose="020F0502020204030204" pitchFamily="34" charset="0"/>
                          <a:ea typeface="Calibri" panose="020F0502020204030204" pitchFamily="34" charset="0"/>
                          <a:cs typeface="Times New Roman" panose="02020603050405020304" pitchFamily="18" charset="0"/>
                        </a:rPr>
                        <a:t>v.2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4085521794"/>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In dark of night </a:t>
                      </a:r>
                      <a:r>
                        <a:rPr lang="en-US" sz="1800" b="1">
                          <a:effectLst/>
                          <a:latin typeface="Calibri" panose="020F0502020204030204" pitchFamily="34" charset="0"/>
                          <a:ea typeface="Calibri" panose="020F0502020204030204" pitchFamily="34" charset="0"/>
                          <a:cs typeface="Times New Roman" panose="02020603050405020304" pitchFamily="18" charset="0"/>
                        </a:rPr>
                        <a:t>v.2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1166095821"/>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Seeking satisfaction with physical things </a:t>
                      </a:r>
                      <a:r>
                        <a:rPr lang="en-US" sz="1800" b="1">
                          <a:effectLst/>
                          <a:latin typeface="Calibri" panose="020F0502020204030204" pitchFamily="34" charset="0"/>
                          <a:ea typeface="Calibri" panose="020F0502020204030204" pitchFamily="34" charset="0"/>
                          <a:cs typeface="Times New Roman" panose="02020603050405020304" pitchFamily="18" charset="0"/>
                        </a:rPr>
                        <a:t>v.1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2356093832"/>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Amazed at what Jesus did </a:t>
                      </a:r>
                      <a:r>
                        <a:rPr lang="en-US" sz="1800" b="1">
                          <a:effectLst/>
                          <a:latin typeface="Calibri" panose="020F0502020204030204" pitchFamily="34" charset="0"/>
                          <a:ea typeface="Calibri" panose="020F0502020204030204" pitchFamily="34" charset="0"/>
                          <a:cs typeface="Times New Roman" panose="02020603050405020304" pitchFamily="18" charset="0"/>
                        </a:rPr>
                        <a:t>v.2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349214786"/>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Looking for answers from Christ </a:t>
                      </a:r>
                      <a:r>
                        <a:rPr lang="en-US" sz="1800" b="1">
                          <a:effectLst/>
                          <a:latin typeface="Calibri" panose="020F0502020204030204" pitchFamily="34" charset="0"/>
                          <a:ea typeface="Calibri" panose="020F0502020204030204" pitchFamily="34" charset="0"/>
                          <a:cs typeface="Times New Roman" panose="02020603050405020304" pitchFamily="18" charset="0"/>
                        </a:rPr>
                        <a:t>v.2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4265211268"/>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Confused about physical / spiritual birth </a:t>
                      </a:r>
                      <a:r>
                        <a:rPr lang="en-US" sz="1800" b="1">
                          <a:effectLst/>
                          <a:latin typeface="Calibri" panose="020F0502020204030204" pitchFamily="34" charset="0"/>
                          <a:ea typeface="Calibri" panose="020F0502020204030204" pitchFamily="34" charset="0"/>
                          <a:cs typeface="Times New Roman" panose="02020603050405020304" pitchFamily="18" charset="0"/>
                        </a:rPr>
                        <a:t>v.4,5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441328459"/>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Highly respected </a:t>
                      </a:r>
                      <a:r>
                        <a:rPr lang="en-US" sz="1800" b="1">
                          <a:effectLst/>
                          <a:latin typeface="Calibri" panose="020F0502020204030204" pitchFamily="34" charset="0"/>
                          <a:ea typeface="Calibri" panose="020F0502020204030204" pitchFamily="34" charset="0"/>
                          <a:cs typeface="Times New Roman" panose="02020603050405020304" pitchFamily="18" charset="0"/>
                        </a:rPr>
                        <a:t>v.1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366030293"/>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Outwardly moral </a:t>
                      </a:r>
                      <a:r>
                        <a:rPr lang="en-US" sz="1800" b="1">
                          <a:effectLst/>
                          <a:latin typeface="Calibri" panose="020F0502020204030204" pitchFamily="34" charset="0"/>
                          <a:ea typeface="Calibri" panose="020F0502020204030204" pitchFamily="34" charset="0"/>
                          <a:cs typeface="Times New Roman" panose="02020603050405020304" pitchFamily="18" charset="0"/>
                        </a:rPr>
                        <a:t>v.1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2373654743"/>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Found his good works didn’t earn heaven </a:t>
                      </a:r>
                      <a:r>
                        <a:rPr lang="en-US" sz="1800" b="1">
                          <a:effectLst/>
                          <a:latin typeface="Calibri" panose="020F0502020204030204" pitchFamily="34" charset="0"/>
                          <a:ea typeface="Calibri" panose="020F0502020204030204" pitchFamily="34" charset="0"/>
                          <a:cs typeface="Times New Roman" panose="02020603050405020304" pitchFamily="18" charset="0"/>
                        </a:rPr>
                        <a:t>v.3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3623308628"/>
                  </a:ext>
                </a:extLst>
              </a:tr>
              <a:tr h="440383">
                <a:tc>
                  <a:txBody>
                    <a:bodyPr/>
                    <a:lstStyle/>
                    <a:p>
                      <a:pPr marL="0" marR="0">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Believed in Jesus  </a:t>
                      </a:r>
                      <a:r>
                        <a:rPr lang="en-US" sz="1800" b="1">
                          <a:effectLst/>
                          <a:latin typeface="Calibri" panose="020F0502020204030204" pitchFamily="34" charset="0"/>
                          <a:ea typeface="Calibri" panose="020F0502020204030204" pitchFamily="34" charset="0"/>
                          <a:cs typeface="Times New Roman" panose="02020603050405020304" pitchFamily="18" charset="0"/>
                        </a:rPr>
                        <a:t>John 19:38-40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extLst>
                  <a:ext uri="{0D108BD9-81ED-4DB2-BD59-A6C34878D82A}">
                    <a16:rowId xmlns:a16="http://schemas.microsoft.com/office/drawing/2014/main" val="1090651764"/>
                  </a:ext>
                </a:extLst>
              </a:tr>
            </a:tbl>
          </a:graphicData>
        </a:graphic>
      </p:graphicFrame>
    </p:spTree>
    <p:extLst>
      <p:ext uri="{BB962C8B-B14F-4D97-AF65-F5344CB8AC3E}">
        <p14:creationId xmlns:p14="http://schemas.microsoft.com/office/powerpoint/2010/main" val="34414550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3378" y="178513"/>
            <a:ext cx="6884437" cy="698565"/>
          </a:xfrm>
        </p:spPr>
        <p:txBody>
          <a:bodyPr/>
          <a:lstStyle/>
          <a:p>
            <a:r>
              <a:rPr lang="en-US" b="1" u="sng" dirty="0" smtClean="0"/>
              <a:t>Traveling North</a:t>
            </a:r>
            <a:endParaRPr lang="en-US" b="1" u="sng" dirty="0"/>
          </a:p>
        </p:txBody>
      </p:sp>
      <p:sp>
        <p:nvSpPr>
          <p:cNvPr id="3" name="Content Placeholder 2"/>
          <p:cNvSpPr>
            <a:spLocks noGrp="1"/>
          </p:cNvSpPr>
          <p:nvPr>
            <p:ph idx="1"/>
          </p:nvPr>
        </p:nvSpPr>
        <p:spPr>
          <a:xfrm>
            <a:off x="4189638" y="1082351"/>
            <a:ext cx="7173686" cy="5089849"/>
          </a:xfrm>
        </p:spPr>
        <p:txBody>
          <a:bodyPr>
            <a:normAutofit fontScale="92500" lnSpcReduction="10000"/>
          </a:bodyPr>
          <a:lstStyle/>
          <a:p>
            <a:r>
              <a:rPr lang="en-US" b="1" dirty="0" smtClean="0"/>
              <a:t>4:1-3</a:t>
            </a:r>
            <a:r>
              <a:rPr lang="en-US" dirty="0" smtClean="0"/>
              <a:t>  Jesus’ disciples baptized </a:t>
            </a:r>
            <a:r>
              <a:rPr lang="en-US" dirty="0"/>
              <a:t>people, </a:t>
            </a:r>
            <a:r>
              <a:rPr lang="en-US" dirty="0" smtClean="0"/>
              <a:t>attracting the </a:t>
            </a:r>
            <a:r>
              <a:rPr lang="en-US" dirty="0"/>
              <a:t>attention of the Jewish leaders. </a:t>
            </a:r>
            <a:r>
              <a:rPr lang="en-US" dirty="0" smtClean="0"/>
              <a:t>Time </a:t>
            </a:r>
            <a:r>
              <a:rPr lang="en-US" dirty="0"/>
              <a:t>to travel to Galilee</a:t>
            </a:r>
            <a:r>
              <a:rPr lang="en-US" dirty="0" smtClean="0"/>
              <a:t>.</a:t>
            </a:r>
          </a:p>
          <a:p>
            <a:r>
              <a:rPr lang="en-US" b="1" dirty="0" smtClean="0"/>
              <a:t>4:4</a:t>
            </a:r>
            <a:r>
              <a:rPr lang="en-US" dirty="0" smtClean="0"/>
              <a:t>  Jewish </a:t>
            </a:r>
            <a:r>
              <a:rPr lang="en-US" dirty="0"/>
              <a:t>people </a:t>
            </a:r>
            <a:r>
              <a:rPr lang="en-US" dirty="0" smtClean="0"/>
              <a:t>did not travel </a:t>
            </a:r>
            <a:r>
              <a:rPr lang="en-US" dirty="0"/>
              <a:t>through </a:t>
            </a:r>
            <a:r>
              <a:rPr lang="en-US" dirty="0" smtClean="0"/>
              <a:t>Samaria. But </a:t>
            </a:r>
            <a:r>
              <a:rPr lang="en-US" dirty="0"/>
              <a:t>Jesus had a “divine appointment” in </a:t>
            </a:r>
            <a:r>
              <a:rPr lang="en-US" dirty="0" smtClean="0"/>
              <a:t>the middle of Samaria.</a:t>
            </a:r>
            <a:endParaRPr lang="en-US" dirty="0"/>
          </a:p>
          <a:p>
            <a:r>
              <a:rPr lang="en-US" b="1" dirty="0" smtClean="0"/>
              <a:t>4:5,6</a:t>
            </a:r>
            <a:r>
              <a:rPr lang="en-US" dirty="0" smtClean="0"/>
              <a:t>  Jesus </a:t>
            </a:r>
            <a:r>
              <a:rPr lang="en-US" dirty="0"/>
              <a:t>is God.  But He is also a man, and as a man, He gets physically tired like us</a:t>
            </a:r>
            <a:r>
              <a:rPr lang="en-US" dirty="0" smtClean="0"/>
              <a:t>. He stops as a </a:t>
            </a:r>
            <a:r>
              <a:rPr lang="en-US" dirty="0"/>
              <a:t>very special </a:t>
            </a:r>
            <a:r>
              <a:rPr lang="en-US" dirty="0" smtClean="0"/>
              <a:t>well – it belonged to Jacob, the </a:t>
            </a:r>
            <a:r>
              <a:rPr lang="en-US" dirty="0"/>
              <a:t>very first </a:t>
            </a:r>
            <a:r>
              <a:rPr lang="en-US" dirty="0" smtClean="0"/>
              <a:t>Israelite (it </a:t>
            </a:r>
            <a:r>
              <a:rPr lang="en-US" dirty="0"/>
              <a:t>is still there </a:t>
            </a:r>
            <a:r>
              <a:rPr lang="en-US" dirty="0" smtClean="0"/>
              <a:t>today).</a:t>
            </a:r>
          </a:p>
          <a:p>
            <a:r>
              <a:rPr lang="en-US" b="1" dirty="0" smtClean="0"/>
              <a:t>Hebrews 4:15 </a:t>
            </a:r>
            <a:r>
              <a:rPr lang="en-US" dirty="0" smtClean="0"/>
              <a:t> Because Jesus walked on the earth as a man, He can understand every problem that we face. </a:t>
            </a:r>
            <a:endParaRPr lang="en-US" dirty="0"/>
          </a:p>
          <a:p>
            <a:endParaRPr lang="en-US" dirty="0"/>
          </a:p>
          <a:p>
            <a:endParaRPr lang="en-US" dirty="0"/>
          </a:p>
        </p:txBody>
      </p:sp>
      <p:pic>
        <p:nvPicPr>
          <p:cNvPr id="1026" name="Picture 2" descr="map_israel_judea_samar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3967959" cy="6834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609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9882" y="156996"/>
            <a:ext cx="6884437" cy="698565"/>
          </a:xfrm>
        </p:spPr>
        <p:txBody>
          <a:bodyPr>
            <a:normAutofit/>
          </a:bodyPr>
          <a:lstStyle/>
          <a:p>
            <a:pPr algn="ctr"/>
            <a:r>
              <a:rPr lang="en-US" b="1" u="sng" dirty="0" smtClean="0"/>
              <a:t>Two Thirsty People</a:t>
            </a:r>
            <a:endParaRPr lang="en-US" b="1" u="sng" dirty="0"/>
          </a:p>
        </p:txBody>
      </p:sp>
      <p:sp>
        <p:nvSpPr>
          <p:cNvPr id="3" name="Content Placeholder 2"/>
          <p:cNvSpPr>
            <a:spLocks noGrp="1"/>
          </p:cNvSpPr>
          <p:nvPr>
            <p:ph idx="1"/>
          </p:nvPr>
        </p:nvSpPr>
        <p:spPr>
          <a:xfrm>
            <a:off x="731520" y="855561"/>
            <a:ext cx="10631804" cy="5652815"/>
          </a:xfrm>
        </p:spPr>
        <p:txBody>
          <a:bodyPr>
            <a:normAutofit fontScale="92500"/>
          </a:bodyPr>
          <a:lstStyle/>
          <a:p>
            <a:r>
              <a:rPr lang="en-US" b="1" dirty="0" smtClean="0"/>
              <a:t>4:7</a:t>
            </a:r>
            <a:r>
              <a:rPr lang="en-US" dirty="0" smtClean="0"/>
              <a:t>  </a:t>
            </a:r>
            <a:r>
              <a:rPr lang="en-US" dirty="0"/>
              <a:t>A woman came to the </a:t>
            </a:r>
            <a:r>
              <a:rPr lang="en-US" dirty="0" smtClean="0"/>
              <a:t>well.  Two unusual things:</a:t>
            </a:r>
          </a:p>
          <a:p>
            <a:pPr lvl="1"/>
            <a:r>
              <a:rPr lang="en-US" dirty="0" smtClean="0"/>
              <a:t>She </a:t>
            </a:r>
            <a:r>
              <a:rPr lang="en-US" b="1" dirty="0" smtClean="0"/>
              <a:t>came </a:t>
            </a:r>
            <a:r>
              <a:rPr lang="en-US" b="1" dirty="0"/>
              <a:t>alone</a:t>
            </a:r>
            <a:r>
              <a:rPr lang="en-US" dirty="0"/>
              <a:t> and </a:t>
            </a:r>
            <a:r>
              <a:rPr lang="en-US" b="1" dirty="0"/>
              <a:t>in heat of the </a:t>
            </a:r>
            <a:r>
              <a:rPr lang="en-US" b="1" dirty="0" smtClean="0"/>
              <a:t>day</a:t>
            </a:r>
            <a:endParaRPr lang="en-US" dirty="0" smtClean="0"/>
          </a:p>
          <a:p>
            <a:pPr lvl="1"/>
            <a:r>
              <a:rPr lang="en-US" dirty="0" smtClean="0"/>
              <a:t> A </a:t>
            </a:r>
            <a:r>
              <a:rPr lang="en-US" dirty="0"/>
              <a:t>Jewish man </a:t>
            </a:r>
            <a:r>
              <a:rPr lang="en-US" dirty="0" smtClean="0"/>
              <a:t>talked </a:t>
            </a:r>
            <a:r>
              <a:rPr lang="en-US" dirty="0"/>
              <a:t>to </a:t>
            </a:r>
            <a:r>
              <a:rPr lang="en-US" dirty="0" smtClean="0"/>
              <a:t>an unfamiliar </a:t>
            </a:r>
            <a:r>
              <a:rPr lang="en-US" dirty="0"/>
              <a:t>Samaritan woman (</a:t>
            </a:r>
            <a:r>
              <a:rPr lang="en-US" b="1" dirty="0"/>
              <a:t>verse 9</a:t>
            </a:r>
            <a:r>
              <a:rPr lang="en-US" dirty="0" smtClean="0"/>
              <a:t>)</a:t>
            </a:r>
            <a:endParaRPr lang="en-US" dirty="0"/>
          </a:p>
          <a:p>
            <a:r>
              <a:rPr lang="en-US" b="1" dirty="0" smtClean="0"/>
              <a:t>4:10</a:t>
            </a:r>
            <a:r>
              <a:rPr lang="en-US" dirty="0" smtClean="0"/>
              <a:t>  Jesus </a:t>
            </a:r>
            <a:r>
              <a:rPr lang="en-US" dirty="0"/>
              <a:t>used </a:t>
            </a:r>
            <a:r>
              <a:rPr lang="en-US" dirty="0" smtClean="0"/>
              <a:t>physical thirst </a:t>
            </a:r>
            <a:r>
              <a:rPr lang="en-US" dirty="0"/>
              <a:t>and water to teach this woman.  </a:t>
            </a:r>
          </a:p>
          <a:p>
            <a:r>
              <a:rPr lang="en-US" b="1" dirty="0" smtClean="0"/>
              <a:t>4:11-12</a:t>
            </a:r>
            <a:r>
              <a:rPr lang="en-US" dirty="0" smtClean="0"/>
              <a:t>  </a:t>
            </a:r>
            <a:r>
              <a:rPr lang="en-US" dirty="0"/>
              <a:t>She </a:t>
            </a:r>
            <a:r>
              <a:rPr lang="en-US" dirty="0" smtClean="0"/>
              <a:t>is focused </a:t>
            </a:r>
            <a:r>
              <a:rPr lang="en-US" dirty="0"/>
              <a:t>on the physical, unaware that her greater need is </a:t>
            </a:r>
            <a:r>
              <a:rPr lang="en-US" dirty="0" smtClean="0"/>
              <a:t>spiritual.</a:t>
            </a:r>
          </a:p>
          <a:p>
            <a:r>
              <a:rPr lang="en-US" b="1" dirty="0" smtClean="0"/>
              <a:t>4:13-15</a:t>
            </a:r>
            <a:r>
              <a:rPr lang="en-US" dirty="0" smtClean="0"/>
              <a:t>  She is </a:t>
            </a:r>
            <a:r>
              <a:rPr lang="en-US" b="1" dirty="0"/>
              <a:t>confused about physical vs. spiritual water</a:t>
            </a:r>
            <a:r>
              <a:rPr lang="en-US" dirty="0"/>
              <a:t>.  </a:t>
            </a:r>
          </a:p>
          <a:p>
            <a:r>
              <a:rPr lang="en-US" b="1" dirty="0" smtClean="0"/>
              <a:t>4:16-18</a:t>
            </a:r>
            <a:r>
              <a:rPr lang="en-US" dirty="0" smtClean="0"/>
              <a:t>  </a:t>
            </a:r>
            <a:r>
              <a:rPr lang="en-US" dirty="0"/>
              <a:t>Ouch!  Jesus </a:t>
            </a:r>
            <a:r>
              <a:rPr lang="en-US" dirty="0" smtClean="0"/>
              <a:t>knows </a:t>
            </a:r>
            <a:r>
              <a:rPr lang="en-US" dirty="0"/>
              <a:t>all about her sinful history.  </a:t>
            </a:r>
            <a:r>
              <a:rPr lang="en-US" dirty="0" smtClean="0"/>
              <a:t>She has </a:t>
            </a:r>
            <a:r>
              <a:rPr lang="en-US" dirty="0"/>
              <a:t>been </a:t>
            </a:r>
            <a:r>
              <a:rPr lang="en-US" b="1" dirty="0"/>
              <a:t>seeking satisfaction with physical things</a:t>
            </a:r>
            <a:r>
              <a:rPr lang="en-US" dirty="0"/>
              <a:t>, but </a:t>
            </a:r>
            <a:r>
              <a:rPr lang="en-US" dirty="0" smtClean="0"/>
              <a:t>they did </a:t>
            </a:r>
            <a:r>
              <a:rPr lang="en-US" dirty="0"/>
              <a:t>not bring the kind of satisfaction she really desired.  </a:t>
            </a:r>
            <a:endParaRPr lang="en-US" dirty="0" smtClean="0"/>
          </a:p>
          <a:p>
            <a:r>
              <a:rPr lang="en-US" dirty="0" smtClean="0"/>
              <a:t>And </a:t>
            </a:r>
            <a:r>
              <a:rPr lang="en-US" dirty="0"/>
              <a:t>now we know why she came to the well in the middle of the day: she was </a:t>
            </a:r>
            <a:r>
              <a:rPr lang="en-US" b="1" dirty="0"/>
              <a:t>Outwardly immoral</a:t>
            </a:r>
            <a:r>
              <a:rPr lang="en-US" dirty="0"/>
              <a:t>, had </a:t>
            </a:r>
            <a:r>
              <a:rPr lang="en-US" b="1" dirty="0"/>
              <a:t>Zero respect</a:t>
            </a:r>
            <a:r>
              <a:rPr lang="en-US" dirty="0"/>
              <a:t> and was </a:t>
            </a:r>
            <a:r>
              <a:rPr lang="en-US" b="1" dirty="0"/>
              <a:t>socially outcast</a:t>
            </a:r>
            <a:r>
              <a:rPr lang="en-US" dirty="0"/>
              <a:t>. </a:t>
            </a:r>
            <a:endParaRPr lang="en-US" dirty="0" smtClean="0"/>
          </a:p>
          <a:p>
            <a:r>
              <a:rPr lang="en-US" dirty="0" smtClean="0"/>
              <a:t> </a:t>
            </a:r>
            <a:r>
              <a:rPr lang="en-US" dirty="0"/>
              <a:t>Caught in the midst of her sin, she tries to change the subject</a:t>
            </a:r>
            <a:r>
              <a:rPr lang="en-US" dirty="0" smtClean="0"/>
              <a:t>…</a:t>
            </a:r>
            <a:endParaRPr lang="en-US" dirty="0"/>
          </a:p>
        </p:txBody>
      </p:sp>
    </p:spTree>
    <p:extLst>
      <p:ext uri="{BB962C8B-B14F-4D97-AF65-F5344CB8AC3E}">
        <p14:creationId xmlns:p14="http://schemas.microsoft.com/office/powerpoint/2010/main" val="3016004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left)">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left)">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left)">
                                      <p:cBhvr>
                                        <p:cTn id="38" dur="500"/>
                                        <p:tgtEl>
                                          <p:spTgt spid="3">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wipe(left)">
                                      <p:cBhvr>
                                        <p:cTn id="4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9882" y="156996"/>
            <a:ext cx="6884437" cy="698565"/>
          </a:xfrm>
        </p:spPr>
        <p:txBody>
          <a:bodyPr>
            <a:normAutofit/>
          </a:bodyPr>
          <a:lstStyle/>
          <a:p>
            <a:pPr algn="ctr"/>
            <a:r>
              <a:rPr lang="en-US" b="1" u="sng" dirty="0" smtClean="0"/>
              <a:t>Who is this man?</a:t>
            </a:r>
            <a:endParaRPr lang="en-US" b="1" u="sng" dirty="0"/>
          </a:p>
        </p:txBody>
      </p:sp>
      <p:sp>
        <p:nvSpPr>
          <p:cNvPr id="3" name="Content Placeholder 2"/>
          <p:cNvSpPr>
            <a:spLocks noGrp="1"/>
          </p:cNvSpPr>
          <p:nvPr>
            <p:ph idx="1"/>
          </p:nvPr>
        </p:nvSpPr>
        <p:spPr>
          <a:xfrm>
            <a:off x="786198" y="973895"/>
            <a:ext cx="10631804" cy="5652815"/>
          </a:xfrm>
        </p:spPr>
        <p:txBody>
          <a:bodyPr>
            <a:normAutofit/>
          </a:bodyPr>
          <a:lstStyle/>
          <a:p>
            <a:r>
              <a:rPr lang="en-US" b="1" dirty="0" smtClean="0"/>
              <a:t>4:19,20</a:t>
            </a:r>
            <a:r>
              <a:rPr lang="en-US" dirty="0" smtClean="0"/>
              <a:t>  She </a:t>
            </a:r>
            <a:r>
              <a:rPr lang="en-US" dirty="0"/>
              <a:t>points away from her own personal sin and </a:t>
            </a:r>
            <a:r>
              <a:rPr lang="en-US" dirty="0" smtClean="0"/>
              <a:t>asks a question about worship.</a:t>
            </a:r>
            <a:endParaRPr lang="en-US" dirty="0"/>
          </a:p>
          <a:p>
            <a:r>
              <a:rPr lang="en-US" b="1" dirty="0" smtClean="0"/>
              <a:t>4:21-24</a:t>
            </a:r>
            <a:r>
              <a:rPr lang="en-US" dirty="0" smtClean="0"/>
              <a:t>  </a:t>
            </a:r>
            <a:r>
              <a:rPr lang="en-US" dirty="0"/>
              <a:t>Worship is very important. </a:t>
            </a:r>
            <a:r>
              <a:rPr lang="en-US" dirty="0" smtClean="0"/>
              <a:t>God </a:t>
            </a:r>
            <a:r>
              <a:rPr lang="en-US" b="1" dirty="0" smtClean="0"/>
              <a:t>seeks </a:t>
            </a:r>
            <a:r>
              <a:rPr lang="en-US" b="1" dirty="0"/>
              <a:t>true </a:t>
            </a:r>
            <a:r>
              <a:rPr lang="en-US" dirty="0"/>
              <a:t>worshippers.  </a:t>
            </a:r>
            <a:r>
              <a:rPr lang="en-US" b="1" dirty="0" smtClean="0"/>
              <a:t>What</a:t>
            </a:r>
            <a:r>
              <a:rPr lang="en-US" dirty="0" smtClean="0"/>
              <a:t> and </a:t>
            </a:r>
            <a:r>
              <a:rPr lang="en-US" b="1" dirty="0" smtClean="0"/>
              <a:t>How</a:t>
            </a:r>
            <a:r>
              <a:rPr lang="en-US" dirty="0" smtClean="0"/>
              <a:t> a person worships is </a:t>
            </a:r>
            <a:r>
              <a:rPr lang="en-US" b="1" dirty="0" smtClean="0"/>
              <a:t>more important </a:t>
            </a:r>
            <a:r>
              <a:rPr lang="en-US" dirty="0" smtClean="0"/>
              <a:t>than </a:t>
            </a:r>
            <a:r>
              <a:rPr lang="en-US" b="1" dirty="0" smtClean="0"/>
              <a:t>where</a:t>
            </a:r>
            <a:r>
              <a:rPr lang="en-US" dirty="0" smtClean="0"/>
              <a:t> a </a:t>
            </a:r>
            <a:r>
              <a:rPr lang="en-US" dirty="0"/>
              <a:t>person worships. </a:t>
            </a:r>
            <a:r>
              <a:rPr lang="en-US" dirty="0" smtClean="0"/>
              <a:t>True </a:t>
            </a:r>
            <a:r>
              <a:rPr lang="en-US" dirty="0"/>
              <a:t>worship </a:t>
            </a:r>
            <a:r>
              <a:rPr lang="en-US" dirty="0" smtClean="0"/>
              <a:t>starts with truth </a:t>
            </a:r>
            <a:r>
              <a:rPr lang="en-US" dirty="0"/>
              <a:t>and comes from deep within the </a:t>
            </a:r>
            <a:r>
              <a:rPr lang="en-US" dirty="0" smtClean="0"/>
              <a:t>heart.</a:t>
            </a:r>
          </a:p>
          <a:p>
            <a:r>
              <a:rPr lang="en-US" b="1" dirty="0" smtClean="0"/>
              <a:t>Isaiah 29:13  </a:t>
            </a:r>
            <a:r>
              <a:rPr lang="en-US" dirty="0" smtClean="0"/>
              <a:t>Many people only worship with external activities while there heart is far away from God.</a:t>
            </a:r>
          </a:p>
          <a:p>
            <a:r>
              <a:rPr lang="en-US" b="1" dirty="0" smtClean="0"/>
              <a:t>4:25,26</a:t>
            </a:r>
            <a:r>
              <a:rPr lang="en-US" dirty="0" smtClean="0"/>
              <a:t>  In </a:t>
            </a:r>
            <a:r>
              <a:rPr lang="en-US" dirty="0"/>
              <a:t>the midst of her confused life, </a:t>
            </a:r>
            <a:r>
              <a:rPr lang="en-US" dirty="0" smtClean="0"/>
              <a:t>the woman was </a:t>
            </a:r>
            <a:r>
              <a:rPr lang="en-US" b="1" dirty="0"/>
              <a:t>looking for answers from </a:t>
            </a:r>
            <a:r>
              <a:rPr lang="en-US" b="1" dirty="0" smtClean="0"/>
              <a:t>Christ</a:t>
            </a:r>
            <a:r>
              <a:rPr lang="en-US" dirty="0" smtClean="0"/>
              <a:t>.  Who </a:t>
            </a:r>
            <a:r>
              <a:rPr lang="en-US" dirty="0"/>
              <a:t>is Jesus?  Here, He makes it very clear: “I am (He).”  </a:t>
            </a:r>
            <a:r>
              <a:rPr lang="en-US" dirty="0" smtClean="0"/>
              <a:t>Here, </a:t>
            </a:r>
            <a:r>
              <a:rPr lang="en-US" dirty="0"/>
              <a:t>in the presence of a socially outcast, immoral Samaritan, He makes His identity plain and clear.</a:t>
            </a:r>
          </a:p>
        </p:txBody>
      </p:sp>
    </p:spTree>
    <p:extLst>
      <p:ext uri="{BB962C8B-B14F-4D97-AF65-F5344CB8AC3E}">
        <p14:creationId xmlns:p14="http://schemas.microsoft.com/office/powerpoint/2010/main" val="415440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9882" y="156996"/>
            <a:ext cx="6884437" cy="698565"/>
          </a:xfrm>
        </p:spPr>
        <p:txBody>
          <a:bodyPr>
            <a:normAutofit/>
          </a:bodyPr>
          <a:lstStyle/>
          <a:p>
            <a:pPr algn="ctr"/>
            <a:r>
              <a:rPr lang="en-US" b="1" u="sng" dirty="0" smtClean="0"/>
              <a:t>Cleansing for a dirty woman</a:t>
            </a:r>
            <a:endParaRPr lang="en-US" b="1" u="sng" dirty="0"/>
          </a:p>
        </p:txBody>
      </p:sp>
      <p:sp>
        <p:nvSpPr>
          <p:cNvPr id="3" name="Content Placeholder 2"/>
          <p:cNvSpPr>
            <a:spLocks noGrp="1"/>
          </p:cNvSpPr>
          <p:nvPr>
            <p:ph idx="1"/>
          </p:nvPr>
        </p:nvSpPr>
        <p:spPr>
          <a:xfrm>
            <a:off x="731520" y="855561"/>
            <a:ext cx="10631804" cy="5652815"/>
          </a:xfrm>
        </p:spPr>
        <p:txBody>
          <a:bodyPr>
            <a:normAutofit/>
          </a:bodyPr>
          <a:lstStyle/>
          <a:p>
            <a:pPr>
              <a:spcAft>
                <a:spcPts val="1800"/>
              </a:spcAft>
            </a:pPr>
            <a:r>
              <a:rPr lang="en-US" b="1" dirty="0" smtClean="0"/>
              <a:t>4:28-30</a:t>
            </a:r>
            <a:r>
              <a:rPr lang="en-US" dirty="0" smtClean="0"/>
              <a:t>  She finds that </a:t>
            </a:r>
            <a:r>
              <a:rPr lang="en-US" b="1" dirty="0"/>
              <a:t>her bad works </a:t>
            </a:r>
            <a:r>
              <a:rPr lang="en-US" b="1" dirty="0" smtClean="0"/>
              <a:t>won’t </a:t>
            </a:r>
            <a:r>
              <a:rPr lang="en-US" b="1" dirty="0"/>
              <a:t>prevent her from entering heaven</a:t>
            </a:r>
            <a:r>
              <a:rPr lang="en-US" dirty="0"/>
              <a:t>.  Surprised by </a:t>
            </a:r>
            <a:r>
              <a:rPr lang="en-US" u="sng" dirty="0"/>
              <a:t>radical grace</a:t>
            </a:r>
            <a:r>
              <a:rPr lang="en-US" dirty="0"/>
              <a:t>, the woman is </a:t>
            </a:r>
            <a:r>
              <a:rPr lang="en-US" b="1" dirty="0"/>
              <a:t>amazed at what Jesus </a:t>
            </a:r>
            <a:r>
              <a:rPr lang="en-US" b="1" dirty="0" smtClean="0"/>
              <a:t>does.</a:t>
            </a:r>
            <a:r>
              <a:rPr lang="en-US" dirty="0" smtClean="0"/>
              <a:t>  She goes </a:t>
            </a:r>
            <a:r>
              <a:rPr lang="en-US" dirty="0"/>
              <a:t>out to proclaim the gospel to others</a:t>
            </a:r>
            <a:r>
              <a:rPr lang="en-US" dirty="0" smtClean="0"/>
              <a:t>.</a:t>
            </a:r>
            <a:endParaRPr lang="en-US" dirty="0"/>
          </a:p>
          <a:p>
            <a:pPr>
              <a:spcAft>
                <a:spcPts val="1800"/>
              </a:spcAft>
            </a:pPr>
            <a:r>
              <a:rPr lang="en-US" b="1" dirty="0" smtClean="0"/>
              <a:t>4:31-33</a:t>
            </a:r>
            <a:r>
              <a:rPr lang="en-US" dirty="0" smtClean="0"/>
              <a:t>  Jesus’ </a:t>
            </a:r>
            <a:r>
              <a:rPr lang="en-US" dirty="0"/>
              <a:t>disciples return from town with </a:t>
            </a:r>
            <a:r>
              <a:rPr lang="en-US" dirty="0" smtClean="0"/>
              <a:t>lunch, but He has already had </a:t>
            </a:r>
            <a:r>
              <a:rPr lang="en-US" dirty="0"/>
              <a:t>some great “food to eat</a:t>
            </a:r>
            <a:r>
              <a:rPr lang="en-US" dirty="0" smtClean="0"/>
              <a:t>” – spiritual food </a:t>
            </a:r>
            <a:r>
              <a:rPr lang="en-US" dirty="0"/>
              <a:t>that they don’t understand. </a:t>
            </a:r>
            <a:endParaRPr lang="en-US" dirty="0" smtClean="0"/>
          </a:p>
          <a:p>
            <a:pPr>
              <a:spcAft>
                <a:spcPts val="1800"/>
              </a:spcAft>
            </a:pPr>
            <a:r>
              <a:rPr lang="en-US" b="1" dirty="0" smtClean="0"/>
              <a:t>4:34,35</a:t>
            </a:r>
            <a:r>
              <a:rPr lang="en-US" dirty="0" smtClean="0"/>
              <a:t>  Jesus </a:t>
            </a:r>
            <a:r>
              <a:rPr lang="en-US" dirty="0"/>
              <a:t>is saying </a:t>
            </a:r>
            <a:r>
              <a:rPr lang="en-US" dirty="0" smtClean="0"/>
              <a:t>that we </a:t>
            </a:r>
            <a:r>
              <a:rPr lang="en-US" dirty="0"/>
              <a:t>get too focused on the physical.  </a:t>
            </a:r>
            <a:r>
              <a:rPr lang="en-US" dirty="0" smtClean="0"/>
              <a:t>The best food is know </a:t>
            </a:r>
            <a:r>
              <a:rPr lang="en-US" dirty="0"/>
              <a:t>and do the work that God has given to us. </a:t>
            </a:r>
            <a:endParaRPr lang="en-US" dirty="0" smtClean="0"/>
          </a:p>
          <a:p>
            <a:pPr>
              <a:spcAft>
                <a:spcPts val="1800"/>
              </a:spcAft>
            </a:pPr>
            <a:r>
              <a:rPr lang="en-US" b="1" dirty="0" smtClean="0"/>
              <a:t>4:39-42</a:t>
            </a:r>
            <a:r>
              <a:rPr lang="en-US" dirty="0" smtClean="0"/>
              <a:t>  </a:t>
            </a:r>
            <a:r>
              <a:rPr lang="en-US" dirty="0"/>
              <a:t>The key word in the Gospel of John is </a:t>
            </a:r>
            <a:r>
              <a:rPr lang="en-US" u="sng" dirty="0"/>
              <a:t>believe</a:t>
            </a:r>
            <a:r>
              <a:rPr lang="en-US" dirty="0"/>
              <a:t>. </a:t>
            </a:r>
            <a:r>
              <a:rPr lang="en-US" dirty="0" smtClean="0"/>
              <a:t>Here</a:t>
            </a:r>
            <a:r>
              <a:rPr lang="en-US" dirty="0"/>
              <a:t>, in this land of outcasts and rejects, </a:t>
            </a:r>
            <a:r>
              <a:rPr lang="en-US" u="sng" dirty="0"/>
              <a:t>many</a:t>
            </a:r>
            <a:r>
              <a:rPr lang="en-US" dirty="0"/>
              <a:t> people </a:t>
            </a:r>
            <a:r>
              <a:rPr lang="en-US" dirty="0" smtClean="0"/>
              <a:t>believe the </a:t>
            </a:r>
            <a:r>
              <a:rPr lang="en-US" dirty="0"/>
              <a:t>truth about Jesus – </a:t>
            </a:r>
            <a:r>
              <a:rPr lang="en-US" dirty="0" smtClean="0"/>
              <a:t>“this indeed </a:t>
            </a:r>
            <a:r>
              <a:rPr lang="en-US" dirty="0"/>
              <a:t>is the Savior of the world</a:t>
            </a:r>
            <a:r>
              <a:rPr lang="en-US" dirty="0" smtClean="0"/>
              <a:t>.”</a:t>
            </a:r>
            <a:endParaRPr lang="en-US" dirty="0"/>
          </a:p>
        </p:txBody>
      </p:sp>
    </p:spTree>
    <p:extLst>
      <p:ext uri="{BB962C8B-B14F-4D97-AF65-F5344CB8AC3E}">
        <p14:creationId xmlns:p14="http://schemas.microsoft.com/office/powerpoint/2010/main" val="340863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9882" y="156996"/>
            <a:ext cx="6884437" cy="698565"/>
          </a:xfrm>
        </p:spPr>
        <p:txBody>
          <a:bodyPr>
            <a:normAutofit/>
          </a:bodyPr>
          <a:lstStyle/>
          <a:p>
            <a:pPr algn="ctr"/>
            <a:r>
              <a:rPr lang="en-US" b="1" u="sng" dirty="0" smtClean="0"/>
              <a:t>A Different Welcome</a:t>
            </a:r>
            <a:endParaRPr lang="en-US" b="1" u="sng" dirty="0"/>
          </a:p>
        </p:txBody>
      </p:sp>
      <p:sp>
        <p:nvSpPr>
          <p:cNvPr id="3" name="Content Placeholder 2"/>
          <p:cNvSpPr>
            <a:spLocks noGrp="1"/>
          </p:cNvSpPr>
          <p:nvPr>
            <p:ph idx="1"/>
          </p:nvPr>
        </p:nvSpPr>
        <p:spPr>
          <a:xfrm>
            <a:off x="731520" y="855561"/>
            <a:ext cx="10631804" cy="5652815"/>
          </a:xfrm>
        </p:spPr>
        <p:txBody>
          <a:bodyPr>
            <a:normAutofit/>
          </a:bodyPr>
          <a:lstStyle/>
          <a:p>
            <a:r>
              <a:rPr lang="en-US" b="1" dirty="0" smtClean="0"/>
              <a:t>4:43-45,48  </a:t>
            </a:r>
            <a:r>
              <a:rPr lang="en-US" dirty="0"/>
              <a:t>Jesus </a:t>
            </a:r>
            <a:r>
              <a:rPr lang="en-US" dirty="0" smtClean="0"/>
              <a:t>travels from Samaria </a:t>
            </a:r>
            <a:r>
              <a:rPr lang="en-US" dirty="0"/>
              <a:t>to </a:t>
            </a:r>
            <a:r>
              <a:rPr lang="en-US" dirty="0" smtClean="0"/>
              <a:t>Galilee and is welcomed </a:t>
            </a:r>
            <a:r>
              <a:rPr lang="en-US" dirty="0"/>
              <a:t>by </a:t>
            </a:r>
            <a:r>
              <a:rPr lang="en-US" dirty="0" smtClean="0"/>
              <a:t>curiosity </a:t>
            </a:r>
            <a:r>
              <a:rPr lang="en-US" dirty="0"/>
              <a:t>seekers, people who are hoping to see some more miracles</a:t>
            </a:r>
            <a:r>
              <a:rPr lang="en-US" dirty="0" smtClean="0"/>
              <a:t>.</a:t>
            </a:r>
            <a:endParaRPr lang="en-US" dirty="0"/>
          </a:p>
          <a:p>
            <a:r>
              <a:rPr lang="en-US" b="1" dirty="0" smtClean="0"/>
              <a:t>4:46,47</a:t>
            </a:r>
            <a:r>
              <a:rPr lang="en-US" dirty="0" smtClean="0"/>
              <a:t>  Among </a:t>
            </a:r>
            <a:r>
              <a:rPr lang="en-US" dirty="0"/>
              <a:t>the curious people is a desperate </a:t>
            </a:r>
            <a:r>
              <a:rPr lang="en-US" dirty="0" smtClean="0"/>
              <a:t>man whose </a:t>
            </a:r>
            <a:r>
              <a:rPr lang="en-US" dirty="0"/>
              <a:t>son was close to death</a:t>
            </a:r>
            <a:r>
              <a:rPr lang="en-US" dirty="0" smtClean="0"/>
              <a:t>.  He was a royal official, but all of his money and power could not save the life of his son.  He </a:t>
            </a:r>
            <a:r>
              <a:rPr lang="en-US" dirty="0"/>
              <a:t>walks 20 km to find Jesus and begs him to come and heal his son. </a:t>
            </a:r>
            <a:endParaRPr lang="en-US" dirty="0" smtClean="0"/>
          </a:p>
          <a:p>
            <a:r>
              <a:rPr lang="en-US" b="1" dirty="0" smtClean="0"/>
              <a:t>4:49-53</a:t>
            </a:r>
            <a:r>
              <a:rPr lang="en-US" dirty="0" smtClean="0"/>
              <a:t>  Jesus </a:t>
            </a:r>
            <a:r>
              <a:rPr lang="en-US" dirty="0"/>
              <a:t>shows power that can only come from God.  He does a “long distance </a:t>
            </a:r>
            <a:r>
              <a:rPr lang="en-US" dirty="0" smtClean="0"/>
              <a:t>healing</a:t>
            </a:r>
            <a:r>
              <a:rPr lang="en-US" dirty="0"/>
              <a:t>.</a:t>
            </a:r>
            <a:r>
              <a:rPr lang="en-US" dirty="0" smtClean="0"/>
              <a:t>”  With such </a:t>
            </a:r>
            <a:r>
              <a:rPr lang="en-US" dirty="0"/>
              <a:t>powerful </a:t>
            </a:r>
            <a:r>
              <a:rPr lang="en-US" dirty="0" smtClean="0"/>
              <a:t>evidence of Jesus’ message, </a:t>
            </a:r>
            <a:r>
              <a:rPr lang="en-US" dirty="0"/>
              <a:t>the official believes</a:t>
            </a:r>
            <a:r>
              <a:rPr lang="en-US" dirty="0" smtClean="0"/>
              <a:t>.</a:t>
            </a:r>
            <a:endParaRPr lang="en-US" dirty="0"/>
          </a:p>
          <a:p>
            <a:r>
              <a:rPr lang="en-US" b="1" dirty="0" smtClean="0"/>
              <a:t>Believe </a:t>
            </a:r>
            <a:r>
              <a:rPr lang="en-US" b="1" dirty="0"/>
              <a:t>in Jesus</a:t>
            </a:r>
            <a:r>
              <a:rPr lang="en-US" dirty="0"/>
              <a:t>.  It doesn’t matter if you are religiously obedient, an immoral outcast, or a powerful official.  Everyone has the same need</a:t>
            </a:r>
            <a:r>
              <a:rPr lang="en-US" dirty="0" smtClean="0"/>
              <a:t>.</a:t>
            </a:r>
          </a:p>
          <a:p>
            <a:r>
              <a:rPr lang="en-US" dirty="0" smtClean="0"/>
              <a:t>Don’t just look for education or entertainment</a:t>
            </a:r>
            <a:r>
              <a:rPr lang="en-US" dirty="0"/>
              <a:t>.  Be like Nicodemus, or like the woman at the well, or like this royal official: believe!</a:t>
            </a:r>
          </a:p>
        </p:txBody>
      </p:sp>
    </p:spTree>
    <p:extLst>
      <p:ext uri="{BB962C8B-B14F-4D97-AF65-F5344CB8AC3E}">
        <p14:creationId xmlns:p14="http://schemas.microsoft.com/office/powerpoint/2010/main" val="214708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1947"/>
          </a:xfrm>
        </p:spPr>
        <p:txBody>
          <a:bodyPr/>
          <a:lstStyle/>
          <a:p>
            <a:r>
              <a:rPr lang="en-US" dirty="0" smtClean="0"/>
              <a:t>Review and Comparison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50158310"/>
              </p:ext>
            </p:extLst>
          </p:nvPr>
        </p:nvGraphicFramePr>
        <p:xfrm>
          <a:off x="838200" y="1484854"/>
          <a:ext cx="10515600" cy="48740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354336146"/>
                    </a:ext>
                  </a:extLst>
                </a:gridCol>
                <a:gridCol w="5257800">
                  <a:extLst>
                    <a:ext uri="{9D8B030D-6E8A-4147-A177-3AD203B41FA5}">
                      <a16:colId xmlns:a16="http://schemas.microsoft.com/office/drawing/2014/main" val="623804264"/>
                    </a:ext>
                  </a:extLst>
                </a:gridCol>
              </a:tblGrid>
              <a:tr h="470170">
                <a:tc>
                  <a:txBody>
                    <a:bodyPr/>
                    <a:lstStyle/>
                    <a:p>
                      <a:pPr marL="0" marR="0">
                        <a:lnSpc>
                          <a:spcPct val="115000"/>
                        </a:lnSpc>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Nicodemus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24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Woman at the Well</a:t>
                      </a:r>
                    </a:p>
                  </a:txBody>
                  <a:tcPr marL="68580" marR="68580" marT="0" marB="0" anchor="ctr" anchorCtr="1"/>
                </a:tc>
                <a:extLst>
                  <a:ext uri="{0D108BD9-81ED-4DB2-BD59-A6C34878D82A}">
                    <a16:rowId xmlns:a16="http://schemas.microsoft.com/office/drawing/2014/main" val="2833164809"/>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Came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alone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Came alone</a:t>
                      </a:r>
                    </a:p>
                  </a:txBody>
                  <a:tcPr marL="68580" marR="68580" marT="0" marB="0" anchor="ctr" anchorCtr="1"/>
                </a:tc>
                <a:extLst>
                  <a:ext uri="{0D108BD9-81ED-4DB2-BD59-A6C34878D82A}">
                    <a16:rowId xmlns:a16="http://schemas.microsoft.com/office/drawing/2014/main" val="4085521794"/>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dark of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night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In heat of day</a:t>
                      </a:r>
                    </a:p>
                  </a:txBody>
                  <a:tcPr marL="68580" marR="68580" marT="0" marB="0" anchor="ctr" anchorCtr="1"/>
                </a:tc>
                <a:extLst>
                  <a:ext uri="{0D108BD9-81ED-4DB2-BD59-A6C34878D82A}">
                    <a16:rowId xmlns:a16="http://schemas.microsoft.com/office/drawing/2014/main" val="1166095821"/>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Seeking satisfaction with physical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things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Seeking satisfaction from physical things</a:t>
                      </a:r>
                    </a:p>
                  </a:txBody>
                  <a:tcPr marL="68580" marR="68580" marT="0" marB="0" anchor="ctr" anchorCtr="1"/>
                </a:tc>
                <a:extLst>
                  <a:ext uri="{0D108BD9-81ED-4DB2-BD59-A6C34878D82A}">
                    <a16:rowId xmlns:a16="http://schemas.microsoft.com/office/drawing/2014/main" val="2356093832"/>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Amazed at what Jesus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did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Amazed at what Jesus did</a:t>
                      </a:r>
                    </a:p>
                  </a:txBody>
                  <a:tcPr marL="68580" marR="68580" marT="0" marB="0" anchor="ctr" anchorCtr="1"/>
                </a:tc>
                <a:extLst>
                  <a:ext uri="{0D108BD9-81ED-4DB2-BD59-A6C34878D82A}">
                    <a16:rowId xmlns:a16="http://schemas.microsoft.com/office/drawing/2014/main" val="349214786"/>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Looking for answers from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Christ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Looking for answers from Christ</a:t>
                      </a:r>
                    </a:p>
                  </a:txBody>
                  <a:tcPr marL="68580" marR="68580" marT="0" marB="0" anchor="ctr" anchorCtr="1"/>
                </a:tc>
                <a:extLst>
                  <a:ext uri="{0D108BD9-81ED-4DB2-BD59-A6C34878D82A}">
                    <a16:rowId xmlns:a16="http://schemas.microsoft.com/office/drawing/2014/main" val="4265211268"/>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Confused about physical / spiritual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birth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Confused about physical/spiritual water</a:t>
                      </a:r>
                    </a:p>
                  </a:txBody>
                  <a:tcPr marL="68580" marR="68580" marT="0" marB="0" anchor="ctr" anchorCtr="1"/>
                </a:tc>
                <a:extLst>
                  <a:ext uri="{0D108BD9-81ED-4DB2-BD59-A6C34878D82A}">
                    <a16:rowId xmlns:a16="http://schemas.microsoft.com/office/drawing/2014/main" val="441328459"/>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Highly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respected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Zero respect</a:t>
                      </a:r>
                    </a:p>
                  </a:txBody>
                  <a:tcPr marL="68580" marR="68580" marT="0" marB="0" anchor="ctr" anchorCtr="1"/>
                </a:tc>
                <a:extLst>
                  <a:ext uri="{0D108BD9-81ED-4DB2-BD59-A6C34878D82A}">
                    <a16:rowId xmlns:a16="http://schemas.microsoft.com/office/drawing/2014/main" val="366030293"/>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Outwardly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moral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Outwardly immoral</a:t>
                      </a:r>
                    </a:p>
                  </a:txBody>
                  <a:tcPr marL="68580" marR="68580" marT="0" marB="0" anchor="ctr" anchorCtr="1"/>
                </a:tc>
                <a:extLst>
                  <a:ext uri="{0D108BD9-81ED-4DB2-BD59-A6C34878D82A}">
                    <a16:rowId xmlns:a16="http://schemas.microsoft.com/office/drawing/2014/main" val="2373654743"/>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Found his good works didn’t earn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heaven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Found her bad works didn’t prevent heaven</a:t>
                      </a:r>
                    </a:p>
                  </a:txBody>
                  <a:tcPr marL="68580" marR="68580" marT="0" marB="0" anchor="ctr" anchorCtr="1"/>
                </a:tc>
                <a:extLst>
                  <a:ext uri="{0D108BD9-81ED-4DB2-BD59-A6C34878D82A}">
                    <a16:rowId xmlns:a16="http://schemas.microsoft.com/office/drawing/2014/main" val="3623308628"/>
                  </a:ext>
                </a:extLst>
              </a:tr>
              <a:tr h="440383">
                <a:tc>
                  <a: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Believed in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Jesus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chorCtr="1"/>
                </a:tc>
                <a:tc>
                  <a:txBody>
                    <a:bodyPr/>
                    <a:lstStyle/>
                    <a:p>
                      <a:pPr marL="0" marR="0" algn="l" defTabSz="914400" rtl="0" eaLnBrk="1" latinLnBrk="0" hangingPunct="1">
                        <a:lnSpc>
                          <a:spcPct val="115000"/>
                        </a:lnSpc>
                        <a:spcBef>
                          <a:spcPts val="0"/>
                        </a:spcBef>
                        <a:spcAft>
                          <a:spcPts val="0"/>
                        </a:spcAft>
                      </a:pPr>
                      <a:r>
                        <a:rPr lang="en-US" sz="18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Believed in Jesus</a:t>
                      </a:r>
                    </a:p>
                  </a:txBody>
                  <a:tcPr marL="68580" marR="68580" marT="0" marB="0" anchor="ctr" anchorCtr="1"/>
                </a:tc>
                <a:extLst>
                  <a:ext uri="{0D108BD9-81ED-4DB2-BD59-A6C34878D82A}">
                    <a16:rowId xmlns:a16="http://schemas.microsoft.com/office/drawing/2014/main" val="1090651764"/>
                  </a:ext>
                </a:extLst>
              </a:tr>
            </a:tbl>
          </a:graphicData>
        </a:graphic>
      </p:graphicFrame>
    </p:spTree>
    <p:extLst>
      <p:ext uri="{BB962C8B-B14F-4D97-AF65-F5344CB8AC3E}">
        <p14:creationId xmlns:p14="http://schemas.microsoft.com/office/powerpoint/2010/main" val="2951518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2394</Words>
  <Application>Microsoft Office PowerPoint</Application>
  <PresentationFormat>Widescreen</PresentationFormat>
  <Paragraphs>122</Paragraphs>
  <Slides>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John 4</vt:lpstr>
      <vt:lpstr>Review and Comparison</vt:lpstr>
      <vt:lpstr>Traveling North</vt:lpstr>
      <vt:lpstr>Two Thirsty People</vt:lpstr>
      <vt:lpstr>Who is this man?</vt:lpstr>
      <vt:lpstr>Cleansing for a dirty woman</vt:lpstr>
      <vt:lpstr>A Different Welcome</vt:lpstr>
      <vt:lpstr>Review and Comparison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4</dc:title>
  <dc:creator>Mark Robnett</dc:creator>
  <cp:lastModifiedBy>Mark Robnett</cp:lastModifiedBy>
  <cp:revision>10</cp:revision>
  <dcterms:created xsi:type="dcterms:W3CDTF">2024-09-11T20:48:40Z</dcterms:created>
  <dcterms:modified xsi:type="dcterms:W3CDTF">2024-10-09T23:23:41Z</dcterms:modified>
</cp:coreProperties>
</file>