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2"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9953" autoAdjust="0"/>
  </p:normalViewPr>
  <p:slideViewPr>
    <p:cSldViewPr snapToGrid="0">
      <p:cViewPr varScale="1">
        <p:scale>
          <a:sx n="80" d="100"/>
          <a:sy n="80" d="100"/>
        </p:scale>
        <p:origin x="1734" y="78"/>
      </p:cViewPr>
      <p:guideLst/>
    </p:cSldViewPr>
  </p:slideViewPr>
  <p:notesTextViewPr>
    <p:cViewPr>
      <p:scale>
        <a:sx n="200" d="100"/>
        <a:sy n="200" d="100"/>
      </p:scale>
      <p:origin x="0" y="-423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46616-240F-4EA4-B535-A9CB51DDBCB2}" type="datetimeFigureOut">
              <a:rPr lang="en-US" smtClean="0"/>
              <a:t>2/12/2025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6312B9-A644-4068-BF79-2DF8EBA8F9AB}" type="slidenum">
              <a:rPr lang="en-US" smtClean="0"/>
              <a:t>‹#›</a:t>
            </a:fld>
            <a:endParaRPr lang="en-US"/>
          </a:p>
        </p:txBody>
      </p:sp>
    </p:spTree>
    <p:extLst>
      <p:ext uri="{BB962C8B-B14F-4D97-AF65-F5344CB8AC3E}">
        <p14:creationId xmlns:p14="http://schemas.microsoft.com/office/powerpoint/2010/main" val="1759269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Before we start, I want to tell you a story about Harold, an old friend of mine.  Harold and I were co-workers at a factory in Virginia, but Harold didn’t really want to work at a factory – he wanted to be a farmer.  As he got older, he began to prepare for the day when he would retire and buy a farm.  Among other things, he bought a goat.  Since he still didn’t have a large piece of property, he tied an old automobile tire to a rope and put the rope around the neck of the goat.  This way, the goat could drag the tire a short distance and eat grass, but he couldn’t go very far (or very fast).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 few years later, Harold retired and bought a large piece of property.  He put up a fence around a section of the property.  And finally, with a sense of joy, Harold put his goat into the fenced area and untied the old tire.  After years of being tied up, his goat was finally free to run around and eat grass anywhere he desired.  I’ll finish the story later…</a:t>
            </a:r>
          </a:p>
        </p:txBody>
      </p:sp>
      <p:sp>
        <p:nvSpPr>
          <p:cNvPr id="4" name="Slide Number Placeholder 3"/>
          <p:cNvSpPr>
            <a:spLocks noGrp="1"/>
          </p:cNvSpPr>
          <p:nvPr>
            <p:ph type="sldNum" sz="quarter" idx="10"/>
          </p:nvPr>
        </p:nvSpPr>
        <p:spPr/>
        <p:txBody>
          <a:bodyPr/>
          <a:lstStyle/>
          <a:p>
            <a:fld id="{AC6312B9-A644-4068-BF79-2DF8EBA8F9AB}" type="slidenum">
              <a:rPr lang="en-US" smtClean="0"/>
              <a:t>3</a:t>
            </a:fld>
            <a:endParaRPr lang="en-US"/>
          </a:p>
        </p:txBody>
      </p:sp>
    </p:spTree>
    <p:extLst>
      <p:ext uri="{BB962C8B-B14F-4D97-AF65-F5344CB8AC3E}">
        <p14:creationId xmlns:p14="http://schemas.microsoft.com/office/powerpoint/2010/main" val="1329561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Now, let’s look at </a:t>
            </a:r>
            <a:r>
              <a:rPr lang="en-US" sz="1200" b="1" kern="1200" dirty="0" smtClean="0">
                <a:solidFill>
                  <a:schemeClr val="tx1"/>
                </a:solidFill>
                <a:effectLst/>
                <a:latin typeface="+mn-lt"/>
                <a:ea typeface="+mn-ea"/>
                <a:cs typeface="+mn-cs"/>
              </a:rPr>
              <a:t>John 5</a:t>
            </a:r>
            <a:r>
              <a:rPr lang="en-US" sz="1200" kern="1200" dirty="0" smtClean="0">
                <a:solidFill>
                  <a:schemeClr val="tx1"/>
                </a:solidFill>
                <a:effectLst/>
                <a:latin typeface="+mn-lt"/>
                <a:ea typeface="+mn-ea"/>
                <a:cs typeface="+mn-cs"/>
              </a:rPr>
              <a:t>.  Jesus enters the city of Jerusalem and goes to a place filled with sick people (</a:t>
            </a:r>
            <a:r>
              <a:rPr lang="en-US" sz="1200" b="1" kern="1200" dirty="0" smtClean="0">
                <a:solidFill>
                  <a:schemeClr val="tx1"/>
                </a:solidFill>
                <a:effectLst/>
                <a:latin typeface="+mn-lt"/>
                <a:ea typeface="+mn-ea"/>
                <a:cs typeface="+mn-cs"/>
              </a:rPr>
              <a:t>verses 1-3</a:t>
            </a:r>
            <a:r>
              <a:rPr lang="en-US" sz="1200" kern="1200" dirty="0" smtClean="0">
                <a:solidFill>
                  <a:schemeClr val="tx1"/>
                </a:solidFill>
                <a:effectLst/>
                <a:latin typeface="+mn-lt"/>
                <a:ea typeface="+mn-ea"/>
                <a:cs typeface="+mn-cs"/>
              </a:rPr>
              <a:t>).  This is what Jesus does – He shows kindness to some of the weakest people in the world, people that everyone else has forgotten.  Among all of the people gathered around this pool, Jesus seeks out a certain man, one who had been paralyzed for 38 years (</a:t>
            </a:r>
            <a:r>
              <a:rPr lang="en-US" sz="1200" b="1" kern="1200" dirty="0" smtClean="0">
                <a:solidFill>
                  <a:schemeClr val="tx1"/>
                </a:solidFill>
                <a:effectLst/>
                <a:latin typeface="+mn-lt"/>
                <a:ea typeface="+mn-ea"/>
                <a:cs typeface="+mn-cs"/>
              </a:rPr>
              <a:t>John 5:5-6</a:t>
            </a:r>
            <a:r>
              <a:rPr lang="en-US" sz="1200" kern="1200" dirty="0" smtClean="0">
                <a:solidFill>
                  <a:schemeClr val="tx1"/>
                </a:solidFill>
                <a:effectLst/>
                <a:latin typeface="+mn-lt"/>
                <a:ea typeface="+mn-ea"/>
                <a:cs typeface="+mn-cs"/>
              </a:rPr>
              <a:t>).  This man did not know Jesus or have any particular faith in Jesus, and he didn’t cry out for Jesus to heal him.  Why did Jesus choose to reach out to Him?  I don’t know.  But remember, Jesus is the mighty God and has the authority to do whatever He pleases.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Jesus asks the man a very interesting question: “Do you want to get well?”  As first, it might seem like a silly question – of course, who wouldn’t want to get well?  But after you think about it for a while, it doesn’t seem so strange after all.  Even when people are in a bad situation, they often get used to their normal way of life and become unwilling to change.    This man doesn’t give Jesus a clear answer (</a:t>
            </a:r>
            <a:r>
              <a:rPr lang="en-US" sz="1200" b="1" kern="1200" dirty="0" smtClean="0">
                <a:solidFill>
                  <a:schemeClr val="tx1"/>
                </a:solidFill>
                <a:effectLst/>
                <a:latin typeface="+mn-lt"/>
                <a:ea typeface="+mn-ea"/>
                <a:cs typeface="+mn-cs"/>
              </a:rPr>
              <a:t>John 5:7</a:t>
            </a:r>
            <a:r>
              <a:rPr lang="en-US" sz="1200" kern="1200" dirty="0" smtClean="0">
                <a:solidFill>
                  <a:schemeClr val="tx1"/>
                </a:solidFill>
                <a:effectLst/>
                <a:latin typeface="+mn-lt"/>
                <a:ea typeface="+mn-ea"/>
                <a:cs typeface="+mn-cs"/>
              </a:rPr>
              <a:t>).  He just gives some excuses about why he’s been there so long.  It has been a very long time and he is still sitting and begging.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So Jesus powerfully gives him three commands (</a:t>
            </a:r>
            <a:r>
              <a:rPr lang="en-US" sz="1200" b="1" kern="1200" dirty="0" smtClean="0">
                <a:solidFill>
                  <a:schemeClr val="tx1"/>
                </a:solidFill>
                <a:effectLst/>
                <a:latin typeface="+mn-lt"/>
                <a:ea typeface="+mn-ea"/>
                <a:cs typeface="+mn-cs"/>
              </a:rPr>
              <a:t>John 5:8,9</a:t>
            </a:r>
            <a:r>
              <a:rPr lang="en-US" sz="1200" kern="1200" dirty="0" smtClean="0">
                <a:solidFill>
                  <a:schemeClr val="tx1"/>
                </a:solidFill>
                <a:effectLst/>
                <a:latin typeface="+mn-lt"/>
                <a:ea typeface="+mn-ea"/>
                <a:cs typeface="+mn-cs"/>
              </a:rPr>
              <a:t>): get up, pick up your mat, and walk.  Immediately, the man was cured.  Not only could he stand and walk, his new legs were strong enough to carry his bedding.  Jesus is the Creator, and in the presence of all, He creates new legs for the man and gives him instant power to use them!</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 Jesus found this man, he was sitting without any hope of walking.  But Jesus heals his </a:t>
            </a:r>
            <a:r>
              <a:rPr lang="en-US" sz="1200" b="1" kern="1200" dirty="0" smtClean="0">
                <a:solidFill>
                  <a:schemeClr val="tx1"/>
                </a:solidFill>
                <a:effectLst/>
                <a:latin typeface="+mn-lt"/>
                <a:ea typeface="+mn-ea"/>
                <a:cs typeface="+mn-cs"/>
              </a:rPr>
              <a:t>incurable disease</a:t>
            </a:r>
            <a:r>
              <a:rPr lang="en-US" sz="1200" kern="1200" dirty="0" smtClean="0">
                <a:solidFill>
                  <a:schemeClr val="tx1"/>
                </a:solidFill>
                <a:effectLst/>
                <a:latin typeface="+mn-lt"/>
                <a:ea typeface="+mn-ea"/>
                <a:cs typeface="+mn-cs"/>
              </a:rPr>
              <a:t>.  Jesus does this without any help from the man – he didn’t even have to have faith in Christ.  </a:t>
            </a:r>
            <a:r>
              <a:rPr lang="en-US" sz="1200" b="1" kern="1200" dirty="0" smtClean="0">
                <a:solidFill>
                  <a:schemeClr val="tx1"/>
                </a:solidFill>
                <a:effectLst/>
                <a:latin typeface="+mn-lt"/>
                <a:ea typeface="+mn-ea"/>
                <a:cs typeface="+mn-cs"/>
              </a:rPr>
              <a:t>Faith was not necessary</a:t>
            </a:r>
            <a:r>
              <a:rPr lang="en-US" sz="1200"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4</a:t>
            </a:fld>
            <a:endParaRPr lang="en-US"/>
          </a:p>
        </p:txBody>
      </p:sp>
    </p:spTree>
    <p:extLst>
      <p:ext uri="{BB962C8B-B14F-4D97-AF65-F5344CB8AC3E}">
        <p14:creationId xmlns:p14="http://schemas.microsoft.com/office/powerpoint/2010/main" val="2219180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Now that you’ve seen the creative work of Jesus in the life of this man, turn to </a:t>
            </a:r>
            <a:r>
              <a:rPr lang="en-US" sz="1200" b="1" kern="1200" dirty="0" smtClean="0">
                <a:solidFill>
                  <a:schemeClr val="tx1"/>
                </a:solidFill>
                <a:effectLst/>
                <a:latin typeface="+mn-lt"/>
                <a:ea typeface="+mn-ea"/>
                <a:cs typeface="+mn-cs"/>
              </a:rPr>
              <a:t>John 9 and read verses 1-3</a:t>
            </a:r>
            <a:r>
              <a:rPr lang="en-US" sz="1200" kern="1200" dirty="0" smtClean="0">
                <a:solidFill>
                  <a:schemeClr val="tx1"/>
                </a:solidFill>
                <a:effectLst/>
                <a:latin typeface="+mn-lt"/>
                <a:ea typeface="+mn-ea"/>
                <a:cs typeface="+mn-cs"/>
              </a:rPr>
              <a:t>.  Jesus and His disciples meet a man who has been blind from birth, begging near the gate of the temple.  In their culture, they were taught that everyone’s sickness is a direct result of their personal sin.  But since this man was born with an </a:t>
            </a:r>
            <a:r>
              <a:rPr lang="en-US" sz="1200" b="1" kern="1200" dirty="0" smtClean="0">
                <a:solidFill>
                  <a:schemeClr val="tx1"/>
                </a:solidFill>
                <a:effectLst/>
                <a:latin typeface="+mn-lt"/>
                <a:ea typeface="+mn-ea"/>
                <a:cs typeface="+mn-cs"/>
              </a:rPr>
              <a:t>incurable disease</a:t>
            </a:r>
            <a:r>
              <a:rPr lang="en-US" sz="1200" kern="1200" dirty="0" smtClean="0">
                <a:solidFill>
                  <a:schemeClr val="tx1"/>
                </a:solidFill>
                <a:effectLst/>
                <a:latin typeface="+mn-lt"/>
                <a:ea typeface="+mn-ea"/>
                <a:cs typeface="+mn-cs"/>
              </a:rPr>
              <a:t>, the disciples are confused about who was at fault.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Jesus has a different answer to their question.  In </a:t>
            </a:r>
            <a:r>
              <a:rPr lang="en-US" sz="1200" b="1" kern="1200" dirty="0" smtClean="0">
                <a:solidFill>
                  <a:schemeClr val="tx1"/>
                </a:solidFill>
                <a:effectLst/>
                <a:latin typeface="+mn-lt"/>
                <a:ea typeface="+mn-ea"/>
                <a:cs typeface="+mn-cs"/>
              </a:rPr>
              <a:t>verses 6 and 7</a:t>
            </a:r>
            <a:r>
              <a:rPr lang="en-US" sz="1200" kern="1200" dirty="0" smtClean="0">
                <a:solidFill>
                  <a:schemeClr val="tx1"/>
                </a:solidFill>
                <a:effectLst/>
                <a:latin typeface="+mn-lt"/>
                <a:ea typeface="+mn-ea"/>
                <a:cs typeface="+mn-cs"/>
              </a:rPr>
              <a:t> Jesus makes some mud, puts it into the man’s eyes, and tells him to go and wash it away.  He comes back seeing – another amazing act of creation (new eyes, new optic nerve, and new brain processor).  This was amazing – a first in history based on </a:t>
            </a:r>
            <a:r>
              <a:rPr lang="en-US" sz="1200" b="1" kern="1200" dirty="0" smtClean="0">
                <a:solidFill>
                  <a:schemeClr val="tx1"/>
                </a:solidFill>
                <a:effectLst/>
                <a:latin typeface="+mn-lt"/>
                <a:ea typeface="+mn-ea"/>
                <a:cs typeface="+mn-cs"/>
              </a:rPr>
              <a:t>verse 32</a:t>
            </a:r>
            <a:r>
              <a:rPr lang="en-US" sz="1200" kern="1200" dirty="0" smtClean="0">
                <a:solidFill>
                  <a:schemeClr val="tx1"/>
                </a:solidFill>
                <a:effectLst/>
                <a:latin typeface="+mn-lt"/>
                <a:ea typeface="+mn-ea"/>
                <a:cs typeface="+mn-cs"/>
              </a:rPr>
              <a:t>.  Once again, Jesus just picked this man out of those who were nearby – </a:t>
            </a:r>
            <a:r>
              <a:rPr lang="en-US" sz="1200" b="1" kern="1200" dirty="0" smtClean="0">
                <a:solidFill>
                  <a:schemeClr val="tx1"/>
                </a:solidFill>
                <a:effectLst/>
                <a:latin typeface="+mn-lt"/>
                <a:ea typeface="+mn-ea"/>
                <a:cs typeface="+mn-cs"/>
              </a:rPr>
              <a:t>Faith was not necessary</a:t>
            </a:r>
            <a:r>
              <a:rPr lang="en-US" sz="1200"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If you watch Jesus’ behavior in the gospels, you see that He came to earth with amazing power to heal diseases.  </a:t>
            </a:r>
            <a:r>
              <a:rPr lang="en-US" sz="1200" b="1" kern="1200" dirty="0" smtClean="0">
                <a:solidFill>
                  <a:schemeClr val="tx1"/>
                </a:solidFill>
                <a:effectLst/>
                <a:latin typeface="+mn-lt"/>
                <a:ea typeface="+mn-ea"/>
                <a:cs typeface="+mn-cs"/>
              </a:rPr>
              <a:t>Matthew 4:23,24</a:t>
            </a:r>
            <a:r>
              <a:rPr lang="en-US" sz="1200" kern="1200" dirty="0" smtClean="0">
                <a:solidFill>
                  <a:schemeClr val="tx1"/>
                </a:solidFill>
                <a:effectLst/>
                <a:latin typeface="+mn-lt"/>
                <a:ea typeface="+mn-ea"/>
                <a:cs typeface="+mn-cs"/>
              </a:rPr>
              <a:t> make it clear that He could heal every disease – this is </a:t>
            </a:r>
            <a:r>
              <a:rPr lang="en-US" sz="1200" b="1" u="sng" kern="1200" dirty="0" smtClean="0">
                <a:solidFill>
                  <a:schemeClr val="tx1"/>
                </a:solidFill>
                <a:effectLst/>
                <a:latin typeface="+mn-lt"/>
                <a:ea typeface="+mn-ea"/>
                <a:cs typeface="+mn-cs"/>
              </a:rPr>
              <a:t>the power of Jesus</a:t>
            </a:r>
            <a:r>
              <a:rPr lang="en-US" sz="1200" kern="1200" dirty="0" smtClean="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5</a:t>
            </a:fld>
            <a:endParaRPr lang="en-US"/>
          </a:p>
        </p:txBody>
      </p:sp>
    </p:spTree>
    <p:extLst>
      <p:ext uri="{BB962C8B-B14F-4D97-AF65-F5344CB8AC3E}">
        <p14:creationId xmlns:p14="http://schemas.microsoft.com/office/powerpoint/2010/main" val="3381424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Before we read further, you need to know something about Jewish religious culture.  One of God’s original commandments is described in </a:t>
            </a:r>
            <a:r>
              <a:rPr lang="en-US" sz="1200" b="1" kern="1200" dirty="0" smtClean="0">
                <a:solidFill>
                  <a:schemeClr val="tx1"/>
                </a:solidFill>
                <a:effectLst/>
                <a:latin typeface="+mn-lt"/>
                <a:ea typeface="+mn-ea"/>
                <a:cs typeface="+mn-cs"/>
              </a:rPr>
              <a:t>Exodus 20:8-11</a:t>
            </a:r>
            <a:r>
              <a:rPr lang="en-US" sz="1200" kern="1200" dirty="0" smtClean="0">
                <a:solidFill>
                  <a:schemeClr val="tx1"/>
                </a:solidFill>
                <a:effectLst/>
                <a:latin typeface="+mn-lt"/>
                <a:ea typeface="+mn-ea"/>
                <a:cs typeface="+mn-cs"/>
              </a:rPr>
              <a:t>.  To provide people with a day of rest and worship, God gave them a rule: work for six days, but on the last day of the week, close up your businesses and take the day off.  Our Creator and he knows what’s good for us, so He gave this command as a blessing.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Sadly, as time when on, the Jewish religious leaders changed the purpose of this special day and wrote many extra rules to govern what people could and could not do.  Instead of the Sabbath day being a blessing, it became a burden.  On the day that God set aside for </a:t>
            </a:r>
            <a:r>
              <a:rPr lang="en-US" sz="1200" b="1" kern="1200" dirty="0" smtClean="0">
                <a:solidFill>
                  <a:schemeClr val="tx1"/>
                </a:solidFill>
                <a:effectLst/>
                <a:latin typeface="+mn-lt"/>
                <a:ea typeface="+mn-ea"/>
                <a:cs typeface="+mn-cs"/>
              </a:rPr>
              <a:t>worshiping</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spiritually, emotionally, intellectually, and physically</a:t>
            </a:r>
            <a:r>
              <a:rPr lang="en-US" sz="1200" kern="1200" dirty="0" smtClean="0">
                <a:solidFill>
                  <a:schemeClr val="tx1"/>
                </a:solidFill>
                <a:effectLst/>
                <a:latin typeface="+mn-lt"/>
                <a:ea typeface="+mn-ea"/>
                <a:cs typeface="+mn-cs"/>
              </a:rPr>
              <a:t>), it became a day where the proud and powerful religious leaders showed everyone their own </a:t>
            </a:r>
            <a:r>
              <a:rPr lang="en-US" sz="1200" b="1" kern="1200" dirty="0" smtClean="0">
                <a:solidFill>
                  <a:schemeClr val="tx1"/>
                </a:solidFill>
                <a:effectLst/>
                <a:latin typeface="+mn-lt"/>
                <a:ea typeface="+mn-ea"/>
                <a:cs typeface="+mn-cs"/>
              </a:rPr>
              <a:t>self-righteousness</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Now that you know how the Jewish leaders felt about the Sabbath day, notice </a:t>
            </a:r>
            <a:r>
              <a:rPr lang="en-US" sz="1200" b="1" kern="1200" dirty="0" smtClean="0">
                <a:solidFill>
                  <a:schemeClr val="tx1"/>
                </a:solidFill>
                <a:effectLst/>
                <a:latin typeface="+mn-lt"/>
                <a:ea typeface="+mn-ea"/>
                <a:cs typeface="+mn-cs"/>
              </a:rPr>
              <a:t>John 9:14</a:t>
            </a:r>
            <a:r>
              <a:rPr lang="en-US" sz="1200" kern="1200" dirty="0" smtClean="0">
                <a:solidFill>
                  <a:schemeClr val="tx1"/>
                </a:solidFill>
                <a:effectLst/>
                <a:latin typeface="+mn-lt"/>
                <a:ea typeface="+mn-ea"/>
                <a:cs typeface="+mn-cs"/>
              </a:rPr>
              <a:t> and </a:t>
            </a:r>
            <a:r>
              <a:rPr lang="en-US" sz="1200" b="1" kern="1200" dirty="0" smtClean="0">
                <a:solidFill>
                  <a:schemeClr val="tx1"/>
                </a:solidFill>
                <a:effectLst/>
                <a:latin typeface="+mn-lt"/>
                <a:ea typeface="+mn-ea"/>
                <a:cs typeface="+mn-cs"/>
              </a:rPr>
              <a:t>John 5:9</a:t>
            </a:r>
            <a:r>
              <a:rPr lang="en-US" sz="1200" kern="1200" dirty="0" smtClean="0">
                <a:solidFill>
                  <a:schemeClr val="tx1"/>
                </a:solidFill>
                <a:effectLst/>
                <a:latin typeface="+mn-lt"/>
                <a:ea typeface="+mn-ea"/>
                <a:cs typeface="+mn-cs"/>
              </a:rPr>
              <a:t>.  What day did Jesus heal each of these men – </a:t>
            </a:r>
            <a:r>
              <a:rPr lang="en-US" sz="1200" b="1" kern="1200" dirty="0" smtClean="0">
                <a:solidFill>
                  <a:schemeClr val="tx1"/>
                </a:solidFill>
                <a:effectLst/>
                <a:latin typeface="+mn-lt"/>
                <a:ea typeface="+mn-ea"/>
                <a:cs typeface="+mn-cs"/>
              </a:rPr>
              <a:t>the Sabbath</a:t>
            </a:r>
            <a:r>
              <a:rPr lang="en-US" sz="1200" kern="1200" dirty="0" smtClean="0">
                <a:solidFill>
                  <a:schemeClr val="tx1"/>
                </a:solidFill>
                <a:effectLst/>
                <a:latin typeface="+mn-lt"/>
                <a:ea typeface="+mn-ea"/>
                <a:cs typeface="+mn-cs"/>
              </a:rPr>
              <a:t>.  Why do you think that Jesus might have chosen that specific day to do these miracles?  Although the healing of the man should have been a moment of great joy and worship (the purpose of the Sabbath), the Jews had a different reaction (</a:t>
            </a:r>
            <a:r>
              <a:rPr lang="en-US" sz="1200" b="1" kern="1200" dirty="0" smtClean="0">
                <a:solidFill>
                  <a:schemeClr val="tx1"/>
                </a:solidFill>
                <a:effectLst/>
                <a:latin typeface="+mn-lt"/>
                <a:ea typeface="+mn-ea"/>
                <a:cs typeface="+mn-cs"/>
              </a:rPr>
              <a:t>John 5:10</a:t>
            </a:r>
            <a:r>
              <a:rPr lang="en-US" sz="1200" kern="1200" dirty="0" smtClean="0">
                <a:solidFill>
                  <a:schemeClr val="tx1"/>
                </a:solidFill>
                <a:effectLst/>
                <a:latin typeface="+mn-lt"/>
                <a:ea typeface="+mn-ea"/>
                <a:cs typeface="+mn-cs"/>
              </a:rPr>
              <a:t>).  Instead of praising God, the religious leaders criticized the man for carrying his bed on the Sabbath, violating their special rule.  Instead of marveling at this dramatic healing, they demand to know why the man is carrying his mat (</a:t>
            </a:r>
            <a:r>
              <a:rPr lang="en-US" sz="1200" b="1" kern="1200" dirty="0" smtClean="0">
                <a:solidFill>
                  <a:schemeClr val="tx1"/>
                </a:solidFill>
                <a:effectLst/>
                <a:latin typeface="+mn-lt"/>
                <a:ea typeface="+mn-ea"/>
                <a:cs typeface="+mn-cs"/>
              </a:rPr>
              <a:t>John 5:11,12</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When the man tells the Jewish leaders about his Healer, they are angry that someone has broken their custom.  Look at </a:t>
            </a:r>
            <a:r>
              <a:rPr lang="en-US" sz="1200" b="1" kern="1200" dirty="0" smtClean="0">
                <a:solidFill>
                  <a:schemeClr val="tx1"/>
                </a:solidFill>
                <a:effectLst/>
                <a:latin typeface="+mn-lt"/>
                <a:ea typeface="+mn-ea"/>
                <a:cs typeface="+mn-cs"/>
              </a:rPr>
              <a:t>John 9:16,24</a:t>
            </a:r>
            <a:r>
              <a:rPr lang="en-US" sz="1200" kern="1200" dirty="0" smtClean="0">
                <a:solidFill>
                  <a:schemeClr val="tx1"/>
                </a:solidFill>
                <a:effectLst/>
                <a:latin typeface="+mn-lt"/>
                <a:ea typeface="+mn-ea"/>
                <a:cs typeface="+mn-cs"/>
              </a:rPr>
              <a:t>.  Standing before them is a man who was born blind but now has perfect sight.  And what are they saying about his Healer? This is </a:t>
            </a:r>
            <a:r>
              <a:rPr lang="en-US" sz="1200" b="1" u="sng" kern="1200" dirty="0" smtClean="0">
                <a:solidFill>
                  <a:schemeClr val="tx1"/>
                </a:solidFill>
                <a:effectLst/>
                <a:latin typeface="+mn-lt"/>
                <a:ea typeface="+mn-ea"/>
                <a:cs typeface="+mn-cs"/>
              </a:rPr>
              <a:t>the pride of men</a:t>
            </a:r>
            <a:r>
              <a:rPr lang="en-US" sz="1200" kern="1200" dirty="0" smtClean="0">
                <a:solidFill>
                  <a:schemeClr val="tx1"/>
                </a:solidFill>
                <a:effectLst/>
                <a:latin typeface="+mn-lt"/>
                <a:ea typeface="+mn-ea"/>
                <a:cs typeface="+mn-cs"/>
              </a:rPr>
              <a:t>, so focused on their religion that they fail to see the power of God.</a:t>
            </a:r>
          </a:p>
          <a:p>
            <a:r>
              <a:rPr lang="en-US" sz="1200" kern="120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AC6312B9-A644-4068-BF79-2DF8EBA8F9AB}" type="slidenum">
              <a:rPr lang="en-US" smtClean="0"/>
              <a:t>6</a:t>
            </a:fld>
            <a:endParaRPr lang="en-US"/>
          </a:p>
        </p:txBody>
      </p:sp>
    </p:spTree>
    <p:extLst>
      <p:ext uri="{BB962C8B-B14F-4D97-AF65-F5344CB8AC3E}">
        <p14:creationId xmlns:p14="http://schemas.microsoft.com/office/powerpoint/2010/main" val="1710021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Imagine what it must be like to have your child born blind.  Perhaps you spent 9 months dreaming of having a healthy, happy son.  But then, you experience overwhelming shock and sadness at his birth, realizing that he will eventually become a poor beggar.  But then one day, your son comes home with perfect eyesight!  You would be absolutely joyful!  But listen to their report to the religious leaders in </a:t>
            </a:r>
            <a:r>
              <a:rPr lang="en-US" sz="1200" b="1" kern="1200" dirty="0" smtClean="0">
                <a:solidFill>
                  <a:schemeClr val="tx1"/>
                </a:solidFill>
                <a:effectLst/>
                <a:latin typeface="+mn-lt"/>
                <a:ea typeface="+mn-ea"/>
                <a:cs typeface="+mn-cs"/>
              </a:rPr>
              <a:t>John 9:18-23</a:t>
            </a:r>
            <a:r>
              <a:rPr lang="en-US" sz="1200" kern="1200" dirty="0" smtClean="0">
                <a:solidFill>
                  <a:schemeClr val="tx1"/>
                </a:solidFill>
                <a:effectLst/>
                <a:latin typeface="+mn-lt"/>
                <a:ea typeface="+mn-ea"/>
                <a:cs typeface="+mn-cs"/>
              </a:rPr>
              <a:t>.  Even though they had received such an amazing blessing from Christ, they are </a:t>
            </a:r>
            <a:r>
              <a:rPr lang="en-US" sz="1200" b="1" kern="1200" dirty="0" smtClean="0">
                <a:solidFill>
                  <a:schemeClr val="tx1"/>
                </a:solidFill>
                <a:effectLst/>
                <a:latin typeface="+mn-lt"/>
                <a:ea typeface="+mn-ea"/>
                <a:cs typeface="+mn-cs"/>
              </a:rPr>
              <a:t>afraid to say His name</a:t>
            </a:r>
            <a:r>
              <a:rPr lang="en-US" sz="1200" kern="1200" dirty="0" smtClean="0">
                <a:solidFill>
                  <a:schemeClr val="tx1"/>
                </a:solidFill>
                <a:effectLst/>
                <a:latin typeface="+mn-lt"/>
                <a:ea typeface="+mn-ea"/>
                <a:cs typeface="+mn-cs"/>
              </a:rPr>
              <a:t>.  Their answer illustrates the overwhelming </a:t>
            </a:r>
            <a:r>
              <a:rPr lang="en-US" sz="1200" b="1" u="sng" kern="1200" dirty="0" smtClean="0">
                <a:solidFill>
                  <a:schemeClr val="tx1"/>
                </a:solidFill>
                <a:effectLst/>
                <a:latin typeface="+mn-lt"/>
                <a:ea typeface="+mn-ea"/>
                <a:cs typeface="+mn-cs"/>
              </a:rPr>
              <a:t>pressure of culture</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Look back at </a:t>
            </a:r>
            <a:r>
              <a:rPr lang="en-US" sz="1200" b="1" kern="1200" dirty="0" smtClean="0">
                <a:solidFill>
                  <a:schemeClr val="tx1"/>
                </a:solidFill>
                <a:effectLst/>
                <a:latin typeface="+mn-lt"/>
                <a:ea typeface="+mn-ea"/>
                <a:cs typeface="+mn-cs"/>
              </a:rPr>
              <a:t>John 5:11-13.</a:t>
            </a:r>
            <a:r>
              <a:rPr lang="en-US" sz="1200" kern="1200" dirty="0" smtClean="0">
                <a:solidFill>
                  <a:schemeClr val="tx1"/>
                </a:solidFill>
                <a:effectLst/>
                <a:latin typeface="+mn-lt"/>
                <a:ea typeface="+mn-ea"/>
                <a:cs typeface="+mn-cs"/>
              </a:rPr>
              <a:t>  Just like the blind man, the religious leaders question the man who could now walk.  But the man doesn’t even know who healed him.  And he would never even know who Jesus was, unless Jesus came back looking for him.  Which is exactly what Jesus does.  Now that Jesus has changed the man’s physical life, He returns to give him a wonderful opportunity – the opportunity to believe and have eternal life (</a:t>
            </a:r>
            <a:r>
              <a:rPr lang="en-US" sz="1200" b="1" kern="1200" dirty="0" smtClean="0">
                <a:solidFill>
                  <a:schemeClr val="tx1"/>
                </a:solidFill>
                <a:effectLst/>
                <a:latin typeface="+mn-lt"/>
                <a:ea typeface="+mn-ea"/>
                <a:cs typeface="+mn-cs"/>
              </a:rPr>
              <a:t>John 5:14</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We don’t know the entire discussion between Jesus and the man, but we hear an important conclusion: “stop sinning or something worse may happen to you.”  What could be worse than sitting as a paralyzed beggar for 38 years!?  There is something far worse – spending eternity separated from God.  This is the future for anyone who is trapped in sin without Jesus to save them.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man had a choice to make: do I follow Jesus, or do I remain stuck in my false religious culture.  We see his unfortunate response in </a:t>
            </a:r>
            <a:r>
              <a:rPr lang="en-US" sz="1200" b="1" kern="1200" dirty="0" smtClean="0">
                <a:solidFill>
                  <a:schemeClr val="tx1"/>
                </a:solidFill>
                <a:effectLst/>
                <a:latin typeface="+mn-lt"/>
                <a:ea typeface="+mn-ea"/>
                <a:cs typeface="+mn-cs"/>
              </a:rPr>
              <a:t>John 5:15</a:t>
            </a:r>
            <a:r>
              <a:rPr lang="en-US" sz="1200" kern="1200" dirty="0" smtClean="0">
                <a:solidFill>
                  <a:schemeClr val="tx1"/>
                </a:solidFill>
                <a:effectLst/>
                <a:latin typeface="+mn-lt"/>
                <a:ea typeface="+mn-ea"/>
                <a:cs typeface="+mn-cs"/>
              </a:rPr>
              <a:t> – he chose to stay in his “comfort zone” and </a:t>
            </a:r>
            <a:r>
              <a:rPr lang="en-US" sz="1200" b="1" kern="1200" dirty="0" smtClean="0">
                <a:solidFill>
                  <a:schemeClr val="tx1"/>
                </a:solidFill>
                <a:effectLst/>
                <a:latin typeface="+mn-lt"/>
                <a:ea typeface="+mn-ea"/>
                <a:cs typeface="+mn-cs"/>
              </a:rPr>
              <a:t>report back to the Jews</a:t>
            </a:r>
            <a:r>
              <a:rPr lang="en-US" sz="1200" kern="1200" dirty="0" smtClean="0">
                <a:solidFill>
                  <a:schemeClr val="tx1"/>
                </a:solidFill>
                <a:effectLst/>
                <a:latin typeface="+mn-lt"/>
                <a:ea typeface="+mn-ea"/>
                <a:cs typeface="+mn-cs"/>
              </a:rPr>
              <a:t>.  Even though he has had an amazing experience with Jesus, he bends to the overwhelming </a:t>
            </a:r>
            <a:r>
              <a:rPr lang="en-US" sz="1200" b="1" u="sng" kern="1200" dirty="0" smtClean="0">
                <a:solidFill>
                  <a:schemeClr val="tx1"/>
                </a:solidFill>
                <a:effectLst/>
                <a:latin typeface="+mn-lt"/>
                <a:ea typeface="+mn-ea"/>
                <a:cs typeface="+mn-cs"/>
              </a:rPr>
              <a:t>pressure of culture</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blind man in John 9 also had to make a choice.  In </a:t>
            </a:r>
            <a:r>
              <a:rPr lang="en-US" sz="1200" b="1" kern="1200" dirty="0" smtClean="0">
                <a:solidFill>
                  <a:schemeClr val="tx1"/>
                </a:solidFill>
                <a:effectLst/>
                <a:latin typeface="+mn-lt"/>
                <a:ea typeface="+mn-ea"/>
                <a:cs typeface="+mn-cs"/>
              </a:rPr>
              <a:t>John 9:24,25</a:t>
            </a:r>
            <a:r>
              <a:rPr lang="en-US" sz="1200" kern="1200" dirty="0" smtClean="0">
                <a:solidFill>
                  <a:schemeClr val="tx1"/>
                </a:solidFill>
                <a:effectLst/>
                <a:latin typeface="+mn-lt"/>
                <a:ea typeface="+mn-ea"/>
                <a:cs typeface="+mn-cs"/>
              </a:rPr>
              <a:t>, the man gives a very simple testimony of his personal experience with Jesus.  </a:t>
            </a:r>
            <a:r>
              <a:rPr lang="en-US" sz="1200" kern="1200" dirty="0" smtClean="0">
                <a:solidFill>
                  <a:schemeClr val="tx1"/>
                </a:solidFill>
                <a:effectLst/>
                <a:latin typeface="+mn-lt"/>
                <a:ea typeface="+mn-ea"/>
                <a:cs typeface="+mn-cs"/>
              </a:rPr>
              <a:t>Interestingly, only Jesus fulfilled the prophecy of Isaiah 35:5 – the </a:t>
            </a:r>
            <a:r>
              <a:rPr lang="en-US" sz="1200" kern="1200" smtClean="0">
                <a:solidFill>
                  <a:schemeClr val="tx1"/>
                </a:solidFill>
                <a:effectLst/>
                <a:latin typeface="+mn-lt"/>
                <a:ea typeface="+mn-ea"/>
                <a:cs typeface="+mn-cs"/>
              </a:rPr>
              <a:t>Bible shows</a:t>
            </a:r>
            <a:r>
              <a:rPr lang="en-US" sz="1200" kern="1200" baseline="0" smtClean="0">
                <a:solidFill>
                  <a:schemeClr val="tx1"/>
                </a:solidFill>
                <a:effectLst/>
                <a:latin typeface="+mn-lt"/>
                <a:ea typeface="+mn-ea"/>
                <a:cs typeface="+mn-cs"/>
              </a:rPr>
              <a:t> </a:t>
            </a:r>
            <a:r>
              <a:rPr lang="en-US" sz="1200" kern="1200" smtClean="0">
                <a:solidFill>
                  <a:schemeClr val="tx1"/>
                </a:solidFill>
                <a:effectLst/>
                <a:latin typeface="+mn-lt"/>
                <a:ea typeface="+mn-ea"/>
                <a:cs typeface="+mn-cs"/>
              </a:rPr>
              <a:t>no </a:t>
            </a:r>
            <a:r>
              <a:rPr lang="en-US" sz="1200" kern="1200" dirty="0" smtClean="0">
                <a:solidFill>
                  <a:schemeClr val="tx1"/>
                </a:solidFill>
                <a:effectLst/>
                <a:latin typeface="+mn-lt"/>
                <a:ea typeface="+mn-ea"/>
                <a:cs typeface="+mn-cs"/>
              </a:rPr>
              <a:t>other recorded miracles of someone giving sight to the blind. The </a:t>
            </a:r>
            <a:r>
              <a:rPr lang="en-US" sz="1200" kern="1200" dirty="0" smtClean="0">
                <a:solidFill>
                  <a:schemeClr val="tx1"/>
                </a:solidFill>
                <a:effectLst/>
                <a:latin typeface="+mn-lt"/>
                <a:ea typeface="+mn-ea"/>
                <a:cs typeface="+mn-cs"/>
              </a:rPr>
              <a:t>Jewish leaders get </a:t>
            </a:r>
            <a:r>
              <a:rPr lang="en-US" sz="1200" kern="1200" dirty="0" err="1" smtClean="0">
                <a:solidFill>
                  <a:schemeClr val="tx1"/>
                </a:solidFill>
                <a:effectLst/>
                <a:latin typeface="+mn-lt"/>
                <a:ea typeface="+mn-ea"/>
                <a:cs typeface="+mn-cs"/>
              </a:rPr>
              <a:t>angy</a:t>
            </a:r>
            <a:r>
              <a:rPr lang="en-US" sz="1200" kern="1200" dirty="0" smtClean="0">
                <a:solidFill>
                  <a:schemeClr val="tx1"/>
                </a:solidFill>
                <a:effectLst/>
                <a:latin typeface="+mn-lt"/>
                <a:ea typeface="+mn-ea"/>
                <a:cs typeface="+mn-cs"/>
              </a:rPr>
              <a:t> at him, and finally throw him out of their presence and their religion (</a:t>
            </a:r>
            <a:r>
              <a:rPr lang="en-US" sz="1200" b="1" kern="1200" dirty="0" smtClean="0">
                <a:solidFill>
                  <a:schemeClr val="tx1"/>
                </a:solidFill>
                <a:effectLst/>
                <a:latin typeface="+mn-lt"/>
                <a:ea typeface="+mn-ea"/>
                <a:cs typeface="+mn-cs"/>
              </a:rPr>
              <a:t>John 9:34</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Remember that this man had never seen Jesus.  When he washed away the mud in the pool of Siloam, Jesus was gone.  There was no hope that he could find Jesus.  Unless… unless Jesus comes to look for him.  Which is exactly what He did. (</a:t>
            </a:r>
            <a:r>
              <a:rPr lang="en-US" sz="1200" b="1" kern="1200" dirty="0" smtClean="0">
                <a:solidFill>
                  <a:schemeClr val="tx1"/>
                </a:solidFill>
                <a:effectLst/>
                <a:latin typeface="+mn-lt"/>
                <a:ea typeface="+mn-ea"/>
                <a:cs typeface="+mn-cs"/>
              </a:rPr>
              <a:t>John 9:35‑37</a:t>
            </a:r>
            <a:r>
              <a:rPr lang="en-US" sz="1200" kern="1200" dirty="0" smtClean="0">
                <a:solidFill>
                  <a:schemeClr val="tx1"/>
                </a:solidFill>
                <a:effectLst/>
                <a:latin typeface="+mn-lt"/>
                <a:ea typeface="+mn-ea"/>
                <a:cs typeface="+mn-cs"/>
              </a:rPr>
              <a:t>).  And when He found him, He gave him something much more than physical sight – He gave him the gospel: “believe in Me.”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This man had a very different response than the lame man: with his mouth, he confesses </a:t>
            </a:r>
            <a:r>
              <a:rPr lang="en-US" sz="1200" b="1" kern="1200" dirty="0" smtClean="0">
                <a:solidFill>
                  <a:schemeClr val="tx1"/>
                </a:solidFill>
                <a:effectLst/>
                <a:latin typeface="+mn-lt"/>
                <a:ea typeface="+mn-ea"/>
                <a:cs typeface="+mn-cs"/>
              </a:rPr>
              <a:t>his belief</a:t>
            </a:r>
            <a:r>
              <a:rPr lang="en-US" sz="1200" kern="1200" dirty="0" smtClean="0">
                <a:solidFill>
                  <a:schemeClr val="tx1"/>
                </a:solidFill>
                <a:effectLst/>
                <a:latin typeface="+mn-lt"/>
                <a:ea typeface="+mn-ea"/>
                <a:cs typeface="+mn-cs"/>
              </a:rPr>
              <a:t> in Jesus (</a:t>
            </a:r>
            <a:r>
              <a:rPr lang="en-US" sz="1200" b="1" kern="1200" dirty="0" smtClean="0">
                <a:solidFill>
                  <a:schemeClr val="tx1"/>
                </a:solidFill>
                <a:effectLst/>
                <a:latin typeface="+mn-lt"/>
                <a:ea typeface="+mn-ea"/>
                <a:cs typeface="+mn-cs"/>
              </a:rPr>
              <a:t>vs. 38</a:t>
            </a:r>
            <a:r>
              <a:rPr lang="en-US" sz="1200" kern="1200" dirty="0" smtClean="0">
                <a:solidFill>
                  <a:schemeClr val="tx1"/>
                </a:solidFill>
                <a:effectLst/>
                <a:latin typeface="+mn-lt"/>
                <a:ea typeface="+mn-ea"/>
                <a:cs typeface="+mn-cs"/>
              </a:rPr>
              <a:t>).  And even though the Jewish leaders are watching, he chooses to worship his new Savior.  Not only were his physical eyes opened, he now receives something much greater – spiritual sight.  Something much more valuable than the religious leaders had (</a:t>
            </a:r>
            <a:r>
              <a:rPr lang="en-US" sz="1200" b="1" kern="1200" dirty="0" smtClean="0">
                <a:solidFill>
                  <a:schemeClr val="tx1"/>
                </a:solidFill>
                <a:effectLst/>
                <a:latin typeface="+mn-lt"/>
                <a:ea typeface="+mn-ea"/>
                <a:cs typeface="+mn-cs"/>
              </a:rPr>
              <a:t>vs. 40,41</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7</a:t>
            </a:fld>
            <a:endParaRPr lang="en-US"/>
          </a:p>
        </p:txBody>
      </p:sp>
    </p:spTree>
    <p:extLst>
      <p:ext uri="{BB962C8B-B14F-4D97-AF65-F5344CB8AC3E}">
        <p14:creationId xmlns:p14="http://schemas.microsoft.com/office/powerpoint/2010/main" val="2398364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Remember my friend Harold?  He graciously untied his goat, allowing him to run around the pasture and enjoy freedom to graze and rest.  But for some reason, the goat stood sadly still.  For days, he wouldn’t eat.  He grew weak and sick.  Harold wasn’t sure what to do.  Finally, he brought back the old tire and tied it around the goat, and the goat began to eat and regain his strength.  Apparently, he had grown so familiar to being in bondage that he didn’t know how to live with freedom.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Sadly, many of us are just like Harold’s goat.  We are in bondage to our trouble; we feel the limitations of our society, and we carry the burden of our sin.  But after a long time, we grow familiar with our situation and stop looking for a solution.  And then, the Savior arrives with an amazing offer of freedom.  He asks us: “do you want to get well?”  We pause for a moment, take a deep breath, then start to talk about our history and culture.  Before we know it, we have convinced ourselves that it is probably better to just remain enslaved to sin instead of taking the risk of following Jesus.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Many things have changed since the days of Jesus, but we still face many of the same challenges.  We experience pain, suffering, and hopelessness. And here in China, you are part of an ancient </a:t>
            </a:r>
            <a:r>
              <a:rPr lang="en-US" sz="1200" u="sng" kern="1200" dirty="0" smtClean="0">
                <a:solidFill>
                  <a:schemeClr val="tx1"/>
                </a:solidFill>
                <a:effectLst/>
                <a:latin typeface="+mn-lt"/>
                <a:ea typeface="+mn-ea"/>
                <a:cs typeface="+mn-cs"/>
              </a:rPr>
              <a:t>culture</a:t>
            </a:r>
            <a:r>
              <a:rPr lang="en-US" sz="1200" kern="1200" dirty="0" smtClean="0">
                <a:solidFill>
                  <a:schemeClr val="tx1"/>
                </a:solidFill>
                <a:effectLst/>
                <a:latin typeface="+mn-lt"/>
                <a:ea typeface="+mn-ea"/>
                <a:cs typeface="+mn-cs"/>
              </a:rPr>
              <a:t>, one that puts </a:t>
            </a:r>
            <a:r>
              <a:rPr lang="en-US" sz="1200" u="sng" kern="1200" dirty="0" smtClean="0">
                <a:solidFill>
                  <a:schemeClr val="tx1"/>
                </a:solidFill>
                <a:effectLst/>
                <a:latin typeface="+mn-lt"/>
                <a:ea typeface="+mn-ea"/>
                <a:cs typeface="+mn-cs"/>
              </a:rPr>
              <a:t>pressure</a:t>
            </a:r>
            <a:r>
              <a:rPr lang="en-US" sz="1200" kern="1200" dirty="0" smtClean="0">
                <a:solidFill>
                  <a:schemeClr val="tx1"/>
                </a:solidFill>
                <a:effectLst/>
                <a:latin typeface="+mn-lt"/>
                <a:ea typeface="+mn-ea"/>
                <a:cs typeface="+mn-cs"/>
              </a:rPr>
              <a:t> on each of you to do what is “normal” and “expected.”  We are constantly encouraged to have the “China Dream,” one that fits solidly into the culture.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As we study the Bible together, I hope that you are beginning to see Jesus.  You may not have the same physical problems of the blind man and the lame man, but Jesus has come here to seek for you.  He is the One who created you in the beginning and the One who has the power to re-create legs, re-create eyes, and give life to our old, dead spirits.  And like the lame man and the blind man, you find yourselves with a choice: are you willing to believe in this amazing Savior?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C6312B9-A644-4068-BF79-2DF8EBA8F9AB}" type="slidenum">
              <a:rPr lang="en-US" smtClean="0"/>
              <a:t>8</a:t>
            </a:fld>
            <a:endParaRPr lang="en-US"/>
          </a:p>
        </p:txBody>
      </p:sp>
    </p:spTree>
    <p:extLst>
      <p:ext uri="{BB962C8B-B14F-4D97-AF65-F5344CB8AC3E}">
        <p14:creationId xmlns:p14="http://schemas.microsoft.com/office/powerpoint/2010/main" val="3513515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1421409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888168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337693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10C39-F10B-4280-A063-91598E463629}"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603976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BC10C39-F10B-4280-A063-91598E463629}" type="datetimeFigureOut">
              <a:rPr lang="en-US" smtClean="0"/>
              <a:t>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001554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C10C39-F10B-4280-A063-91598E463629}"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669271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C10C39-F10B-4280-A063-91598E463629}" type="datetimeFigureOut">
              <a:rPr lang="en-US" smtClean="0"/>
              <a:t>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956455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C10C39-F10B-4280-A063-91598E463629}" type="datetimeFigureOut">
              <a:rPr lang="en-US" smtClean="0"/>
              <a:t>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411687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10C39-F10B-4280-A063-91598E463629}" type="datetimeFigureOut">
              <a:rPr lang="en-US" smtClean="0"/>
              <a:t>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3715260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04866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C10C39-F10B-4280-A063-91598E463629}" type="datetimeFigureOut">
              <a:rPr lang="en-US" smtClean="0"/>
              <a:t>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D75B88-4F63-42A6-A8EA-489DCE1B96D6}" type="slidenum">
              <a:rPr lang="en-US" smtClean="0"/>
              <a:t>‹#›</a:t>
            </a:fld>
            <a:endParaRPr lang="en-US"/>
          </a:p>
        </p:txBody>
      </p:sp>
    </p:spTree>
    <p:extLst>
      <p:ext uri="{BB962C8B-B14F-4D97-AF65-F5344CB8AC3E}">
        <p14:creationId xmlns:p14="http://schemas.microsoft.com/office/powerpoint/2010/main" val="2588767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10C39-F10B-4280-A063-91598E463629}" type="datetimeFigureOut">
              <a:rPr lang="en-US" smtClean="0"/>
              <a:t>2/12/2025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75B88-4F63-42A6-A8EA-489DCE1B96D6}" type="slidenum">
              <a:rPr lang="en-US" smtClean="0"/>
              <a:t>‹#›</a:t>
            </a:fld>
            <a:endParaRPr lang="en-US"/>
          </a:p>
        </p:txBody>
      </p:sp>
    </p:spTree>
    <p:extLst>
      <p:ext uri="{BB962C8B-B14F-4D97-AF65-F5344CB8AC3E}">
        <p14:creationId xmlns:p14="http://schemas.microsoft.com/office/powerpoint/2010/main" val="1047236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844121"/>
          </a:xfrm>
        </p:spPr>
        <p:txBody>
          <a:bodyPr/>
          <a:lstStyle/>
          <a:p>
            <a:r>
              <a:rPr lang="en-US" u="sng" dirty="0" smtClean="0">
                <a:latin typeface="+mn-lt"/>
              </a:rPr>
              <a:t>John 5 and 9</a:t>
            </a:r>
            <a:endParaRPr lang="en-US" u="sng" dirty="0">
              <a:latin typeface="+mn-lt"/>
            </a:endParaRPr>
          </a:p>
        </p:txBody>
      </p:sp>
      <p:sp>
        <p:nvSpPr>
          <p:cNvPr id="3" name="Subtitle 2"/>
          <p:cNvSpPr>
            <a:spLocks noGrp="1"/>
          </p:cNvSpPr>
          <p:nvPr>
            <p:ph type="subTitle" idx="1"/>
          </p:nvPr>
        </p:nvSpPr>
        <p:spPr/>
        <p:txBody>
          <a:bodyPr>
            <a:normAutofit/>
          </a:bodyPr>
          <a:lstStyle/>
          <a:p>
            <a:r>
              <a:rPr lang="en-US" sz="3200" dirty="0" smtClean="0"/>
              <a:t>Two Needy Men</a:t>
            </a:r>
            <a:endParaRPr lang="en-US" sz="3200" dirty="0"/>
          </a:p>
        </p:txBody>
      </p:sp>
    </p:spTree>
    <p:extLst>
      <p:ext uri="{BB962C8B-B14F-4D97-AF65-F5344CB8AC3E}">
        <p14:creationId xmlns:p14="http://schemas.microsoft.com/office/powerpoint/2010/main" val="1847425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u="sng" dirty="0" smtClean="0">
                <a:latin typeface="+mn-lt"/>
              </a:rPr>
              <a:t>Two Needy Men</a:t>
            </a:r>
            <a:endParaRPr lang="en-US" sz="4800" b="1" u="sng" dirty="0">
              <a:latin typeface="+mn-lt"/>
            </a:endParaRPr>
          </a:p>
        </p:txBody>
      </p:sp>
      <p:sp>
        <p:nvSpPr>
          <p:cNvPr id="3" name="Content Placeholder 2"/>
          <p:cNvSpPr>
            <a:spLocks noGrp="1"/>
          </p:cNvSpPr>
          <p:nvPr>
            <p:ph idx="1"/>
          </p:nvPr>
        </p:nvSpPr>
        <p:spPr>
          <a:xfrm>
            <a:off x="1339690" y="1687399"/>
            <a:ext cx="9525000" cy="4351338"/>
          </a:xfrm>
        </p:spPr>
        <p:txBody>
          <a:bodyPr>
            <a:normAutofit/>
          </a:bodyPr>
          <a:lstStyle/>
          <a:p>
            <a:r>
              <a:rPr lang="en-US" sz="3600" dirty="0" smtClean="0"/>
              <a:t>Both have problems that are impossible to solve</a:t>
            </a:r>
          </a:p>
          <a:p>
            <a:r>
              <a:rPr lang="en-US" sz="3600" dirty="0" smtClean="0"/>
              <a:t>Both experience amazing miracles from Jesus</a:t>
            </a:r>
          </a:p>
          <a:p>
            <a:r>
              <a:rPr lang="en-US" sz="3600" dirty="0" smtClean="0"/>
              <a:t>Both face powerful pressure of culture</a:t>
            </a:r>
          </a:p>
          <a:p>
            <a:r>
              <a:rPr lang="en-US" sz="3600" dirty="0" smtClean="0"/>
              <a:t>Both make important decisions</a:t>
            </a:r>
          </a:p>
          <a:p>
            <a:endParaRPr lang="en-US" sz="3600" dirty="0"/>
          </a:p>
          <a:p>
            <a:pPr marL="0" indent="0" algn="r">
              <a:buNone/>
            </a:pPr>
            <a:r>
              <a:rPr lang="en-US" sz="3600" dirty="0" smtClean="0"/>
              <a:t>But first, a story about a goat…</a:t>
            </a:r>
            <a:endParaRPr lang="en-US" sz="3600" dirty="0"/>
          </a:p>
        </p:txBody>
      </p:sp>
    </p:spTree>
    <p:extLst>
      <p:ext uri="{BB962C8B-B14F-4D97-AF65-F5344CB8AC3E}">
        <p14:creationId xmlns:p14="http://schemas.microsoft.com/office/powerpoint/2010/main" val="1438674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3141" y="988827"/>
            <a:ext cx="9343097" cy="5847907"/>
          </a:xfrm>
          <a:prstGeom prst="rect">
            <a:avLst/>
          </a:prstGeom>
        </p:spPr>
      </p:pic>
      <p:sp>
        <p:nvSpPr>
          <p:cNvPr id="6" name="Title 5"/>
          <p:cNvSpPr>
            <a:spLocks noGrp="1"/>
          </p:cNvSpPr>
          <p:nvPr>
            <p:ph type="title"/>
          </p:nvPr>
        </p:nvSpPr>
        <p:spPr>
          <a:xfrm>
            <a:off x="838200" y="24878"/>
            <a:ext cx="10515600" cy="1059638"/>
          </a:xfrm>
        </p:spPr>
        <p:txBody>
          <a:bodyPr/>
          <a:lstStyle/>
          <a:p>
            <a:pPr algn="ctr"/>
            <a:r>
              <a:rPr lang="en-US" dirty="0" smtClean="0">
                <a:solidFill>
                  <a:schemeClr val="bg1"/>
                </a:solidFill>
                <a:latin typeface="+mn-lt"/>
              </a:rPr>
              <a:t>Harold’s Goat (with tire)</a:t>
            </a:r>
            <a:endParaRPr lang="en-US" dirty="0">
              <a:solidFill>
                <a:schemeClr val="bg1"/>
              </a:solidFill>
              <a:latin typeface="+mn-lt"/>
            </a:endParaRPr>
          </a:p>
        </p:txBody>
      </p:sp>
    </p:spTree>
    <p:extLst>
      <p:ext uri="{BB962C8B-B14F-4D97-AF65-F5344CB8AC3E}">
        <p14:creationId xmlns:p14="http://schemas.microsoft.com/office/powerpoint/2010/main" val="33721410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2412"/>
          </a:xfrm>
        </p:spPr>
        <p:txBody>
          <a:bodyPr/>
          <a:lstStyle/>
          <a:p>
            <a:pPr algn="ctr"/>
            <a:r>
              <a:rPr lang="en-US" b="1" u="sng" dirty="0" smtClean="0">
                <a:latin typeface="+mn-lt"/>
              </a:rPr>
              <a:t>John 5:1-9 :  The Pool of Bethesda</a:t>
            </a:r>
            <a:endParaRPr lang="en-US" b="1" u="sng" dirty="0">
              <a:latin typeface="+mn-lt"/>
            </a:endParaRPr>
          </a:p>
        </p:txBody>
      </p:sp>
      <p:sp>
        <p:nvSpPr>
          <p:cNvPr id="3" name="Content Placeholder 2"/>
          <p:cNvSpPr>
            <a:spLocks noGrp="1"/>
          </p:cNvSpPr>
          <p:nvPr>
            <p:ph idx="1"/>
          </p:nvPr>
        </p:nvSpPr>
        <p:spPr>
          <a:xfrm>
            <a:off x="397042" y="1528011"/>
            <a:ext cx="4752474" cy="4648952"/>
          </a:xfrm>
        </p:spPr>
        <p:txBody>
          <a:bodyPr>
            <a:normAutofit lnSpcReduction="10000"/>
          </a:bodyPr>
          <a:lstStyle/>
          <a:p>
            <a:pPr marL="0" indent="0">
              <a:spcBef>
                <a:spcPts val="0"/>
              </a:spcBef>
              <a:spcAft>
                <a:spcPts val="1800"/>
              </a:spcAft>
              <a:buNone/>
            </a:pPr>
            <a:r>
              <a:rPr lang="en-US" sz="3200" b="1" dirty="0"/>
              <a:t>v</a:t>
            </a:r>
            <a:r>
              <a:rPr lang="en-US" sz="3200" b="1" dirty="0" smtClean="0"/>
              <a:t>s.1-3</a:t>
            </a:r>
            <a:r>
              <a:rPr lang="en-US" sz="3200" dirty="0" smtClean="0"/>
              <a:t>  Jesus goes to the needy people</a:t>
            </a:r>
          </a:p>
          <a:p>
            <a:pPr marL="0" indent="0">
              <a:spcBef>
                <a:spcPts val="0"/>
              </a:spcBef>
              <a:spcAft>
                <a:spcPts val="1800"/>
              </a:spcAft>
              <a:buNone/>
            </a:pPr>
            <a:r>
              <a:rPr lang="en-US" sz="3200" b="1" dirty="0" smtClean="0"/>
              <a:t>vs.5</a:t>
            </a:r>
            <a:r>
              <a:rPr lang="en-US" sz="3200" dirty="0" smtClean="0"/>
              <a:t>  An incurable disease: invalid for 38 years</a:t>
            </a:r>
          </a:p>
          <a:p>
            <a:pPr marL="0" indent="0">
              <a:spcBef>
                <a:spcPts val="0"/>
              </a:spcBef>
              <a:spcAft>
                <a:spcPts val="1800"/>
              </a:spcAft>
              <a:buNone/>
            </a:pPr>
            <a:r>
              <a:rPr lang="en-US" sz="3200" b="1" dirty="0" smtClean="0"/>
              <a:t>vs.6</a:t>
            </a:r>
            <a:r>
              <a:rPr lang="en-US" sz="3200" dirty="0" smtClean="0"/>
              <a:t>  A good question</a:t>
            </a:r>
          </a:p>
          <a:p>
            <a:pPr marL="0" indent="0">
              <a:spcBef>
                <a:spcPts val="0"/>
              </a:spcBef>
              <a:spcAft>
                <a:spcPts val="1800"/>
              </a:spcAft>
              <a:buNone/>
            </a:pPr>
            <a:r>
              <a:rPr lang="en-US" sz="3200" b="1" dirty="0" smtClean="0"/>
              <a:t>vs.7</a:t>
            </a:r>
            <a:r>
              <a:rPr lang="en-US" sz="3200" dirty="0" smtClean="0"/>
              <a:t>  A vague answer without any expectation or faith</a:t>
            </a:r>
          </a:p>
          <a:p>
            <a:pPr marL="0" indent="0">
              <a:spcBef>
                <a:spcPts val="0"/>
              </a:spcBef>
              <a:spcAft>
                <a:spcPts val="1800"/>
              </a:spcAft>
              <a:buNone/>
            </a:pPr>
            <a:r>
              <a:rPr lang="en-US" sz="3200" b="1" dirty="0"/>
              <a:t>v</a:t>
            </a:r>
            <a:r>
              <a:rPr lang="en-US" sz="3200" b="1" dirty="0" smtClean="0"/>
              <a:t>s.8,9</a:t>
            </a:r>
            <a:r>
              <a:rPr lang="en-US" sz="3200" dirty="0" smtClean="0"/>
              <a:t>  A powerful miracle</a:t>
            </a:r>
            <a:endParaRPr lang="en-US" sz="3200" dirty="0"/>
          </a:p>
        </p:txBody>
      </p:sp>
      <p:pic>
        <p:nvPicPr>
          <p:cNvPr id="1026" name="Picture 2" descr="The Pools Of Bethesda Jerusalem Old C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29990" y="1528011"/>
            <a:ext cx="6684711" cy="5013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5428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2412"/>
          </a:xfrm>
        </p:spPr>
        <p:txBody>
          <a:bodyPr>
            <a:normAutofit/>
          </a:bodyPr>
          <a:lstStyle/>
          <a:p>
            <a:pPr algn="ctr"/>
            <a:r>
              <a:rPr lang="en-US" b="1" u="sng" dirty="0" smtClean="0">
                <a:latin typeface="+mn-lt"/>
              </a:rPr>
              <a:t>John 9:1-7 :  The Doorway of the Temple</a:t>
            </a:r>
            <a:endParaRPr lang="en-US" b="1" u="sng" dirty="0">
              <a:latin typeface="+mn-lt"/>
            </a:endParaRPr>
          </a:p>
        </p:txBody>
      </p:sp>
      <p:sp>
        <p:nvSpPr>
          <p:cNvPr id="3" name="Content Placeholder 2"/>
          <p:cNvSpPr>
            <a:spLocks noGrp="1"/>
          </p:cNvSpPr>
          <p:nvPr>
            <p:ph idx="1"/>
          </p:nvPr>
        </p:nvSpPr>
        <p:spPr>
          <a:xfrm>
            <a:off x="288754" y="1528011"/>
            <a:ext cx="4590573" cy="4648952"/>
          </a:xfrm>
        </p:spPr>
        <p:txBody>
          <a:bodyPr>
            <a:normAutofit/>
          </a:bodyPr>
          <a:lstStyle/>
          <a:p>
            <a:pPr marL="0" indent="0">
              <a:spcBef>
                <a:spcPts val="0"/>
              </a:spcBef>
              <a:spcAft>
                <a:spcPts val="1800"/>
              </a:spcAft>
              <a:buNone/>
            </a:pPr>
            <a:r>
              <a:rPr lang="en-US" sz="3200" b="1" dirty="0" smtClean="0"/>
              <a:t>vs.1</a:t>
            </a:r>
            <a:r>
              <a:rPr lang="en-US" sz="3200" dirty="0" smtClean="0"/>
              <a:t>  An incurable disease: blind from birth</a:t>
            </a:r>
          </a:p>
          <a:p>
            <a:pPr marL="0" indent="0">
              <a:spcBef>
                <a:spcPts val="0"/>
              </a:spcBef>
              <a:spcAft>
                <a:spcPts val="1800"/>
              </a:spcAft>
              <a:buNone/>
            </a:pPr>
            <a:r>
              <a:rPr lang="en-US" sz="3200" b="1" dirty="0" smtClean="0"/>
              <a:t>vs.2</a:t>
            </a:r>
            <a:r>
              <a:rPr lang="en-US" sz="3200" dirty="0" smtClean="0"/>
              <a:t>  The wrong question</a:t>
            </a:r>
          </a:p>
          <a:p>
            <a:pPr marL="0" indent="0">
              <a:spcBef>
                <a:spcPts val="0"/>
              </a:spcBef>
              <a:spcAft>
                <a:spcPts val="1800"/>
              </a:spcAft>
              <a:buNone/>
            </a:pPr>
            <a:r>
              <a:rPr lang="en-US" sz="3200" b="1" dirty="0" smtClean="0"/>
              <a:t>vs.6,7</a:t>
            </a:r>
            <a:r>
              <a:rPr lang="en-US" sz="3200" dirty="0" smtClean="0"/>
              <a:t>  A powerful miracle</a:t>
            </a:r>
          </a:p>
          <a:p>
            <a:pPr marL="0" indent="0">
              <a:spcBef>
                <a:spcPts val="0"/>
              </a:spcBef>
              <a:spcAft>
                <a:spcPts val="1800"/>
              </a:spcAft>
              <a:buNone/>
            </a:pPr>
            <a:r>
              <a:rPr lang="en-US" sz="3200" b="1" dirty="0" smtClean="0"/>
              <a:t>vs.32</a:t>
            </a:r>
            <a:r>
              <a:rPr lang="en-US" sz="3200" dirty="0" smtClean="0"/>
              <a:t>  The first in history</a:t>
            </a:r>
          </a:p>
          <a:p>
            <a:pPr marL="0" indent="0">
              <a:spcBef>
                <a:spcPts val="0"/>
              </a:spcBef>
              <a:spcAft>
                <a:spcPts val="1800"/>
              </a:spcAft>
              <a:buNone/>
            </a:pPr>
            <a:r>
              <a:rPr lang="en-US" sz="3200" b="1" dirty="0" smtClean="0"/>
              <a:t>Matthew 4:23,24</a:t>
            </a:r>
            <a:r>
              <a:rPr lang="en-US" sz="3200" dirty="0" smtClean="0"/>
              <a:t>  The power of Jesus</a:t>
            </a:r>
            <a:endParaRPr lang="en-US" sz="3200" dirty="0"/>
          </a:p>
        </p:txBody>
      </p:sp>
      <p:pic>
        <p:nvPicPr>
          <p:cNvPr id="2050" name="Picture 2" descr="ANCIENT BUILDING IN JESUS' TIME. Nazareth, Jerusalem, palaces, hous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87615" y="1744581"/>
            <a:ext cx="7204385" cy="3801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0342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8551"/>
            <a:ext cx="10515600" cy="982412"/>
          </a:xfrm>
        </p:spPr>
        <p:txBody>
          <a:bodyPr>
            <a:normAutofit/>
          </a:bodyPr>
          <a:lstStyle/>
          <a:p>
            <a:pPr algn="ctr"/>
            <a:r>
              <a:rPr lang="en-US" b="1" u="sng" dirty="0" smtClean="0">
                <a:latin typeface="+mn-lt"/>
              </a:rPr>
              <a:t>The Sabbath Day</a:t>
            </a:r>
            <a:endParaRPr lang="en-US" b="1" u="sng" dirty="0">
              <a:latin typeface="+mn-lt"/>
            </a:endParaRPr>
          </a:p>
        </p:txBody>
      </p:sp>
      <p:sp>
        <p:nvSpPr>
          <p:cNvPr id="3" name="Content Placeholder 2"/>
          <p:cNvSpPr>
            <a:spLocks noGrp="1"/>
          </p:cNvSpPr>
          <p:nvPr>
            <p:ph idx="1"/>
          </p:nvPr>
        </p:nvSpPr>
        <p:spPr>
          <a:xfrm>
            <a:off x="288754" y="1130963"/>
            <a:ext cx="11442035" cy="5402184"/>
          </a:xfrm>
        </p:spPr>
        <p:txBody>
          <a:bodyPr>
            <a:normAutofit fontScale="92500" lnSpcReduction="10000"/>
          </a:bodyPr>
          <a:lstStyle/>
          <a:p>
            <a:pPr marL="0" indent="0">
              <a:spcBef>
                <a:spcPts val="0"/>
              </a:spcBef>
              <a:spcAft>
                <a:spcPts val="1800"/>
              </a:spcAft>
              <a:buNone/>
            </a:pPr>
            <a:r>
              <a:rPr lang="en-US" sz="3200" b="1" dirty="0" smtClean="0"/>
              <a:t>Exodus 20:8-11</a:t>
            </a:r>
            <a:r>
              <a:rPr lang="en-US" sz="3200" dirty="0" smtClean="0"/>
              <a:t>  God’s command – a blessing to His people of rest and worship</a:t>
            </a:r>
          </a:p>
          <a:p>
            <a:pPr marL="0" indent="0">
              <a:spcBef>
                <a:spcPts val="0"/>
              </a:spcBef>
              <a:spcAft>
                <a:spcPts val="1800"/>
              </a:spcAft>
              <a:buNone/>
            </a:pPr>
            <a:r>
              <a:rPr lang="en-US" sz="3200" dirty="0" smtClean="0"/>
              <a:t>The rabbis defined 39 types of work and hundreds of rules to follow.  Instead of a blessing, the Sabbath became a burden.</a:t>
            </a:r>
          </a:p>
          <a:p>
            <a:pPr marL="0" indent="0">
              <a:spcBef>
                <a:spcPts val="0"/>
              </a:spcBef>
              <a:spcAft>
                <a:spcPts val="1800"/>
              </a:spcAft>
              <a:buNone/>
            </a:pPr>
            <a:r>
              <a:rPr lang="en-US" sz="3200" b="1" dirty="0" smtClean="0"/>
              <a:t>John 9:14 and 5:9</a:t>
            </a:r>
            <a:r>
              <a:rPr lang="en-US" sz="3200" dirty="0" smtClean="0"/>
              <a:t>  </a:t>
            </a:r>
            <a:r>
              <a:rPr lang="en-US" sz="3200" u="sng" dirty="0" smtClean="0"/>
              <a:t>When</a:t>
            </a:r>
            <a:r>
              <a:rPr lang="en-US" sz="3200" dirty="0" smtClean="0"/>
              <a:t> did Jesus heal these men?  </a:t>
            </a:r>
            <a:r>
              <a:rPr lang="en-US" sz="3200" u="sng" dirty="0" smtClean="0"/>
              <a:t>Why</a:t>
            </a:r>
            <a:r>
              <a:rPr lang="en-US" sz="3200" dirty="0" smtClean="0"/>
              <a:t> do you think He chose to do this?</a:t>
            </a:r>
          </a:p>
          <a:p>
            <a:pPr marL="0" indent="0">
              <a:spcBef>
                <a:spcPts val="0"/>
              </a:spcBef>
              <a:spcAft>
                <a:spcPts val="1800"/>
              </a:spcAft>
              <a:buNone/>
            </a:pPr>
            <a:r>
              <a:rPr lang="en-US" sz="3200" b="1" dirty="0" smtClean="0"/>
              <a:t>5:10</a:t>
            </a:r>
            <a:r>
              <a:rPr lang="en-US" sz="3200" dirty="0" smtClean="0"/>
              <a:t>  </a:t>
            </a:r>
            <a:r>
              <a:rPr lang="en-US" sz="3200" u="sng" dirty="0" smtClean="0"/>
              <a:t>How did the Jews respond</a:t>
            </a:r>
            <a:r>
              <a:rPr lang="en-US" sz="3200" dirty="0" smtClean="0"/>
              <a:t> to this amazing miracle?  How should they have responded?</a:t>
            </a:r>
          </a:p>
          <a:p>
            <a:pPr marL="0" indent="0">
              <a:spcBef>
                <a:spcPts val="0"/>
              </a:spcBef>
              <a:spcAft>
                <a:spcPts val="1800"/>
              </a:spcAft>
              <a:buNone/>
            </a:pPr>
            <a:r>
              <a:rPr lang="en-US" sz="3200" b="1" dirty="0" smtClean="0"/>
              <a:t>9:16,24</a:t>
            </a:r>
            <a:r>
              <a:rPr lang="en-US" sz="3200" dirty="0" smtClean="0"/>
              <a:t>  How did they view Jesus, the miracle worker?</a:t>
            </a:r>
          </a:p>
          <a:p>
            <a:pPr marL="0" indent="0">
              <a:spcBef>
                <a:spcPts val="0"/>
              </a:spcBef>
              <a:spcAft>
                <a:spcPts val="1800"/>
              </a:spcAft>
              <a:buNone/>
            </a:pPr>
            <a:r>
              <a:rPr lang="en-US" sz="3200" b="1" dirty="0" smtClean="0"/>
              <a:t>The Pride of Men:</a:t>
            </a:r>
            <a:r>
              <a:rPr lang="en-US" sz="3200" dirty="0" smtClean="0"/>
              <a:t> So focused on their </a:t>
            </a:r>
            <a:r>
              <a:rPr lang="en-US" sz="3200" u="sng" dirty="0" smtClean="0"/>
              <a:t>religious tradition</a:t>
            </a:r>
            <a:r>
              <a:rPr lang="en-US" sz="3200" dirty="0" smtClean="0"/>
              <a:t> that they are blinded to God</a:t>
            </a:r>
          </a:p>
        </p:txBody>
      </p:sp>
    </p:spTree>
    <p:extLst>
      <p:ext uri="{BB962C8B-B14F-4D97-AF65-F5344CB8AC3E}">
        <p14:creationId xmlns:p14="http://schemas.microsoft.com/office/powerpoint/2010/main" val="2611656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8551"/>
            <a:ext cx="10515600" cy="982412"/>
          </a:xfrm>
        </p:spPr>
        <p:txBody>
          <a:bodyPr>
            <a:normAutofit/>
          </a:bodyPr>
          <a:lstStyle/>
          <a:p>
            <a:pPr algn="ctr"/>
            <a:r>
              <a:rPr lang="en-US" b="1" u="sng" dirty="0" smtClean="0">
                <a:latin typeface="+mn-lt"/>
              </a:rPr>
              <a:t>The Pressure of Culture</a:t>
            </a:r>
            <a:endParaRPr lang="en-US" b="1" u="sng" dirty="0">
              <a:latin typeface="+mn-lt"/>
            </a:endParaRPr>
          </a:p>
        </p:txBody>
      </p:sp>
      <p:sp>
        <p:nvSpPr>
          <p:cNvPr id="3" name="Content Placeholder 2"/>
          <p:cNvSpPr>
            <a:spLocks noGrp="1"/>
          </p:cNvSpPr>
          <p:nvPr>
            <p:ph idx="1"/>
          </p:nvPr>
        </p:nvSpPr>
        <p:spPr>
          <a:xfrm>
            <a:off x="288754" y="1130963"/>
            <a:ext cx="11442035" cy="5402184"/>
          </a:xfrm>
        </p:spPr>
        <p:txBody>
          <a:bodyPr>
            <a:normAutofit/>
          </a:bodyPr>
          <a:lstStyle/>
          <a:p>
            <a:pPr marL="0" indent="0">
              <a:spcBef>
                <a:spcPts val="0"/>
              </a:spcBef>
              <a:spcAft>
                <a:spcPts val="1800"/>
              </a:spcAft>
              <a:buNone/>
            </a:pPr>
            <a:r>
              <a:rPr lang="en-US" sz="3200" b="1" dirty="0" smtClean="0"/>
              <a:t>9:18-23 </a:t>
            </a:r>
            <a:r>
              <a:rPr lang="en-US" sz="3200" dirty="0" smtClean="0"/>
              <a:t> They should have rejoiced, but the parents remain quiet</a:t>
            </a:r>
          </a:p>
          <a:p>
            <a:pPr marL="0" indent="0">
              <a:spcBef>
                <a:spcPts val="0"/>
              </a:spcBef>
              <a:spcAft>
                <a:spcPts val="1800"/>
              </a:spcAft>
              <a:buNone/>
            </a:pPr>
            <a:r>
              <a:rPr lang="en-US" sz="3200" b="1" dirty="0" smtClean="0"/>
              <a:t>5:11-13</a:t>
            </a:r>
            <a:r>
              <a:rPr lang="en-US" sz="3200" dirty="0" smtClean="0"/>
              <a:t>  The man doesn’t even know Jesus’ name.</a:t>
            </a:r>
          </a:p>
          <a:p>
            <a:pPr marL="0" indent="0">
              <a:spcBef>
                <a:spcPts val="0"/>
              </a:spcBef>
              <a:spcAft>
                <a:spcPts val="1800"/>
              </a:spcAft>
              <a:buNone/>
            </a:pPr>
            <a:r>
              <a:rPr lang="en-US" sz="3200" b="1" dirty="0" smtClean="0"/>
              <a:t>5:14</a:t>
            </a:r>
            <a:r>
              <a:rPr lang="en-US" sz="3200" dirty="0" smtClean="0"/>
              <a:t>  Jesus comes back to the man – an opportunity to believe.</a:t>
            </a:r>
          </a:p>
          <a:p>
            <a:pPr marL="0" indent="0">
              <a:spcBef>
                <a:spcPts val="0"/>
              </a:spcBef>
              <a:spcAft>
                <a:spcPts val="1800"/>
              </a:spcAft>
              <a:buNone/>
            </a:pPr>
            <a:r>
              <a:rPr lang="en-US" sz="3200" b="1" dirty="0" smtClean="0"/>
              <a:t>5:15</a:t>
            </a:r>
            <a:r>
              <a:rPr lang="en-US" sz="3200" dirty="0" smtClean="0"/>
              <a:t>  Instead of trusting Jesus, the man returns to the Jews</a:t>
            </a:r>
          </a:p>
          <a:p>
            <a:pPr marL="0" indent="0">
              <a:spcBef>
                <a:spcPts val="0"/>
              </a:spcBef>
              <a:spcAft>
                <a:spcPts val="1800"/>
              </a:spcAft>
              <a:buNone/>
            </a:pPr>
            <a:r>
              <a:rPr lang="en-US" sz="3200" b="1" dirty="0" smtClean="0"/>
              <a:t>9:24,25</a:t>
            </a:r>
            <a:r>
              <a:rPr lang="en-US" sz="3200" dirty="0" smtClean="0"/>
              <a:t>  The formerly blind man states the </a:t>
            </a:r>
            <a:r>
              <a:rPr lang="en-US" sz="3200" dirty="0" smtClean="0"/>
              <a:t>facts (</a:t>
            </a:r>
            <a:r>
              <a:rPr lang="en-US" sz="3200" b="1" dirty="0" smtClean="0"/>
              <a:t>Isaiah 35:5</a:t>
            </a:r>
            <a:r>
              <a:rPr lang="en-US" sz="3200" dirty="0" smtClean="0"/>
              <a:t>)</a:t>
            </a:r>
            <a:endParaRPr lang="en-US" sz="3200" dirty="0" smtClean="0"/>
          </a:p>
          <a:p>
            <a:pPr marL="0" indent="0">
              <a:spcBef>
                <a:spcPts val="0"/>
              </a:spcBef>
              <a:spcAft>
                <a:spcPts val="1800"/>
              </a:spcAft>
              <a:buNone/>
            </a:pPr>
            <a:r>
              <a:rPr lang="en-US" sz="3200" b="1" dirty="0" smtClean="0"/>
              <a:t>9:34</a:t>
            </a:r>
            <a:r>
              <a:rPr lang="en-US" sz="3200" dirty="0" smtClean="0"/>
              <a:t>  The formerly blind man suffers for speaking the truth</a:t>
            </a:r>
          </a:p>
          <a:p>
            <a:pPr marL="0" indent="0">
              <a:spcBef>
                <a:spcPts val="0"/>
              </a:spcBef>
              <a:spcAft>
                <a:spcPts val="1800"/>
              </a:spcAft>
              <a:buNone/>
            </a:pPr>
            <a:r>
              <a:rPr lang="en-US" sz="3200" b="1" dirty="0" smtClean="0"/>
              <a:t>9:35-37</a:t>
            </a:r>
            <a:r>
              <a:rPr lang="en-US" sz="3200" dirty="0" smtClean="0"/>
              <a:t>  Jesus comes back to the man – an opportunity to believe</a:t>
            </a:r>
          </a:p>
          <a:p>
            <a:pPr marL="0" indent="0">
              <a:spcBef>
                <a:spcPts val="0"/>
              </a:spcBef>
              <a:spcAft>
                <a:spcPts val="1800"/>
              </a:spcAft>
              <a:buNone/>
            </a:pPr>
            <a:r>
              <a:rPr lang="en-US" sz="3200" b="1" dirty="0" smtClean="0"/>
              <a:t>9:38</a:t>
            </a:r>
            <a:r>
              <a:rPr lang="en-US" sz="3200" dirty="0" smtClean="0"/>
              <a:t>  The man trusts Jesus and worships Him</a:t>
            </a:r>
            <a:endParaRPr lang="en-US" sz="3200" dirty="0"/>
          </a:p>
        </p:txBody>
      </p:sp>
    </p:spTree>
    <p:extLst>
      <p:ext uri="{BB962C8B-B14F-4D97-AF65-F5344CB8AC3E}">
        <p14:creationId xmlns:p14="http://schemas.microsoft.com/office/powerpoint/2010/main" val="3488679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8551"/>
            <a:ext cx="10515600" cy="982412"/>
          </a:xfrm>
        </p:spPr>
        <p:txBody>
          <a:bodyPr>
            <a:normAutofit/>
          </a:bodyPr>
          <a:lstStyle/>
          <a:p>
            <a:pPr algn="ctr"/>
            <a:r>
              <a:rPr lang="en-US" b="1" u="sng" dirty="0" smtClean="0">
                <a:latin typeface="+mn-lt"/>
              </a:rPr>
              <a:t>The rest of the story…</a:t>
            </a:r>
            <a:endParaRPr lang="en-US" b="1" u="sng" dirty="0">
              <a:latin typeface="+mn-lt"/>
            </a:endParaRPr>
          </a:p>
        </p:txBody>
      </p:sp>
      <p:sp>
        <p:nvSpPr>
          <p:cNvPr id="3" name="Content Placeholder 2"/>
          <p:cNvSpPr>
            <a:spLocks noGrp="1"/>
          </p:cNvSpPr>
          <p:nvPr>
            <p:ph idx="1"/>
          </p:nvPr>
        </p:nvSpPr>
        <p:spPr>
          <a:xfrm>
            <a:off x="288754" y="1130963"/>
            <a:ext cx="11442035" cy="5402184"/>
          </a:xfrm>
        </p:spPr>
        <p:txBody>
          <a:bodyPr>
            <a:normAutofit/>
          </a:bodyPr>
          <a:lstStyle/>
          <a:p>
            <a:pPr marL="0" indent="0">
              <a:spcBef>
                <a:spcPts val="0"/>
              </a:spcBef>
              <a:spcAft>
                <a:spcPts val="1800"/>
              </a:spcAft>
              <a:buNone/>
            </a:pPr>
            <a:r>
              <a:rPr lang="en-US" sz="3200" b="1" dirty="0" smtClean="0"/>
              <a:t>Harold’s goat: </a:t>
            </a:r>
            <a:r>
              <a:rPr lang="en-US" sz="3200" dirty="0" smtClean="0"/>
              <a:t> Finally free to go wherever he wanted and eat fresh grass, but he stood still, grew weak and sick.</a:t>
            </a:r>
          </a:p>
          <a:p>
            <a:pPr marL="0" indent="0">
              <a:spcBef>
                <a:spcPts val="0"/>
              </a:spcBef>
              <a:spcAft>
                <a:spcPts val="1800"/>
              </a:spcAft>
              <a:buNone/>
            </a:pPr>
            <a:r>
              <a:rPr lang="en-US" sz="3200" dirty="0" smtClean="0"/>
              <a:t>Finally, Harold tied the tire back around the goat’s neck.  He started to eat and regain strength.  </a:t>
            </a:r>
          </a:p>
          <a:p>
            <a:pPr marL="0" indent="0">
              <a:spcBef>
                <a:spcPts val="0"/>
              </a:spcBef>
              <a:spcAft>
                <a:spcPts val="1800"/>
              </a:spcAft>
              <a:buNone/>
            </a:pPr>
            <a:r>
              <a:rPr lang="en-US" sz="3200" dirty="0" smtClean="0"/>
              <a:t>He had grown </a:t>
            </a:r>
            <a:r>
              <a:rPr lang="en-US" sz="3200" u="sng" dirty="0" smtClean="0"/>
              <a:t>so familiar with bondage</a:t>
            </a:r>
            <a:r>
              <a:rPr lang="en-US" sz="3200" dirty="0" smtClean="0"/>
              <a:t> that he didn’t know how to accept freedom.</a:t>
            </a:r>
          </a:p>
          <a:p>
            <a:pPr marL="0" indent="0">
              <a:spcBef>
                <a:spcPts val="0"/>
              </a:spcBef>
              <a:spcAft>
                <a:spcPts val="1800"/>
              </a:spcAft>
              <a:buNone/>
            </a:pPr>
            <a:r>
              <a:rPr lang="en-US" sz="3200" dirty="0" smtClean="0"/>
              <a:t>Many of us are like Harold’s goat: comfortable in our sin and frozen in our cultural expectations.</a:t>
            </a:r>
          </a:p>
          <a:p>
            <a:pPr marL="0" indent="0">
              <a:spcBef>
                <a:spcPts val="0"/>
              </a:spcBef>
              <a:spcAft>
                <a:spcPts val="1800"/>
              </a:spcAft>
              <a:buNone/>
            </a:pPr>
            <a:r>
              <a:rPr lang="en-US" sz="3200" dirty="0" smtClean="0"/>
              <a:t>Will we accept the freedom Christ offers?  </a:t>
            </a:r>
            <a:r>
              <a:rPr lang="en-US" sz="3200" u="sng" dirty="0" smtClean="0"/>
              <a:t>Do you want to get well</a:t>
            </a:r>
            <a:r>
              <a:rPr lang="en-US" sz="3200" dirty="0" smtClean="0"/>
              <a:t>?</a:t>
            </a:r>
            <a:endParaRPr lang="en-US" sz="3200" dirty="0"/>
          </a:p>
        </p:txBody>
      </p:sp>
    </p:spTree>
    <p:extLst>
      <p:ext uri="{BB962C8B-B14F-4D97-AF65-F5344CB8AC3E}">
        <p14:creationId xmlns:p14="http://schemas.microsoft.com/office/powerpoint/2010/main" val="1571322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TotalTime>
  <Words>2643</Words>
  <Application>Microsoft Office PowerPoint</Application>
  <PresentationFormat>Widescreen</PresentationFormat>
  <Paragraphs>93</Paragraphs>
  <Slides>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John 5 and 9</vt:lpstr>
      <vt:lpstr>Two Needy Men</vt:lpstr>
      <vt:lpstr>Harold’s Goat (with tire)</vt:lpstr>
      <vt:lpstr>John 5:1-9 :  The Pool of Bethesda</vt:lpstr>
      <vt:lpstr>John 9:1-7 :  The Doorway of the Temple</vt:lpstr>
      <vt:lpstr>The Sabbath Day</vt:lpstr>
      <vt:lpstr>The Pressure of Culture</vt:lpstr>
      <vt:lpstr>The rest of the story…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5 and 9</dc:title>
  <dc:creator>Mark Robnett</dc:creator>
  <cp:lastModifiedBy>Mark Robnett</cp:lastModifiedBy>
  <cp:revision>12</cp:revision>
  <dcterms:created xsi:type="dcterms:W3CDTF">2024-10-31T11:28:12Z</dcterms:created>
  <dcterms:modified xsi:type="dcterms:W3CDTF">2025-02-12T16:27:42Z</dcterms:modified>
</cp:coreProperties>
</file>