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59" r:id="rId4"/>
    <p:sldId id="264" r:id="rId5"/>
    <p:sldId id="265" r:id="rId6"/>
    <p:sldId id="266" r:id="rId7"/>
    <p:sldId id="267" r:id="rId8"/>
    <p:sldId id="268" r:id="rId9"/>
    <p:sldId id="263"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987" autoAdjust="0"/>
    <p:restoredTop sz="56103" autoAdjust="0"/>
  </p:normalViewPr>
  <p:slideViewPr>
    <p:cSldViewPr snapToGrid="0">
      <p:cViewPr varScale="1">
        <p:scale>
          <a:sx n="64" d="100"/>
          <a:sy n="64" d="100"/>
        </p:scale>
        <p:origin x="2334" y="60"/>
      </p:cViewPr>
      <p:guideLst/>
    </p:cSldViewPr>
  </p:slideViewPr>
  <p:notesTextViewPr>
    <p:cViewPr>
      <p:scale>
        <a:sx n="200" d="100"/>
        <a:sy n="200" d="100"/>
      </p:scale>
      <p:origin x="0" y="0"/>
    </p:cViewPr>
  </p:notesTextViewPr>
  <p:sorterViewPr>
    <p:cViewPr>
      <p:scale>
        <a:sx n="180" d="100"/>
        <a:sy n="1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9F46616-240F-4EA4-B535-A9CB51DDBCB2}" type="datetimeFigureOut">
              <a:rPr lang="en-US" smtClean="0"/>
              <a:t>12/20/2024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C6312B9-A644-4068-BF79-2DF8EBA8F9AB}" type="slidenum">
              <a:rPr lang="en-US" smtClean="0"/>
              <a:t>‹#›</a:t>
            </a:fld>
            <a:endParaRPr lang="en-US"/>
          </a:p>
        </p:txBody>
      </p:sp>
    </p:spTree>
    <p:extLst>
      <p:ext uri="{BB962C8B-B14F-4D97-AF65-F5344CB8AC3E}">
        <p14:creationId xmlns:p14="http://schemas.microsoft.com/office/powerpoint/2010/main" val="17592697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Today, our study of the Gospel of John brings us to chapter 6.  You may be familiar with this chapter – we studied some of it during the C2C class last year.  Even though you might already be familiar with the story, look carefully with me as we contrast Jesus with the people around Him. </a:t>
            </a:r>
            <a:endParaRPr lang="en-US" dirty="0"/>
          </a:p>
        </p:txBody>
      </p:sp>
      <p:sp>
        <p:nvSpPr>
          <p:cNvPr id="4" name="Slide Number Placeholder 3"/>
          <p:cNvSpPr>
            <a:spLocks noGrp="1"/>
          </p:cNvSpPr>
          <p:nvPr>
            <p:ph type="sldNum" sz="quarter" idx="10"/>
          </p:nvPr>
        </p:nvSpPr>
        <p:spPr/>
        <p:txBody>
          <a:bodyPr/>
          <a:lstStyle/>
          <a:p>
            <a:fld id="{AC6312B9-A644-4068-BF79-2DF8EBA8F9AB}" type="slidenum">
              <a:rPr lang="en-US" smtClean="0"/>
              <a:t>1</a:t>
            </a:fld>
            <a:endParaRPr lang="en-US"/>
          </a:p>
        </p:txBody>
      </p:sp>
    </p:spTree>
    <p:extLst>
      <p:ext uri="{BB962C8B-B14F-4D97-AF65-F5344CB8AC3E}">
        <p14:creationId xmlns:p14="http://schemas.microsoft.com/office/powerpoint/2010/main" val="10995367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Three similar questions: what?, so what?, now what?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 As we look at Jesus and the people around Him, try to imagine yourself just like them, walking “in their sandals.”</a:t>
            </a:r>
          </a:p>
        </p:txBody>
      </p:sp>
      <p:sp>
        <p:nvSpPr>
          <p:cNvPr id="4" name="Slide Number Placeholder 3"/>
          <p:cNvSpPr>
            <a:spLocks noGrp="1"/>
          </p:cNvSpPr>
          <p:nvPr>
            <p:ph type="sldNum" sz="quarter" idx="10"/>
          </p:nvPr>
        </p:nvSpPr>
        <p:spPr/>
        <p:txBody>
          <a:bodyPr/>
          <a:lstStyle/>
          <a:p>
            <a:fld id="{AC6312B9-A644-4068-BF79-2DF8EBA8F9AB}" type="slidenum">
              <a:rPr lang="en-US" smtClean="0"/>
              <a:t>2</a:t>
            </a:fld>
            <a:endParaRPr lang="en-US"/>
          </a:p>
        </p:txBody>
      </p:sp>
    </p:spTree>
    <p:extLst>
      <p:ext uri="{BB962C8B-B14F-4D97-AF65-F5344CB8AC3E}">
        <p14:creationId xmlns:p14="http://schemas.microsoft.com/office/powerpoint/2010/main" val="2286989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Read </a:t>
            </a:r>
            <a:r>
              <a:rPr lang="en-US" sz="1200" b="1" kern="1200" dirty="0" smtClean="0">
                <a:solidFill>
                  <a:schemeClr val="tx1"/>
                </a:solidFill>
                <a:effectLst/>
                <a:latin typeface="+mn-lt"/>
                <a:ea typeface="+mn-ea"/>
                <a:cs typeface="+mn-cs"/>
              </a:rPr>
              <a:t>John 6:1-4</a:t>
            </a:r>
            <a:r>
              <a:rPr lang="en-US" sz="1200" kern="1200" dirty="0" smtClean="0">
                <a:solidFill>
                  <a:schemeClr val="tx1"/>
                </a:solidFill>
                <a:effectLst/>
                <a:latin typeface="+mn-lt"/>
                <a:ea typeface="+mn-ea"/>
                <a:cs typeface="+mn-cs"/>
              </a:rPr>
              <a:t>.  At this time in His ministry, large crowds of people were coming to watch Jesus.  Why were they coming?  They saw His amazing miracles and were </a:t>
            </a:r>
            <a:r>
              <a:rPr lang="en-US" sz="1200" b="1" kern="1200" dirty="0" smtClean="0">
                <a:solidFill>
                  <a:schemeClr val="tx1"/>
                </a:solidFill>
                <a:effectLst/>
                <a:latin typeface="+mn-lt"/>
                <a:ea typeface="+mn-ea"/>
                <a:cs typeface="+mn-cs"/>
              </a:rPr>
              <a:t>curious</a:t>
            </a:r>
            <a:r>
              <a:rPr lang="en-US" sz="1200" kern="1200" dirty="0" smtClean="0">
                <a:solidFill>
                  <a:schemeClr val="tx1"/>
                </a:solidFill>
                <a:effectLst/>
                <a:latin typeface="+mn-lt"/>
                <a:ea typeface="+mn-ea"/>
                <a:cs typeface="+mn-cs"/>
              </a:rPr>
              <a:t> about what amazing thing He might do next (</a:t>
            </a:r>
            <a:r>
              <a:rPr lang="en-US" sz="1200" b="1" kern="1200" dirty="0" smtClean="0">
                <a:solidFill>
                  <a:schemeClr val="tx1"/>
                </a:solidFill>
                <a:effectLst/>
                <a:latin typeface="+mn-lt"/>
                <a:ea typeface="+mn-ea"/>
                <a:cs typeface="+mn-cs"/>
              </a:rPr>
              <a:t>v.2</a:t>
            </a:r>
            <a:r>
              <a:rPr lang="en-US" sz="1200" kern="1200" dirty="0" smtClean="0">
                <a:solidFill>
                  <a:schemeClr val="tx1"/>
                </a:solidFill>
                <a:effectLst/>
                <a:latin typeface="+mn-lt"/>
                <a:ea typeface="+mn-ea"/>
                <a:cs typeface="+mn-cs"/>
              </a:rPr>
              <a:t>).  It is sad to think that they simply saw Jesus as a “great entertainer.”  Instead, I wish that it said “a great crowd followed Him, knowing that He was </a:t>
            </a:r>
            <a:r>
              <a:rPr lang="en-US" sz="1200" u="sng" kern="1200" dirty="0" smtClean="0">
                <a:solidFill>
                  <a:schemeClr val="tx1"/>
                </a:solidFill>
                <a:effectLst/>
                <a:latin typeface="+mn-lt"/>
                <a:ea typeface="+mn-ea"/>
                <a:cs typeface="+mn-cs"/>
              </a:rPr>
              <a:t>the Savior</a:t>
            </a:r>
            <a:r>
              <a:rPr lang="en-US" sz="1200" kern="1200" dirty="0" smtClean="0">
                <a:solidFill>
                  <a:schemeClr val="tx1"/>
                </a:solidFill>
                <a:effectLst/>
                <a:latin typeface="+mn-lt"/>
                <a:ea typeface="+mn-ea"/>
                <a:cs typeface="+mn-cs"/>
              </a:rPr>
              <a:t>.”</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Even though the crowds of people followed Him for the wrong reasons, Jesus still showed them </a:t>
            </a:r>
            <a:r>
              <a:rPr lang="en-US" sz="1200" b="1" kern="1200" dirty="0" smtClean="0">
                <a:solidFill>
                  <a:schemeClr val="tx1"/>
                </a:solidFill>
                <a:effectLst/>
                <a:latin typeface="+mn-lt"/>
                <a:ea typeface="+mn-ea"/>
                <a:cs typeface="+mn-cs"/>
              </a:rPr>
              <a:t>compassion</a:t>
            </a:r>
            <a:r>
              <a:rPr lang="en-US" sz="1200" kern="1200" dirty="0" smtClean="0">
                <a:solidFill>
                  <a:schemeClr val="tx1"/>
                </a:solidFill>
                <a:effectLst/>
                <a:latin typeface="+mn-lt"/>
                <a:ea typeface="+mn-ea"/>
                <a:cs typeface="+mn-cs"/>
              </a:rPr>
              <a:t>.  He saw their hunger and desired to feed them (</a:t>
            </a:r>
            <a:r>
              <a:rPr lang="en-US" sz="1200" b="1" kern="1200" dirty="0" smtClean="0">
                <a:solidFill>
                  <a:schemeClr val="tx1"/>
                </a:solidFill>
                <a:effectLst/>
                <a:latin typeface="+mn-lt"/>
                <a:ea typeface="+mn-ea"/>
                <a:cs typeface="+mn-cs"/>
              </a:rPr>
              <a:t>verse 5).  In verse 6</a:t>
            </a:r>
            <a:r>
              <a:rPr lang="en-US" sz="1200" kern="1200" dirty="0" smtClean="0">
                <a:solidFill>
                  <a:schemeClr val="tx1"/>
                </a:solidFill>
                <a:effectLst/>
                <a:latin typeface="+mn-lt"/>
                <a:ea typeface="+mn-ea"/>
                <a:cs typeface="+mn-cs"/>
              </a:rPr>
              <a:t>, Jesus asks Philip a question.  Remember – Jesus is God and knows everything.  Therefore, He never asks a question to get new information.  When He asks a question, He usually does it to </a:t>
            </a:r>
            <a:r>
              <a:rPr lang="en-US" sz="1200" u="sng" kern="1200" dirty="0" smtClean="0">
                <a:solidFill>
                  <a:schemeClr val="tx1"/>
                </a:solidFill>
                <a:effectLst/>
                <a:latin typeface="+mn-lt"/>
                <a:ea typeface="+mn-ea"/>
                <a:cs typeface="+mn-cs"/>
              </a:rPr>
              <a:t>make a person think</a:t>
            </a:r>
            <a:r>
              <a:rPr lang="en-US" sz="1200" kern="1200" dirty="0" smtClean="0">
                <a:solidFill>
                  <a:schemeClr val="tx1"/>
                </a:solidFill>
                <a:effectLst/>
                <a:latin typeface="+mn-lt"/>
                <a:ea typeface="+mn-ea"/>
                <a:cs typeface="+mn-cs"/>
              </a:rPr>
              <a:t>.  He already knew the answer and had a </a:t>
            </a:r>
            <a:r>
              <a:rPr lang="en-US" sz="1200" b="1" kern="1200" dirty="0" smtClean="0">
                <a:solidFill>
                  <a:schemeClr val="tx1"/>
                </a:solidFill>
                <a:effectLst/>
                <a:latin typeface="+mn-lt"/>
                <a:ea typeface="+mn-ea"/>
                <a:cs typeface="+mn-cs"/>
              </a:rPr>
              <a:t>confident plan</a:t>
            </a:r>
            <a:r>
              <a:rPr lang="en-US" sz="1200" kern="1200" dirty="0" smtClean="0">
                <a:solidFill>
                  <a:schemeClr val="tx1"/>
                </a:solidFill>
                <a:effectLst/>
                <a:latin typeface="+mn-lt"/>
                <a:ea typeface="+mn-ea"/>
                <a:cs typeface="+mn-cs"/>
              </a:rPr>
              <a:t>. </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Jesus asks Philip a “</a:t>
            </a:r>
            <a:r>
              <a:rPr lang="en-US" sz="1200" u="sng" kern="1200" dirty="0" smtClean="0">
                <a:solidFill>
                  <a:schemeClr val="tx1"/>
                </a:solidFill>
                <a:effectLst/>
                <a:latin typeface="+mn-lt"/>
                <a:ea typeface="+mn-ea"/>
                <a:cs typeface="+mn-cs"/>
              </a:rPr>
              <a:t>where</a:t>
            </a:r>
            <a:r>
              <a:rPr lang="en-US" sz="1200" kern="1200" dirty="0" smtClean="0">
                <a:solidFill>
                  <a:schemeClr val="tx1"/>
                </a:solidFill>
                <a:effectLst/>
                <a:latin typeface="+mn-lt"/>
                <a:ea typeface="+mn-ea"/>
                <a:cs typeface="+mn-cs"/>
              </a:rPr>
              <a:t>” question: “Where can we get enough bread to feed this huge crowd?” Jesus didn’t ask Philip to solve the problem; He was simply trying to get him to remember where all good things come from: Jesus is the source.  But Philip quickly jumps to the “</a:t>
            </a:r>
            <a:r>
              <a:rPr lang="en-US" sz="1200" u="sng" kern="1200" dirty="0" smtClean="0">
                <a:solidFill>
                  <a:schemeClr val="tx1"/>
                </a:solidFill>
                <a:effectLst/>
                <a:latin typeface="+mn-lt"/>
                <a:ea typeface="+mn-ea"/>
                <a:cs typeface="+mn-cs"/>
              </a:rPr>
              <a:t>how</a:t>
            </a:r>
            <a:r>
              <a:rPr lang="en-US" sz="1200" kern="1200" dirty="0" smtClean="0">
                <a:solidFill>
                  <a:schemeClr val="tx1"/>
                </a:solidFill>
                <a:effectLst/>
                <a:latin typeface="+mn-lt"/>
                <a:ea typeface="+mn-ea"/>
                <a:cs typeface="+mn-cs"/>
              </a:rPr>
              <a:t>” question in </a:t>
            </a:r>
            <a:r>
              <a:rPr lang="en-US" sz="1200" b="1" kern="1200" dirty="0" smtClean="0">
                <a:solidFill>
                  <a:schemeClr val="tx1"/>
                </a:solidFill>
                <a:effectLst/>
                <a:latin typeface="+mn-lt"/>
                <a:ea typeface="+mn-ea"/>
                <a:cs typeface="+mn-cs"/>
              </a:rPr>
              <a:t>verse 7</a:t>
            </a:r>
            <a:r>
              <a:rPr lang="en-US" sz="1200" kern="1200" dirty="0" smtClean="0">
                <a:solidFill>
                  <a:schemeClr val="tx1"/>
                </a:solidFill>
                <a:effectLst/>
                <a:latin typeface="+mn-lt"/>
                <a:ea typeface="+mn-ea"/>
                <a:cs typeface="+mn-cs"/>
              </a:rPr>
              <a:t>: “we couldn’t buy enough bread even if we had a big bag of money.”  Even if there was a Wal-Mart nearby, they couldn’t possibly have enough bread to feed this many people.  Philip was not focused on Jesus – he was just focused on the impossible problem, leading to </a:t>
            </a:r>
            <a:r>
              <a:rPr lang="en-US" sz="1200" b="1" kern="1200" dirty="0" smtClean="0">
                <a:solidFill>
                  <a:schemeClr val="tx1"/>
                </a:solidFill>
                <a:effectLst/>
                <a:latin typeface="+mn-lt"/>
                <a:ea typeface="+mn-ea"/>
                <a:cs typeface="+mn-cs"/>
              </a:rPr>
              <a:t>questions </a:t>
            </a:r>
            <a:r>
              <a:rPr lang="en-US" sz="1200" kern="1200" dirty="0" smtClean="0">
                <a:solidFill>
                  <a:schemeClr val="tx1"/>
                </a:solidFill>
                <a:effectLst/>
                <a:latin typeface="+mn-lt"/>
                <a:ea typeface="+mn-ea"/>
                <a:cs typeface="+mn-cs"/>
              </a:rPr>
              <a:t>and</a:t>
            </a:r>
            <a:r>
              <a:rPr lang="en-US" sz="1200" b="1" kern="1200" dirty="0" smtClean="0">
                <a:solidFill>
                  <a:schemeClr val="tx1"/>
                </a:solidFill>
                <a:effectLst/>
                <a:latin typeface="+mn-lt"/>
                <a:ea typeface="+mn-ea"/>
                <a:cs typeface="+mn-cs"/>
              </a:rPr>
              <a:t> doubts</a:t>
            </a:r>
            <a:r>
              <a:rPr lang="en-US" sz="1200" kern="1200" dirty="0" smtClean="0">
                <a:solidFill>
                  <a:schemeClr val="tx1"/>
                </a:solidFill>
                <a:effectLst/>
                <a:latin typeface="+mn-lt"/>
                <a:ea typeface="+mn-ea"/>
                <a:cs typeface="+mn-cs"/>
              </a:rPr>
              <a:t>.  How often are we just like Philip – we look at our impossible problem instead of looking at our almighty God.</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All that Philip could see were human </a:t>
            </a:r>
            <a:r>
              <a:rPr lang="en-US" sz="1200" b="1" kern="1200" dirty="0" smtClean="0">
                <a:solidFill>
                  <a:schemeClr val="tx1"/>
                </a:solidFill>
                <a:effectLst/>
                <a:latin typeface="+mn-lt"/>
                <a:ea typeface="+mn-ea"/>
                <a:cs typeface="+mn-cs"/>
              </a:rPr>
              <a:t>limitations</a:t>
            </a:r>
            <a:r>
              <a:rPr lang="en-US" sz="1200" kern="1200" dirty="0" smtClean="0">
                <a:solidFill>
                  <a:schemeClr val="tx1"/>
                </a:solidFill>
                <a:effectLst/>
                <a:latin typeface="+mn-lt"/>
                <a:ea typeface="+mn-ea"/>
                <a:cs typeface="+mn-cs"/>
              </a:rPr>
              <a:t>.  His best solution to the problem would only give everyone “a bite.”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AC6312B9-A644-4068-BF79-2DF8EBA8F9AB}" type="slidenum">
              <a:rPr lang="en-US" smtClean="0"/>
              <a:t>3</a:t>
            </a:fld>
            <a:endParaRPr lang="en-US"/>
          </a:p>
        </p:txBody>
      </p:sp>
    </p:spTree>
    <p:extLst>
      <p:ext uri="{BB962C8B-B14F-4D97-AF65-F5344CB8AC3E}">
        <p14:creationId xmlns:p14="http://schemas.microsoft.com/office/powerpoint/2010/main" val="22191808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Andrew then comes forward in </a:t>
            </a:r>
            <a:r>
              <a:rPr lang="en-US" sz="1200" b="1" kern="1200" dirty="0" smtClean="0">
                <a:solidFill>
                  <a:schemeClr val="tx1"/>
                </a:solidFill>
                <a:effectLst/>
                <a:latin typeface="+mn-lt"/>
                <a:ea typeface="+mn-ea"/>
                <a:cs typeface="+mn-cs"/>
              </a:rPr>
              <a:t>verses 8-9</a:t>
            </a:r>
            <a:r>
              <a:rPr lang="en-US" sz="1200" kern="1200" dirty="0" smtClean="0">
                <a:solidFill>
                  <a:schemeClr val="tx1"/>
                </a:solidFill>
                <a:effectLst/>
                <a:latin typeface="+mn-lt"/>
                <a:ea typeface="+mn-ea"/>
                <a:cs typeface="+mn-cs"/>
              </a:rPr>
              <a:t>, bringing a boy and his lunch with </a:t>
            </a:r>
            <a:r>
              <a:rPr lang="en-US" sz="1200" i="1" kern="1200" dirty="0" smtClean="0">
                <a:solidFill>
                  <a:schemeClr val="tx1"/>
                </a:solidFill>
                <a:effectLst/>
                <a:latin typeface="+mn-lt"/>
                <a:ea typeface="+mn-ea"/>
                <a:cs typeface="+mn-cs"/>
              </a:rPr>
              <a:t>small </a:t>
            </a:r>
            <a:r>
              <a:rPr lang="en-US" sz="1200" kern="1200" dirty="0" smtClean="0">
                <a:solidFill>
                  <a:schemeClr val="tx1"/>
                </a:solidFill>
                <a:effectLst/>
                <a:latin typeface="+mn-lt"/>
                <a:ea typeface="+mn-ea"/>
                <a:cs typeface="+mn-cs"/>
              </a:rPr>
              <a:t>loaves and </a:t>
            </a:r>
            <a:r>
              <a:rPr lang="en-US" sz="1200" i="1" kern="1200" dirty="0" smtClean="0">
                <a:solidFill>
                  <a:schemeClr val="tx1"/>
                </a:solidFill>
                <a:effectLst/>
                <a:latin typeface="+mn-lt"/>
                <a:ea typeface="+mn-ea"/>
                <a:cs typeface="+mn-cs"/>
              </a:rPr>
              <a:t>small</a:t>
            </a:r>
            <a:r>
              <a:rPr lang="en-US" sz="1200" kern="1200" dirty="0" smtClean="0">
                <a:solidFill>
                  <a:schemeClr val="tx1"/>
                </a:solidFill>
                <a:effectLst/>
                <a:latin typeface="+mn-lt"/>
                <a:ea typeface="+mn-ea"/>
                <a:cs typeface="+mn-cs"/>
              </a:rPr>
              <a:t> fish.  But this is a beautiful start to an amazing miracle, reminding us that God often uses the </a:t>
            </a:r>
            <a:r>
              <a:rPr lang="en-US" sz="1200" b="1" kern="1200" dirty="0" smtClean="0">
                <a:solidFill>
                  <a:schemeClr val="tx1"/>
                </a:solidFill>
                <a:effectLst/>
                <a:latin typeface="+mn-lt"/>
                <a:ea typeface="+mn-ea"/>
                <a:cs typeface="+mn-cs"/>
              </a:rPr>
              <a:t>weak</a:t>
            </a:r>
            <a:r>
              <a:rPr lang="en-US" sz="1200" kern="1200" dirty="0" smtClean="0">
                <a:solidFill>
                  <a:schemeClr val="tx1"/>
                </a:solidFill>
                <a:effectLst/>
                <a:latin typeface="+mn-lt"/>
                <a:ea typeface="+mn-ea"/>
                <a:cs typeface="+mn-cs"/>
              </a:rPr>
              <a:t> things of this world for His glory (</a:t>
            </a:r>
            <a:r>
              <a:rPr lang="en-US" sz="1200" b="1" kern="1200" dirty="0" smtClean="0">
                <a:solidFill>
                  <a:schemeClr val="tx1"/>
                </a:solidFill>
                <a:effectLst/>
                <a:latin typeface="+mn-lt"/>
                <a:ea typeface="+mn-ea"/>
                <a:cs typeface="+mn-cs"/>
              </a:rPr>
              <a:t>1_Corinthians 1:27-29</a:t>
            </a:r>
            <a:r>
              <a:rPr lang="en-US" sz="1200" kern="1200" dirty="0" smtClean="0">
                <a:solidFill>
                  <a:schemeClr val="tx1"/>
                </a:solidFill>
                <a:effectLst/>
                <a:latin typeface="+mn-lt"/>
                <a:ea typeface="+mn-ea"/>
                <a:cs typeface="+mn-cs"/>
              </a:rPr>
              <a:t>).  Sometimes, when Susan and I get very busy and tired, this is how we feel: just like two fish – not just two fish – but two </a:t>
            </a:r>
            <a:r>
              <a:rPr lang="en-US" sz="1200" i="1" u="sng" kern="1200" dirty="0" smtClean="0">
                <a:solidFill>
                  <a:schemeClr val="tx1"/>
                </a:solidFill>
                <a:effectLst/>
                <a:latin typeface="+mn-lt"/>
                <a:ea typeface="+mn-ea"/>
                <a:cs typeface="+mn-cs"/>
              </a:rPr>
              <a:t>small</a:t>
            </a:r>
            <a:r>
              <a:rPr lang="en-US" sz="1200" kern="1200" dirty="0" smtClean="0">
                <a:solidFill>
                  <a:schemeClr val="tx1"/>
                </a:solidFill>
                <a:effectLst/>
                <a:latin typeface="+mn-lt"/>
                <a:ea typeface="+mn-ea"/>
                <a:cs typeface="+mn-cs"/>
              </a:rPr>
              <a:t> fish.  With Andrew, we wonder “how far will they go among so many?”</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But when you give everything to Jesus, you can expect Him to do something amazing – even if everything that you have is something small.  To give everyone a clear view of what He is about to do, Jesus has everyone sit down (</a:t>
            </a:r>
            <a:r>
              <a:rPr lang="en-US" sz="1200" b="1" kern="1200" dirty="0" smtClean="0">
                <a:solidFill>
                  <a:schemeClr val="tx1"/>
                </a:solidFill>
                <a:effectLst/>
                <a:latin typeface="+mn-lt"/>
                <a:ea typeface="+mn-ea"/>
                <a:cs typeface="+mn-cs"/>
              </a:rPr>
              <a:t>verses 10-11</a:t>
            </a:r>
            <a:r>
              <a:rPr lang="en-US" sz="1200" kern="1200" dirty="0" smtClean="0">
                <a:solidFill>
                  <a:schemeClr val="tx1"/>
                </a:solidFill>
                <a:effectLst/>
                <a:latin typeface="+mn-lt"/>
                <a:ea typeface="+mn-ea"/>
                <a:cs typeface="+mn-cs"/>
              </a:rPr>
              <a:t>).  There were 5,000 men in the crowd, so if you count the women and children, there were probably about 20,000 people.  Then, He takes the loaves and fish into His hands, gives thanks, and feeds everyone </a:t>
            </a:r>
            <a:r>
              <a:rPr lang="en-US" sz="1200" i="1" kern="1200" dirty="0" smtClean="0">
                <a:solidFill>
                  <a:schemeClr val="tx1"/>
                </a:solidFill>
                <a:effectLst/>
                <a:latin typeface="+mn-lt"/>
                <a:ea typeface="+mn-ea"/>
                <a:cs typeface="+mn-cs"/>
              </a:rPr>
              <a:t>as much as they want</a:t>
            </a:r>
            <a:r>
              <a:rPr lang="en-US" sz="1200" kern="1200" dirty="0" smtClean="0">
                <a:solidFill>
                  <a:schemeClr val="tx1"/>
                </a:solidFill>
                <a:effectLst/>
                <a:latin typeface="+mn-lt"/>
                <a:ea typeface="+mn-ea"/>
                <a:cs typeface="+mn-cs"/>
              </a:rPr>
              <a:t>.  Out of a little, He creates an </a:t>
            </a:r>
            <a:r>
              <a:rPr lang="en-US" sz="1200" b="1" kern="1200" dirty="0" smtClean="0">
                <a:solidFill>
                  <a:schemeClr val="tx1"/>
                </a:solidFill>
                <a:effectLst/>
                <a:latin typeface="+mn-lt"/>
                <a:ea typeface="+mn-ea"/>
                <a:cs typeface="+mn-cs"/>
              </a:rPr>
              <a:t>abundance</a:t>
            </a:r>
            <a:r>
              <a:rPr lang="en-US" sz="1200" kern="1200" dirty="0" smtClean="0">
                <a:solidFill>
                  <a:schemeClr val="tx1"/>
                </a:solidFill>
                <a:effectLst/>
                <a:latin typeface="+mn-lt"/>
                <a:ea typeface="+mn-ea"/>
                <a:cs typeface="+mn-cs"/>
              </a:rPr>
              <a:t>.  While a good teacher can </a:t>
            </a:r>
            <a:r>
              <a:rPr lang="en-US" sz="1200" u="sng" kern="1200" dirty="0" smtClean="0">
                <a:solidFill>
                  <a:schemeClr val="tx1"/>
                </a:solidFill>
                <a:effectLst/>
                <a:latin typeface="+mn-lt"/>
                <a:ea typeface="+mn-ea"/>
                <a:cs typeface="+mn-cs"/>
              </a:rPr>
              <a:t>tell you</a:t>
            </a:r>
            <a:r>
              <a:rPr lang="en-US" sz="1200" kern="1200" dirty="0" smtClean="0">
                <a:solidFill>
                  <a:schemeClr val="tx1"/>
                </a:solidFill>
                <a:effectLst/>
                <a:latin typeface="+mn-lt"/>
                <a:ea typeface="+mn-ea"/>
                <a:cs typeface="+mn-cs"/>
              </a:rPr>
              <a:t> </a:t>
            </a:r>
            <a:r>
              <a:rPr lang="en-US" sz="1200" u="sng" kern="1200" dirty="0" smtClean="0">
                <a:solidFill>
                  <a:schemeClr val="tx1"/>
                </a:solidFill>
                <a:effectLst/>
                <a:latin typeface="+mn-lt"/>
                <a:ea typeface="+mn-ea"/>
                <a:cs typeface="+mn-cs"/>
              </a:rPr>
              <a:t>where</a:t>
            </a:r>
            <a:r>
              <a:rPr lang="en-US" sz="1200" kern="1200" dirty="0" smtClean="0">
                <a:solidFill>
                  <a:schemeClr val="tx1"/>
                </a:solidFill>
                <a:effectLst/>
                <a:latin typeface="+mn-lt"/>
                <a:ea typeface="+mn-ea"/>
                <a:cs typeface="+mn-cs"/>
              </a:rPr>
              <a:t> to </a:t>
            </a:r>
            <a:r>
              <a:rPr lang="en-US" sz="1200" u="sng" kern="1200" dirty="0" smtClean="0">
                <a:solidFill>
                  <a:schemeClr val="tx1"/>
                </a:solidFill>
                <a:effectLst/>
                <a:latin typeface="+mn-lt"/>
                <a:ea typeface="+mn-ea"/>
                <a:cs typeface="+mn-cs"/>
              </a:rPr>
              <a:t>get food</a:t>
            </a:r>
            <a:r>
              <a:rPr lang="en-US" sz="1200" kern="1200" dirty="0" smtClean="0">
                <a:solidFill>
                  <a:schemeClr val="tx1"/>
                </a:solidFill>
                <a:effectLst/>
                <a:latin typeface="+mn-lt"/>
                <a:ea typeface="+mn-ea"/>
                <a:cs typeface="+mn-cs"/>
              </a:rPr>
              <a:t>, only God can </a:t>
            </a:r>
            <a:r>
              <a:rPr lang="en-US" sz="1200" u="sng" kern="1200" dirty="0" smtClean="0">
                <a:solidFill>
                  <a:schemeClr val="tx1"/>
                </a:solidFill>
                <a:effectLst/>
                <a:latin typeface="+mn-lt"/>
                <a:ea typeface="+mn-ea"/>
                <a:cs typeface="+mn-cs"/>
              </a:rPr>
              <a:t>create</a:t>
            </a:r>
            <a:r>
              <a:rPr lang="en-US" sz="1200" kern="1200" dirty="0" smtClean="0">
                <a:solidFill>
                  <a:schemeClr val="tx1"/>
                </a:solidFill>
                <a:effectLst/>
                <a:latin typeface="+mn-lt"/>
                <a:ea typeface="+mn-ea"/>
                <a:cs typeface="+mn-cs"/>
              </a:rPr>
              <a:t> food.  In Jesus, we see the </a:t>
            </a:r>
            <a:r>
              <a:rPr lang="en-US" sz="1200" b="1" kern="1200" dirty="0" smtClean="0">
                <a:solidFill>
                  <a:schemeClr val="tx1"/>
                </a:solidFill>
                <a:effectLst/>
                <a:latin typeface="+mn-lt"/>
                <a:ea typeface="+mn-ea"/>
                <a:cs typeface="+mn-cs"/>
              </a:rPr>
              <a:t>power</a:t>
            </a:r>
            <a:r>
              <a:rPr lang="en-US" sz="1200" kern="1200" dirty="0" smtClean="0">
                <a:solidFill>
                  <a:schemeClr val="tx1"/>
                </a:solidFill>
                <a:effectLst/>
                <a:latin typeface="+mn-lt"/>
                <a:ea typeface="+mn-ea"/>
                <a:cs typeface="+mn-cs"/>
              </a:rPr>
              <a:t> of God </a:t>
            </a:r>
            <a:r>
              <a:rPr lang="en-US" sz="1200" b="1" kern="1200" dirty="0" smtClean="0">
                <a:solidFill>
                  <a:schemeClr val="tx1"/>
                </a:solidFill>
                <a:effectLst/>
                <a:latin typeface="+mn-lt"/>
                <a:ea typeface="+mn-ea"/>
                <a:cs typeface="+mn-cs"/>
              </a:rPr>
              <a:t>(Col 1:15-17</a:t>
            </a:r>
            <a:r>
              <a:rPr lang="en-US" sz="1200" kern="1200" dirty="0" smtClean="0">
                <a:solidFill>
                  <a:schemeClr val="tx1"/>
                </a:solidFill>
                <a:effectLst/>
                <a:latin typeface="+mn-lt"/>
                <a:ea typeface="+mn-ea"/>
                <a:cs typeface="+mn-cs"/>
              </a:rPr>
              <a:t>).</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If you ever doubt the truthfulness of the Bible, pay close attention to </a:t>
            </a:r>
            <a:r>
              <a:rPr lang="en-US" sz="1200" b="1" kern="1200" dirty="0" smtClean="0">
                <a:solidFill>
                  <a:schemeClr val="tx1"/>
                </a:solidFill>
                <a:effectLst/>
                <a:latin typeface="+mn-lt"/>
                <a:ea typeface="+mn-ea"/>
                <a:cs typeface="+mn-cs"/>
              </a:rPr>
              <a:t>verses 14-15</a:t>
            </a:r>
            <a:r>
              <a:rPr lang="en-US" sz="1200" kern="1200" dirty="0" smtClean="0">
                <a:solidFill>
                  <a:schemeClr val="tx1"/>
                </a:solidFill>
                <a:effectLst/>
                <a:latin typeface="+mn-lt"/>
                <a:ea typeface="+mn-ea"/>
                <a:cs typeface="+mn-cs"/>
              </a:rPr>
              <a:t>.  Here were 20,000 eyewitnesses of an amazing miracle.  Not only did they see it, they touched it and ate it.  Many people were jealous of Jesus and wanted to prove Him wrong.  But the miracle is so clear and powerful that Jesus’ critics are silent while the people want to make Him their king.  Unfortunately, they weren’t really looking for a Savior to deliver them from their sins – they wanted a king that could provide perfect healthcare and a free food supply.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AC6312B9-A644-4068-BF79-2DF8EBA8F9AB}" type="slidenum">
              <a:rPr lang="en-US" smtClean="0"/>
              <a:t>4</a:t>
            </a:fld>
            <a:endParaRPr lang="en-US"/>
          </a:p>
        </p:txBody>
      </p:sp>
    </p:spTree>
    <p:extLst>
      <p:ext uri="{BB962C8B-B14F-4D97-AF65-F5344CB8AC3E}">
        <p14:creationId xmlns:p14="http://schemas.microsoft.com/office/powerpoint/2010/main" val="17857478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verse 15  </a:t>
            </a:r>
            <a:r>
              <a:rPr lang="en-US" sz="1200" kern="1200" dirty="0" smtClean="0">
                <a:solidFill>
                  <a:schemeClr val="tx1"/>
                </a:solidFill>
                <a:effectLst/>
                <a:latin typeface="+mn-lt"/>
                <a:ea typeface="+mn-ea"/>
                <a:cs typeface="+mn-cs"/>
              </a:rPr>
              <a:t>But Jesus did not come to earth in order to become the ruler of a small nation in the Middle East, so He slips away alone to pray.</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Jesus tells his disciples to get into a boat and cross the Sea of Galilee (</a:t>
            </a:r>
            <a:r>
              <a:rPr lang="en-US" sz="1200" b="1" kern="1200" dirty="0" smtClean="0">
                <a:solidFill>
                  <a:schemeClr val="tx1"/>
                </a:solidFill>
                <a:effectLst/>
                <a:latin typeface="+mn-lt"/>
                <a:ea typeface="+mn-ea"/>
                <a:cs typeface="+mn-cs"/>
              </a:rPr>
              <a:t>verses 16-17</a:t>
            </a:r>
            <a:r>
              <a:rPr lang="en-US" sz="1200" kern="1200" dirty="0" smtClean="0">
                <a:solidFill>
                  <a:schemeClr val="tx1"/>
                </a:solidFill>
                <a:effectLst/>
                <a:latin typeface="+mn-lt"/>
                <a:ea typeface="+mn-ea"/>
                <a:cs typeface="+mn-cs"/>
              </a:rPr>
              <a:t>), about the same size as </a:t>
            </a:r>
            <a:r>
              <a:rPr lang="en-US" sz="1200" kern="1200" dirty="0" err="1" smtClean="0">
                <a:solidFill>
                  <a:schemeClr val="tx1"/>
                </a:solidFill>
                <a:effectLst/>
                <a:latin typeface="+mn-lt"/>
                <a:ea typeface="+mn-ea"/>
                <a:cs typeface="+mn-cs"/>
              </a:rPr>
              <a:t>Dianchi</a:t>
            </a:r>
            <a:r>
              <a:rPr lang="en-US" sz="1200" kern="1200" dirty="0" smtClean="0">
                <a:solidFill>
                  <a:schemeClr val="tx1"/>
                </a:solidFill>
                <a:effectLst/>
                <a:latin typeface="+mn-lt"/>
                <a:ea typeface="+mn-ea"/>
                <a:cs typeface="+mn-cs"/>
              </a:rPr>
              <a:t>.  Since it is almost 700 feet below sea level, the cool mountain air often rushes down to replace the warm, moist air, causing strong winds and large waves.  In the midst of this chaos, the disciples had been</a:t>
            </a:r>
            <a:r>
              <a:rPr lang="en-US" sz="1200" b="1" kern="1200" dirty="0" smtClean="0">
                <a:solidFill>
                  <a:schemeClr val="tx1"/>
                </a:solidFill>
                <a:effectLst/>
                <a:latin typeface="+mn-lt"/>
                <a:ea typeface="+mn-ea"/>
                <a:cs typeface="+mn-cs"/>
              </a:rPr>
              <a:t> struggling</a:t>
            </a:r>
            <a:r>
              <a:rPr lang="en-US" sz="1200" kern="1200" dirty="0" smtClean="0">
                <a:solidFill>
                  <a:schemeClr val="tx1"/>
                </a:solidFill>
                <a:effectLst/>
                <a:latin typeface="+mn-lt"/>
                <a:ea typeface="+mn-ea"/>
                <a:cs typeface="+mn-cs"/>
              </a:rPr>
              <a:t> to make progress for a long time, were exhausted, and near the middle of the lake.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In their exhaustion and darkness, they see something coming toward them on the surface of the water (</a:t>
            </a:r>
            <a:r>
              <a:rPr lang="en-US" sz="1200" b="1" kern="1200" dirty="0" smtClean="0">
                <a:solidFill>
                  <a:schemeClr val="tx1"/>
                </a:solidFill>
                <a:effectLst/>
                <a:latin typeface="+mn-lt"/>
                <a:ea typeface="+mn-ea"/>
                <a:cs typeface="+mn-cs"/>
              </a:rPr>
              <a:t>verses 18-19</a:t>
            </a:r>
            <a:r>
              <a:rPr lang="en-US" sz="1200" kern="1200" dirty="0" smtClean="0">
                <a:solidFill>
                  <a:schemeClr val="tx1"/>
                </a:solidFill>
                <a:effectLst/>
                <a:latin typeface="+mn-lt"/>
                <a:ea typeface="+mn-ea"/>
                <a:cs typeface="+mn-cs"/>
              </a:rPr>
              <a:t>).   They instantly </a:t>
            </a:r>
            <a:r>
              <a:rPr lang="en-US" sz="1200" b="1" kern="1200" dirty="0" smtClean="0">
                <a:solidFill>
                  <a:schemeClr val="tx1"/>
                </a:solidFill>
                <a:effectLst/>
                <a:latin typeface="+mn-lt"/>
                <a:ea typeface="+mn-ea"/>
                <a:cs typeface="+mn-cs"/>
              </a:rPr>
              <a:t>panic</a:t>
            </a:r>
            <a:r>
              <a:rPr lang="en-US" sz="1200" kern="1200" dirty="0" smtClean="0">
                <a:solidFill>
                  <a:schemeClr val="tx1"/>
                </a:solidFill>
                <a:effectLst/>
                <a:latin typeface="+mn-lt"/>
                <a:ea typeface="+mn-ea"/>
                <a:cs typeface="+mn-cs"/>
              </a:rPr>
              <a:t>, because the only thing that can float above the water is a ghost.  Anything else (or anyone else) would instantly sink, unless it is the </a:t>
            </a:r>
            <a:r>
              <a:rPr lang="en-US" sz="1200" u="sng" kern="1200" dirty="0" smtClean="0">
                <a:solidFill>
                  <a:schemeClr val="tx1"/>
                </a:solidFill>
                <a:effectLst/>
                <a:latin typeface="+mn-lt"/>
                <a:ea typeface="+mn-ea"/>
                <a:cs typeface="+mn-cs"/>
              </a:rPr>
              <a:t>Creator of the laws of physics</a:t>
            </a:r>
            <a:r>
              <a:rPr lang="en-US" sz="1200" kern="1200" dirty="0" smtClean="0">
                <a:solidFill>
                  <a:schemeClr val="tx1"/>
                </a:solidFill>
                <a:effectLst/>
                <a:latin typeface="+mn-lt"/>
                <a:ea typeface="+mn-ea"/>
                <a:cs typeface="+mn-cs"/>
              </a:rPr>
              <a:t>.  Yes, it is Jesus – the One who had just created food is now rising above the law of gravity.  In the midst of their fear, Jesus speaks to His disciples one of His most common commands (</a:t>
            </a:r>
            <a:r>
              <a:rPr lang="en-US" sz="1200" b="1" kern="1200" dirty="0" smtClean="0">
                <a:solidFill>
                  <a:schemeClr val="tx1"/>
                </a:solidFill>
                <a:effectLst/>
                <a:latin typeface="+mn-lt"/>
                <a:ea typeface="+mn-ea"/>
                <a:cs typeface="+mn-cs"/>
              </a:rPr>
              <a:t>verse 20</a:t>
            </a:r>
            <a:r>
              <a:rPr lang="en-US" sz="1200" kern="1200" dirty="0" smtClean="0">
                <a:solidFill>
                  <a:schemeClr val="tx1"/>
                </a:solidFill>
                <a:effectLst/>
                <a:latin typeface="+mn-lt"/>
                <a:ea typeface="+mn-ea"/>
                <a:cs typeface="+mn-cs"/>
              </a:rPr>
              <a:t>): “It is I; don’t be afraid.”  His presence replaces fear with </a:t>
            </a:r>
            <a:r>
              <a:rPr lang="en-US" sz="1200" b="1" kern="1200" dirty="0" smtClean="0">
                <a:solidFill>
                  <a:schemeClr val="tx1"/>
                </a:solidFill>
                <a:effectLst/>
                <a:latin typeface="+mn-lt"/>
                <a:ea typeface="+mn-ea"/>
                <a:cs typeface="+mn-cs"/>
              </a:rPr>
              <a:t>peace</a:t>
            </a:r>
            <a:r>
              <a:rPr lang="en-US" sz="1200" kern="1200" dirty="0" smtClean="0">
                <a:solidFill>
                  <a:schemeClr val="tx1"/>
                </a:solidFill>
                <a:effectLst/>
                <a:latin typeface="+mn-lt"/>
                <a:ea typeface="+mn-ea"/>
                <a:cs typeface="+mn-cs"/>
              </a:rPr>
              <a:t>. </a:t>
            </a:r>
          </a:p>
          <a:p>
            <a:endParaRPr lang="en-US" sz="1200" kern="1200" dirty="0" smtClean="0">
              <a:solidFill>
                <a:schemeClr val="tx1"/>
              </a:solidFill>
              <a:effectLst/>
              <a:latin typeface="+mn-lt"/>
              <a:ea typeface="+mn-ea"/>
              <a:cs typeface="+mn-cs"/>
            </a:endParaRPr>
          </a:p>
          <a:p>
            <a:r>
              <a:rPr lang="en-US" sz="1200" b="1" dirty="0" smtClean="0"/>
              <a:t>Matthew 14:26-31</a:t>
            </a:r>
            <a:r>
              <a:rPr lang="en-US" sz="1200" dirty="0" smtClean="0"/>
              <a:t>  </a:t>
            </a:r>
            <a:r>
              <a:rPr lang="en-US" sz="1200" kern="1200" dirty="0" smtClean="0">
                <a:solidFill>
                  <a:schemeClr val="tx1"/>
                </a:solidFill>
                <a:effectLst/>
                <a:latin typeface="+mn-lt"/>
                <a:ea typeface="+mn-ea"/>
                <a:cs typeface="+mn-cs"/>
              </a:rPr>
              <a:t>If you’re going to walk on water, you need to step out of the boat.</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Look at what happens next (</a:t>
            </a:r>
            <a:r>
              <a:rPr lang="en-US" sz="1200" b="1" kern="1200" dirty="0" smtClean="0">
                <a:solidFill>
                  <a:schemeClr val="tx1"/>
                </a:solidFill>
                <a:effectLst/>
                <a:latin typeface="+mn-lt"/>
                <a:ea typeface="+mn-ea"/>
                <a:cs typeface="+mn-cs"/>
              </a:rPr>
              <a:t>verse 21</a:t>
            </a:r>
            <a:r>
              <a:rPr lang="en-US" sz="1200" kern="1200" dirty="0" smtClean="0">
                <a:solidFill>
                  <a:schemeClr val="tx1"/>
                </a:solidFill>
                <a:effectLst/>
                <a:latin typeface="+mn-lt"/>
                <a:ea typeface="+mn-ea"/>
                <a:cs typeface="+mn-cs"/>
              </a:rPr>
              <a:t>): As soon as Jesus gets into the boat, it immediately reaches the shore where they were heading.  One moment, they were in the middle of the lake.  The next minute, they are transported to the opposite side.  Once again, we catch a glimpse of Divine power.  The God who </a:t>
            </a:r>
            <a:r>
              <a:rPr lang="en-US" sz="1200" u="sng" kern="1200" dirty="0" smtClean="0">
                <a:solidFill>
                  <a:schemeClr val="tx1"/>
                </a:solidFill>
                <a:effectLst/>
                <a:latin typeface="+mn-lt"/>
                <a:ea typeface="+mn-ea"/>
                <a:cs typeface="+mn-cs"/>
              </a:rPr>
              <a:t>created space and time</a:t>
            </a:r>
            <a:r>
              <a:rPr lang="en-US" sz="1200" kern="1200" dirty="0" smtClean="0">
                <a:solidFill>
                  <a:schemeClr val="tx1"/>
                </a:solidFill>
                <a:effectLst/>
                <a:latin typeface="+mn-lt"/>
                <a:ea typeface="+mn-ea"/>
                <a:cs typeface="+mn-cs"/>
              </a:rPr>
              <a:t> chooses to ignore its boundaries, instantly taking His disciples to Capernaum.</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AC6312B9-A644-4068-BF79-2DF8EBA8F9AB}" type="slidenum">
              <a:rPr lang="en-US" smtClean="0"/>
              <a:t>5</a:t>
            </a:fld>
            <a:endParaRPr lang="en-US"/>
          </a:p>
        </p:txBody>
      </p:sp>
    </p:spTree>
    <p:extLst>
      <p:ext uri="{BB962C8B-B14F-4D97-AF65-F5344CB8AC3E}">
        <p14:creationId xmlns:p14="http://schemas.microsoft.com/office/powerpoint/2010/main" val="21827643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 next day, the crowd wakes up and looks for Jesus (</a:t>
            </a:r>
            <a:r>
              <a:rPr lang="en-US" sz="1200" b="1" kern="1200" dirty="0" smtClean="0">
                <a:solidFill>
                  <a:schemeClr val="tx1"/>
                </a:solidFill>
                <a:effectLst/>
                <a:latin typeface="+mn-lt"/>
                <a:ea typeface="+mn-ea"/>
                <a:cs typeface="+mn-cs"/>
              </a:rPr>
              <a:t>verses 22-25</a:t>
            </a:r>
            <a:r>
              <a:rPr lang="en-US" sz="1200" kern="1200" dirty="0" smtClean="0">
                <a:solidFill>
                  <a:schemeClr val="tx1"/>
                </a:solidFill>
                <a:effectLst/>
                <a:latin typeface="+mn-lt"/>
                <a:ea typeface="+mn-ea"/>
                <a:cs typeface="+mn-cs"/>
              </a:rPr>
              <a:t>). They knew that He didn’t take the boat ride with His disciples, but since He is gone, they cross the sea to search for Him.  Shocked to find Him on the other side, they continue to wonder about this One who heals sick people, makes food, and crosses the sea without a boat.</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Since He is God, Jesus can look right into their hearts and see their true desire.  They still weren’t looking for any more </a:t>
            </a:r>
            <a:r>
              <a:rPr lang="en-US" sz="1200" b="1" kern="1200" dirty="0" smtClean="0">
                <a:solidFill>
                  <a:schemeClr val="tx1"/>
                </a:solidFill>
                <a:effectLst/>
                <a:latin typeface="+mn-lt"/>
                <a:ea typeface="+mn-ea"/>
                <a:cs typeface="+mn-cs"/>
              </a:rPr>
              <a:t>signs of a Savior</a:t>
            </a:r>
            <a:r>
              <a:rPr lang="en-US" sz="1200" kern="1200" dirty="0" smtClean="0">
                <a:solidFill>
                  <a:schemeClr val="tx1"/>
                </a:solidFill>
                <a:effectLst/>
                <a:latin typeface="+mn-lt"/>
                <a:ea typeface="+mn-ea"/>
                <a:cs typeface="+mn-cs"/>
              </a:rPr>
              <a:t>, they just wanted another free meal (</a:t>
            </a:r>
            <a:r>
              <a:rPr lang="en-US" sz="1200" b="1" kern="1200" dirty="0" smtClean="0">
                <a:solidFill>
                  <a:schemeClr val="tx1"/>
                </a:solidFill>
                <a:effectLst/>
                <a:latin typeface="+mn-lt"/>
                <a:ea typeface="+mn-ea"/>
                <a:cs typeface="+mn-cs"/>
              </a:rPr>
              <a:t>verses 26-27</a:t>
            </a:r>
            <a:r>
              <a:rPr lang="en-US" sz="1200" kern="1200" dirty="0" smtClean="0">
                <a:solidFill>
                  <a:schemeClr val="tx1"/>
                </a:solidFill>
                <a:effectLst/>
                <a:latin typeface="+mn-lt"/>
                <a:ea typeface="+mn-ea"/>
                <a:cs typeface="+mn-cs"/>
              </a:rPr>
              <a:t>) to fill their </a:t>
            </a:r>
            <a:r>
              <a:rPr lang="en-US" sz="1200" b="1" kern="1200" dirty="0" smtClean="0">
                <a:solidFill>
                  <a:schemeClr val="tx1"/>
                </a:solidFill>
                <a:effectLst/>
                <a:latin typeface="+mn-lt"/>
                <a:ea typeface="+mn-ea"/>
                <a:cs typeface="+mn-cs"/>
              </a:rPr>
              <a:t>stomachs</a:t>
            </a:r>
            <a:r>
              <a:rPr lang="en-US" sz="1200" kern="1200" dirty="0" smtClean="0">
                <a:solidFill>
                  <a:schemeClr val="tx1"/>
                </a:solidFill>
                <a:effectLst/>
                <a:latin typeface="+mn-lt"/>
                <a:ea typeface="+mn-ea"/>
                <a:cs typeface="+mn-cs"/>
              </a:rPr>
              <a:t>.  Like many people, they were seeking a God to satisfy their </a:t>
            </a:r>
            <a:r>
              <a:rPr lang="en-US" sz="1200" b="1" kern="1200" dirty="0" smtClean="0">
                <a:solidFill>
                  <a:schemeClr val="tx1"/>
                </a:solidFill>
                <a:effectLst/>
                <a:latin typeface="+mn-lt"/>
                <a:ea typeface="+mn-ea"/>
                <a:cs typeface="+mn-cs"/>
              </a:rPr>
              <a:t>selfish</a:t>
            </a:r>
            <a:r>
              <a:rPr lang="en-US" sz="1200" kern="1200" dirty="0" smtClean="0">
                <a:solidFill>
                  <a:schemeClr val="tx1"/>
                </a:solidFill>
                <a:effectLst/>
                <a:latin typeface="+mn-lt"/>
                <a:ea typeface="+mn-ea"/>
                <a:cs typeface="+mn-cs"/>
              </a:rPr>
              <a:t>, personal requests.</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Jesus tells them (and us) that there are two kinds of food: </a:t>
            </a:r>
            <a:r>
              <a:rPr lang="en-US" sz="1200" b="1" kern="1200" dirty="0" smtClean="0">
                <a:solidFill>
                  <a:schemeClr val="tx1"/>
                </a:solidFill>
                <a:effectLst/>
                <a:latin typeface="+mn-lt"/>
                <a:ea typeface="+mn-ea"/>
                <a:cs typeface="+mn-cs"/>
              </a:rPr>
              <a:t>temporary</a:t>
            </a:r>
            <a:r>
              <a:rPr lang="en-US" sz="1200" kern="1200" dirty="0" smtClean="0">
                <a:solidFill>
                  <a:schemeClr val="tx1"/>
                </a:solidFill>
                <a:effectLst/>
                <a:latin typeface="+mn-lt"/>
                <a:ea typeface="+mn-ea"/>
                <a:cs typeface="+mn-cs"/>
              </a:rPr>
              <a:t> food that spoils and </a:t>
            </a:r>
            <a:r>
              <a:rPr lang="en-US" sz="1200" b="1" kern="1200" dirty="0" smtClean="0">
                <a:solidFill>
                  <a:schemeClr val="tx1"/>
                </a:solidFill>
                <a:effectLst/>
                <a:latin typeface="+mn-lt"/>
                <a:ea typeface="+mn-ea"/>
                <a:cs typeface="+mn-cs"/>
              </a:rPr>
              <a:t>eternal</a:t>
            </a:r>
            <a:r>
              <a:rPr lang="en-US" sz="1200" kern="1200" dirty="0" smtClean="0">
                <a:solidFill>
                  <a:schemeClr val="tx1"/>
                </a:solidFill>
                <a:effectLst/>
                <a:latin typeface="+mn-lt"/>
                <a:ea typeface="+mn-ea"/>
                <a:cs typeface="+mn-cs"/>
              </a:rPr>
              <a:t> food that endures.  He challenges us to know the difference and focus our effort on the eternal things.  So they ask an important question – “what must we </a:t>
            </a:r>
            <a:r>
              <a:rPr lang="en-US" sz="1200" u="sng" kern="1200" dirty="0" smtClean="0">
                <a:solidFill>
                  <a:schemeClr val="tx1"/>
                </a:solidFill>
                <a:effectLst/>
                <a:latin typeface="+mn-lt"/>
                <a:ea typeface="+mn-ea"/>
                <a:cs typeface="+mn-cs"/>
              </a:rPr>
              <a:t>do</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verse 28</a:t>
            </a:r>
            <a:r>
              <a:rPr lang="en-US" sz="1200" kern="1200" dirty="0" smtClean="0">
                <a:solidFill>
                  <a:schemeClr val="tx1"/>
                </a:solidFill>
                <a:effectLst/>
                <a:latin typeface="+mn-lt"/>
                <a:ea typeface="+mn-ea"/>
                <a:cs typeface="+mn-cs"/>
              </a:rPr>
              <a:t>).  Basically, they wanted to know what kind of </a:t>
            </a:r>
            <a:r>
              <a:rPr lang="en-US" sz="1200" b="1" kern="1200" dirty="0" smtClean="0">
                <a:solidFill>
                  <a:schemeClr val="tx1"/>
                </a:solidFill>
                <a:effectLst/>
                <a:latin typeface="+mn-lt"/>
                <a:ea typeface="+mn-ea"/>
                <a:cs typeface="+mn-cs"/>
              </a:rPr>
              <a:t>works</a:t>
            </a:r>
            <a:r>
              <a:rPr lang="en-US" sz="1200" kern="1200" dirty="0" smtClean="0">
                <a:solidFill>
                  <a:schemeClr val="tx1"/>
                </a:solidFill>
                <a:effectLst/>
                <a:latin typeface="+mn-lt"/>
                <a:ea typeface="+mn-ea"/>
                <a:cs typeface="+mn-cs"/>
              </a:rPr>
              <a:t> they must do to get what Jesus offers.</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The answer to this question is the same throughout the entire Bible: “</a:t>
            </a:r>
            <a:r>
              <a:rPr lang="en-US" sz="1200" b="1" kern="1200" dirty="0" smtClean="0">
                <a:solidFill>
                  <a:schemeClr val="tx1"/>
                </a:solidFill>
                <a:effectLst/>
                <a:latin typeface="+mn-lt"/>
                <a:ea typeface="+mn-ea"/>
                <a:cs typeface="+mn-cs"/>
              </a:rPr>
              <a:t>believe</a:t>
            </a:r>
            <a:r>
              <a:rPr lang="en-US" sz="1200" kern="1200" dirty="0" smtClean="0">
                <a:solidFill>
                  <a:schemeClr val="tx1"/>
                </a:solidFill>
                <a:effectLst/>
                <a:latin typeface="+mn-lt"/>
                <a:ea typeface="+mn-ea"/>
                <a:cs typeface="+mn-cs"/>
              </a:rPr>
              <a:t> in Jesus” (</a:t>
            </a:r>
            <a:r>
              <a:rPr lang="en-US" sz="1200" b="1" kern="1200" dirty="0" smtClean="0">
                <a:solidFill>
                  <a:schemeClr val="tx1"/>
                </a:solidFill>
                <a:effectLst/>
                <a:latin typeface="+mn-lt"/>
                <a:ea typeface="+mn-ea"/>
                <a:cs typeface="+mn-cs"/>
              </a:rPr>
              <a:t>verse 29</a:t>
            </a:r>
            <a:r>
              <a:rPr lang="en-US" sz="1200" kern="1200" dirty="0" smtClean="0">
                <a:solidFill>
                  <a:schemeClr val="tx1"/>
                </a:solidFill>
                <a:effectLst/>
                <a:latin typeface="+mn-lt"/>
                <a:ea typeface="+mn-ea"/>
                <a:cs typeface="+mn-cs"/>
              </a:rPr>
              <a:t>).  But what does it mean to believe?  These people were standing right in front of Him and had already personally experienced His power.  Therefore, it is clear that “believe in Jesus” must be something more than just a belief that Jesus is real and can do amazing things.  Sadly, the next question that the people ask shows that they still do not really believe and that they have spiritual blindness (</a:t>
            </a:r>
            <a:r>
              <a:rPr lang="en-US" sz="1200" b="1" kern="1200" dirty="0" smtClean="0">
                <a:solidFill>
                  <a:schemeClr val="tx1"/>
                </a:solidFill>
                <a:effectLst/>
                <a:latin typeface="+mn-lt"/>
                <a:ea typeface="+mn-ea"/>
                <a:cs typeface="+mn-cs"/>
              </a:rPr>
              <a:t>verses 30-31</a:t>
            </a:r>
            <a:r>
              <a:rPr lang="en-US" sz="1200" kern="1200" dirty="0" smtClean="0">
                <a:solidFill>
                  <a:schemeClr val="tx1"/>
                </a:solidFill>
                <a:effectLst/>
                <a:latin typeface="+mn-lt"/>
                <a:ea typeface="+mn-ea"/>
                <a:cs typeface="+mn-cs"/>
              </a:rPr>
              <a:t>).</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AC6312B9-A644-4068-BF79-2DF8EBA8F9AB}" type="slidenum">
              <a:rPr lang="en-US" smtClean="0"/>
              <a:t>6</a:t>
            </a:fld>
            <a:endParaRPr lang="en-US"/>
          </a:p>
        </p:txBody>
      </p:sp>
    </p:spTree>
    <p:extLst>
      <p:ext uri="{BB962C8B-B14F-4D97-AF65-F5344CB8AC3E}">
        <p14:creationId xmlns:p14="http://schemas.microsoft.com/office/powerpoint/2010/main" val="33756624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 people point back to the past, reminding Jesus about how their forefather Moses gave the people daily bread for 40 years.  “</a:t>
            </a:r>
            <a:r>
              <a:rPr lang="en-US" sz="1200" u="sng" kern="1200" dirty="0" smtClean="0">
                <a:solidFill>
                  <a:schemeClr val="tx1"/>
                </a:solidFill>
                <a:effectLst/>
                <a:latin typeface="+mn-lt"/>
                <a:ea typeface="+mn-ea"/>
                <a:cs typeface="+mn-cs"/>
              </a:rPr>
              <a:t>What</a:t>
            </a:r>
            <a:r>
              <a:rPr lang="en-US" sz="1200" kern="1200" dirty="0" smtClean="0">
                <a:solidFill>
                  <a:schemeClr val="tx1"/>
                </a:solidFill>
                <a:effectLst/>
                <a:latin typeface="+mn-lt"/>
                <a:ea typeface="+mn-ea"/>
                <a:cs typeface="+mn-cs"/>
              </a:rPr>
              <a:t> will </a:t>
            </a:r>
            <a:r>
              <a:rPr lang="en-US" sz="1200" u="sng" kern="1200" dirty="0" smtClean="0">
                <a:solidFill>
                  <a:schemeClr val="tx1"/>
                </a:solidFill>
                <a:effectLst/>
                <a:latin typeface="+mn-lt"/>
                <a:ea typeface="+mn-ea"/>
                <a:cs typeface="+mn-cs"/>
              </a:rPr>
              <a:t>you</a:t>
            </a:r>
            <a:r>
              <a:rPr lang="en-US" sz="1200" kern="1200" dirty="0" smtClean="0">
                <a:solidFill>
                  <a:schemeClr val="tx1"/>
                </a:solidFill>
                <a:effectLst/>
                <a:latin typeface="+mn-lt"/>
                <a:ea typeface="+mn-ea"/>
                <a:cs typeface="+mn-cs"/>
              </a:rPr>
              <a:t> do?” they ask.  It sounds like a good question, but there is a much more important question.  They should have been asking: “</a:t>
            </a:r>
            <a:r>
              <a:rPr lang="en-US" sz="1200" u="sng" kern="1200" dirty="0" smtClean="0">
                <a:solidFill>
                  <a:schemeClr val="tx1"/>
                </a:solidFill>
                <a:effectLst/>
                <a:latin typeface="+mn-lt"/>
                <a:ea typeface="+mn-ea"/>
                <a:cs typeface="+mn-cs"/>
              </a:rPr>
              <a:t>Who are you</a:t>
            </a:r>
            <a:r>
              <a:rPr lang="en-US" sz="1200" kern="1200" dirty="0" smtClean="0">
                <a:solidFill>
                  <a:schemeClr val="tx1"/>
                </a:solidFill>
                <a:effectLst/>
                <a:latin typeface="+mn-lt"/>
                <a:ea typeface="+mn-ea"/>
                <a:cs typeface="+mn-cs"/>
              </a:rPr>
              <a:t>?” When they fail to ask, He tells them anyway (</a:t>
            </a:r>
            <a:r>
              <a:rPr lang="en-US" sz="1200" b="1" kern="1200" dirty="0" smtClean="0">
                <a:solidFill>
                  <a:schemeClr val="tx1"/>
                </a:solidFill>
                <a:effectLst/>
                <a:latin typeface="+mn-lt"/>
                <a:ea typeface="+mn-ea"/>
                <a:cs typeface="+mn-cs"/>
              </a:rPr>
              <a:t>verses 32-33</a:t>
            </a:r>
            <a:r>
              <a:rPr lang="en-US" sz="1200" kern="1200" dirty="0" smtClean="0">
                <a:solidFill>
                  <a:schemeClr val="tx1"/>
                </a:solidFill>
                <a:effectLst/>
                <a:latin typeface="+mn-lt"/>
                <a:ea typeface="+mn-ea"/>
                <a:cs typeface="+mn-cs"/>
              </a:rPr>
              <a:t>).  It was not Moses who sent the bread from heaven.</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To clarify, He takes them back to a very familiar verse in their Old Testament (</a:t>
            </a:r>
            <a:r>
              <a:rPr lang="en-US" sz="1200" b="1" kern="1200" dirty="0" smtClean="0">
                <a:solidFill>
                  <a:schemeClr val="tx1"/>
                </a:solidFill>
                <a:effectLst/>
                <a:latin typeface="+mn-lt"/>
                <a:ea typeface="+mn-ea"/>
                <a:cs typeface="+mn-cs"/>
              </a:rPr>
              <a:t>Deuteronomy 8:3</a:t>
            </a:r>
            <a:r>
              <a:rPr lang="en-US" sz="1200" kern="1200" dirty="0" smtClean="0">
                <a:solidFill>
                  <a:schemeClr val="tx1"/>
                </a:solidFill>
                <a:effectLst/>
                <a:latin typeface="+mn-lt"/>
                <a:ea typeface="+mn-ea"/>
                <a:cs typeface="+mn-cs"/>
              </a:rPr>
              <a:t>).  He reminds them that the bread in the wilderness was just a picture of the Word of God which comes down from heaven.  And it is the Word from God, not physical bread, which gives life – eternal, spiritual life.  Jesus goes on to complete the picture for them </a:t>
            </a:r>
            <a:r>
              <a:rPr lang="en-US" sz="1200" b="1" kern="1200" dirty="0" smtClean="0">
                <a:solidFill>
                  <a:schemeClr val="tx1"/>
                </a:solidFill>
                <a:effectLst/>
                <a:latin typeface="+mn-lt"/>
                <a:ea typeface="+mn-ea"/>
                <a:cs typeface="+mn-cs"/>
              </a:rPr>
              <a:t>(verse 35)</a:t>
            </a:r>
            <a:r>
              <a:rPr lang="en-US" sz="1200" kern="1200" dirty="0" smtClean="0">
                <a:solidFill>
                  <a:schemeClr val="tx1"/>
                </a:solidFill>
                <a:effectLst/>
                <a:latin typeface="+mn-lt"/>
                <a:ea typeface="+mn-ea"/>
                <a:cs typeface="+mn-cs"/>
              </a:rPr>
              <a:t> by declaring the truth: “I am the Bread of Life.”</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We recently read about the thirsty woman at the well (</a:t>
            </a:r>
            <a:r>
              <a:rPr lang="en-US" sz="1200" b="1" kern="1200" dirty="0" smtClean="0">
                <a:solidFill>
                  <a:schemeClr val="tx1"/>
                </a:solidFill>
                <a:effectLst/>
                <a:latin typeface="+mn-lt"/>
                <a:ea typeface="+mn-ea"/>
                <a:cs typeface="+mn-cs"/>
              </a:rPr>
              <a:t>John 4:15)</a:t>
            </a:r>
            <a:r>
              <a:rPr lang="en-US" sz="1200" kern="1200" dirty="0" smtClean="0">
                <a:solidFill>
                  <a:schemeClr val="tx1"/>
                </a:solidFill>
                <a:effectLst/>
                <a:latin typeface="+mn-lt"/>
                <a:ea typeface="+mn-ea"/>
                <a:cs typeface="+mn-cs"/>
              </a:rPr>
              <a:t> who couldn’t understand the difference between physical water and spiritual water.  In the same way, these people continue to think about </a:t>
            </a:r>
            <a:r>
              <a:rPr lang="en-US" sz="1200" b="1" kern="1200" dirty="0" smtClean="0">
                <a:solidFill>
                  <a:schemeClr val="tx1"/>
                </a:solidFill>
                <a:effectLst/>
                <a:latin typeface="+mn-lt"/>
                <a:ea typeface="+mn-ea"/>
                <a:cs typeface="+mn-cs"/>
              </a:rPr>
              <a:t>physical</a:t>
            </a:r>
            <a:r>
              <a:rPr lang="en-US" sz="1200" kern="1200" dirty="0" smtClean="0">
                <a:solidFill>
                  <a:schemeClr val="tx1"/>
                </a:solidFill>
                <a:effectLst/>
                <a:latin typeface="+mn-lt"/>
                <a:ea typeface="+mn-ea"/>
                <a:cs typeface="+mn-cs"/>
              </a:rPr>
              <a:t> bread (</a:t>
            </a:r>
            <a:r>
              <a:rPr lang="en-US" sz="1200" b="1" kern="1200" dirty="0" smtClean="0">
                <a:solidFill>
                  <a:schemeClr val="tx1"/>
                </a:solidFill>
                <a:effectLst/>
                <a:latin typeface="+mn-lt"/>
                <a:ea typeface="+mn-ea"/>
                <a:cs typeface="+mn-cs"/>
              </a:rPr>
              <a:t>v. 34,63</a:t>
            </a:r>
            <a:r>
              <a:rPr lang="en-US" sz="1200" kern="1200" dirty="0" smtClean="0">
                <a:solidFill>
                  <a:schemeClr val="tx1"/>
                </a:solidFill>
                <a:effectLst/>
                <a:latin typeface="+mn-lt"/>
                <a:ea typeface="+mn-ea"/>
                <a:cs typeface="+mn-cs"/>
              </a:rPr>
              <a:t>).  Once again, Jesus points them to the </a:t>
            </a:r>
            <a:r>
              <a:rPr lang="en-US" sz="1200" b="1" kern="1200" dirty="0" smtClean="0">
                <a:solidFill>
                  <a:schemeClr val="tx1"/>
                </a:solidFill>
                <a:effectLst/>
                <a:latin typeface="+mn-lt"/>
                <a:ea typeface="+mn-ea"/>
                <a:cs typeface="+mn-cs"/>
              </a:rPr>
              <a:t>spiritual</a:t>
            </a:r>
            <a:r>
              <a:rPr lang="en-US" sz="1200" kern="1200" dirty="0" smtClean="0">
                <a:solidFill>
                  <a:schemeClr val="tx1"/>
                </a:solidFill>
                <a:effectLst/>
                <a:latin typeface="+mn-lt"/>
                <a:ea typeface="+mn-ea"/>
                <a:cs typeface="+mn-cs"/>
              </a:rPr>
              <a:t> application of the physical example.  He tells them that He did not come to feed a few people with temporary food – “I am the bread of life,” and I have come to give eternal life to the entire world.  </a:t>
            </a:r>
          </a:p>
        </p:txBody>
      </p:sp>
      <p:sp>
        <p:nvSpPr>
          <p:cNvPr id="4" name="Slide Number Placeholder 3"/>
          <p:cNvSpPr>
            <a:spLocks noGrp="1"/>
          </p:cNvSpPr>
          <p:nvPr>
            <p:ph type="sldNum" sz="quarter" idx="10"/>
          </p:nvPr>
        </p:nvSpPr>
        <p:spPr/>
        <p:txBody>
          <a:bodyPr/>
          <a:lstStyle/>
          <a:p>
            <a:fld id="{AC6312B9-A644-4068-BF79-2DF8EBA8F9AB}" type="slidenum">
              <a:rPr lang="en-US" smtClean="0"/>
              <a:t>7</a:t>
            </a:fld>
            <a:endParaRPr lang="en-US"/>
          </a:p>
        </p:txBody>
      </p:sp>
    </p:spTree>
    <p:extLst>
      <p:ext uri="{BB962C8B-B14F-4D97-AF65-F5344CB8AC3E}">
        <p14:creationId xmlns:p14="http://schemas.microsoft.com/office/powerpoint/2010/main" val="33463145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Sadly, even though Jesus teaches them for a long time, they’re still hoping He will give them lunch.   Finally, He spells it out in </a:t>
            </a:r>
            <a:r>
              <a:rPr lang="en-US" sz="1200" b="1" kern="1200" dirty="0" smtClean="0">
                <a:solidFill>
                  <a:schemeClr val="tx1"/>
                </a:solidFill>
                <a:effectLst/>
                <a:latin typeface="+mn-lt"/>
                <a:ea typeface="+mn-ea"/>
                <a:cs typeface="+mn-cs"/>
              </a:rPr>
              <a:t>verses 47-51</a:t>
            </a:r>
            <a:r>
              <a:rPr lang="en-US" sz="1200" kern="1200" dirty="0" smtClean="0">
                <a:solidFill>
                  <a:schemeClr val="tx1"/>
                </a:solidFill>
                <a:effectLst/>
                <a:latin typeface="+mn-lt"/>
                <a:ea typeface="+mn-ea"/>
                <a:cs typeface="+mn-cs"/>
              </a:rPr>
              <a:t>.  The central issue is this: I will sacrifice my body, so that if you believe in Me, you can have eternal life.</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But the people struggle to change their focus from physical to spiritual (</a:t>
            </a:r>
            <a:r>
              <a:rPr lang="en-US" sz="1200" b="1" kern="1200" dirty="0" smtClean="0">
                <a:solidFill>
                  <a:schemeClr val="tx1"/>
                </a:solidFill>
                <a:effectLst/>
                <a:latin typeface="+mn-lt"/>
                <a:ea typeface="+mn-ea"/>
                <a:cs typeface="+mn-cs"/>
              </a:rPr>
              <a:t>verse 52</a:t>
            </a:r>
            <a:r>
              <a:rPr lang="en-US" sz="1200" kern="1200" dirty="0" smtClean="0">
                <a:solidFill>
                  <a:schemeClr val="tx1"/>
                </a:solidFill>
                <a:effectLst/>
                <a:latin typeface="+mn-lt"/>
                <a:ea typeface="+mn-ea"/>
                <a:cs typeface="+mn-cs"/>
              </a:rPr>
              <a:t>).  And because they are only thinking about something they understand (lunch), they </a:t>
            </a:r>
            <a:r>
              <a:rPr lang="en-US" sz="1200" u="sng" kern="1200" dirty="0" smtClean="0">
                <a:solidFill>
                  <a:schemeClr val="tx1"/>
                </a:solidFill>
                <a:effectLst/>
                <a:latin typeface="+mn-lt"/>
                <a:ea typeface="+mn-ea"/>
                <a:cs typeface="+mn-cs"/>
              </a:rPr>
              <a:t>fail to believe something that they cannot understand </a:t>
            </a:r>
            <a:r>
              <a:rPr lang="en-US" sz="1200" kern="1200" dirty="0" smtClean="0">
                <a:solidFill>
                  <a:schemeClr val="tx1"/>
                </a:solidFill>
                <a:effectLst/>
                <a:latin typeface="+mn-lt"/>
                <a:ea typeface="+mn-ea"/>
                <a:cs typeface="+mn-cs"/>
              </a:rPr>
              <a:t>(Jesus).  As a result, many of His followers turned back to their old ways (</a:t>
            </a:r>
            <a:r>
              <a:rPr lang="en-US" sz="1200" b="1" kern="1200" dirty="0" smtClean="0">
                <a:solidFill>
                  <a:schemeClr val="tx1"/>
                </a:solidFill>
                <a:effectLst/>
                <a:latin typeface="+mn-lt"/>
                <a:ea typeface="+mn-ea"/>
                <a:cs typeface="+mn-cs"/>
              </a:rPr>
              <a:t>verse 66</a:t>
            </a:r>
            <a:r>
              <a:rPr lang="en-US" sz="1200" kern="1200" dirty="0" smtClean="0">
                <a:solidFill>
                  <a:schemeClr val="tx1"/>
                </a:solidFill>
                <a:effectLst/>
                <a:latin typeface="+mn-lt"/>
                <a:ea typeface="+mn-ea"/>
                <a:cs typeface="+mn-cs"/>
              </a:rPr>
              <a:t>), the </a:t>
            </a:r>
            <a:r>
              <a:rPr lang="en-US" sz="1200" b="1" kern="1200" dirty="0" smtClean="0">
                <a:solidFill>
                  <a:schemeClr val="tx1"/>
                </a:solidFill>
                <a:effectLst/>
                <a:latin typeface="+mn-lt"/>
                <a:ea typeface="+mn-ea"/>
                <a:cs typeface="+mn-cs"/>
              </a:rPr>
              <a:t>ways of sin and death</a:t>
            </a:r>
            <a:r>
              <a:rPr lang="en-US" sz="1200" kern="1200" dirty="0" smtClean="0">
                <a:solidFill>
                  <a:schemeClr val="tx1"/>
                </a:solidFill>
                <a:effectLst/>
                <a:latin typeface="+mn-lt"/>
                <a:ea typeface="+mn-ea"/>
                <a:cs typeface="+mn-cs"/>
              </a:rPr>
              <a:t>.  Jesus turns to His small group of disciples and asks them what they have decided (</a:t>
            </a:r>
            <a:r>
              <a:rPr lang="en-US" sz="1200" b="1" kern="1200" dirty="0" smtClean="0">
                <a:solidFill>
                  <a:schemeClr val="tx1"/>
                </a:solidFill>
                <a:effectLst/>
                <a:latin typeface="+mn-lt"/>
                <a:ea typeface="+mn-ea"/>
                <a:cs typeface="+mn-cs"/>
              </a:rPr>
              <a:t>verse 67</a:t>
            </a:r>
            <a:r>
              <a:rPr lang="en-US" sz="1200" kern="1200" dirty="0" smtClean="0">
                <a:solidFill>
                  <a:schemeClr val="tx1"/>
                </a:solidFill>
                <a:effectLst/>
                <a:latin typeface="+mn-lt"/>
                <a:ea typeface="+mn-ea"/>
                <a:cs typeface="+mn-cs"/>
              </a:rPr>
              <a:t>).  Peter makes two profoundly clear statements: “You are the Holy One of God” and “You have the </a:t>
            </a:r>
            <a:r>
              <a:rPr lang="en-US" sz="1200" b="1" kern="1200" dirty="0" smtClean="0">
                <a:solidFill>
                  <a:schemeClr val="tx1"/>
                </a:solidFill>
                <a:effectLst/>
                <a:latin typeface="+mn-lt"/>
                <a:ea typeface="+mn-ea"/>
                <a:cs typeface="+mn-cs"/>
              </a:rPr>
              <a:t>words of eternal life</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verses 68-69</a:t>
            </a:r>
            <a:r>
              <a:rPr lang="en-US" sz="1200" kern="1200" dirty="0" smtClean="0">
                <a:solidFill>
                  <a:schemeClr val="tx1"/>
                </a:solidFill>
                <a:effectLst/>
                <a:latin typeface="+mn-lt"/>
                <a:ea typeface="+mn-ea"/>
                <a:cs typeface="+mn-cs"/>
              </a:rPr>
              <a:t>).  </a:t>
            </a:r>
          </a:p>
        </p:txBody>
      </p:sp>
      <p:sp>
        <p:nvSpPr>
          <p:cNvPr id="4" name="Slide Number Placeholder 3"/>
          <p:cNvSpPr>
            <a:spLocks noGrp="1"/>
          </p:cNvSpPr>
          <p:nvPr>
            <p:ph type="sldNum" sz="quarter" idx="10"/>
          </p:nvPr>
        </p:nvSpPr>
        <p:spPr/>
        <p:txBody>
          <a:bodyPr/>
          <a:lstStyle/>
          <a:p>
            <a:fld id="{AC6312B9-A644-4068-BF79-2DF8EBA8F9AB}" type="slidenum">
              <a:rPr lang="en-US" smtClean="0"/>
              <a:t>8</a:t>
            </a:fld>
            <a:endParaRPr lang="en-US"/>
          </a:p>
        </p:txBody>
      </p:sp>
    </p:spTree>
    <p:extLst>
      <p:ext uri="{BB962C8B-B14F-4D97-AF65-F5344CB8AC3E}">
        <p14:creationId xmlns:p14="http://schemas.microsoft.com/office/powerpoint/2010/main" val="25405383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Look over this chart and ask yourself: “which of these things sound like you and your life today?”  The Bible does not try to make us sound better than we are – we have been contaminated by sin and need Jesus.</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When Peter says “</a:t>
            </a:r>
            <a:r>
              <a:rPr lang="en-US" sz="1200" u="sng" kern="1200" dirty="0" smtClean="0">
                <a:solidFill>
                  <a:schemeClr val="tx1"/>
                </a:solidFill>
                <a:effectLst/>
                <a:latin typeface="+mn-lt"/>
                <a:ea typeface="+mn-ea"/>
                <a:cs typeface="+mn-cs"/>
              </a:rPr>
              <a:t>Lord, to whom shall we go</a:t>
            </a:r>
            <a:r>
              <a:rPr lang="en-US" sz="1200" kern="1200" dirty="0" smtClean="0">
                <a:solidFill>
                  <a:schemeClr val="tx1"/>
                </a:solidFill>
                <a:effectLst/>
                <a:latin typeface="+mn-lt"/>
                <a:ea typeface="+mn-ea"/>
                <a:cs typeface="+mn-cs"/>
              </a:rPr>
              <a:t>?”, he’s making it clear that everyone must choose something.  While it is very easy for a person to reject something (or someone) that he doesn’t understand, please understand the truth – </a:t>
            </a:r>
            <a:r>
              <a:rPr lang="en-US" sz="1200" u="sng" kern="1200" dirty="0" smtClean="0">
                <a:solidFill>
                  <a:schemeClr val="tx1"/>
                </a:solidFill>
                <a:effectLst/>
                <a:latin typeface="+mn-lt"/>
                <a:ea typeface="+mn-ea"/>
                <a:cs typeface="+mn-cs"/>
              </a:rPr>
              <a:t>you are following something</a:t>
            </a:r>
            <a:r>
              <a:rPr lang="en-US" sz="1200" kern="1200" dirty="0" smtClean="0">
                <a:solidFill>
                  <a:schemeClr val="tx1"/>
                </a:solidFill>
                <a:effectLst/>
                <a:latin typeface="+mn-lt"/>
                <a:ea typeface="+mn-ea"/>
                <a:cs typeface="+mn-cs"/>
              </a:rPr>
              <a:t> (or someone).  Are you following something that explains the truth (about you) like this Book?  Does it put God on display as clearly as Jesus does in the Bible?  Does it give you clear answers for your life?</a:t>
            </a:r>
          </a:p>
          <a:p>
            <a:endParaRPr lang="en-US"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Let me encourage you with the words of verse 68: Come to Jesus – He has the words of eternal life. Perhaps you are like the hungry crowd, hoping that Jesus will just take care of your next meal or help you pass the next test.  You need more than a temporary fix – you need Jesus, the God of all creation, to give you eternal life.  If you haven’t already done so, believe on Him today.</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AC6312B9-A644-4068-BF79-2DF8EBA8F9AB}" type="slidenum">
              <a:rPr lang="en-US" smtClean="0"/>
              <a:t>9</a:t>
            </a:fld>
            <a:endParaRPr lang="en-US"/>
          </a:p>
        </p:txBody>
      </p:sp>
    </p:spTree>
    <p:extLst>
      <p:ext uri="{BB962C8B-B14F-4D97-AF65-F5344CB8AC3E}">
        <p14:creationId xmlns:p14="http://schemas.microsoft.com/office/powerpoint/2010/main" val="35135151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BC10C39-F10B-4280-A063-91598E463629}" type="datetimeFigureOut">
              <a:rPr lang="en-US" smtClean="0"/>
              <a:t>12/20/2024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D75B88-4F63-42A6-A8EA-489DCE1B96D6}" type="slidenum">
              <a:rPr lang="en-US" smtClean="0"/>
              <a:t>‹#›</a:t>
            </a:fld>
            <a:endParaRPr lang="en-US"/>
          </a:p>
        </p:txBody>
      </p:sp>
    </p:spTree>
    <p:extLst>
      <p:ext uri="{BB962C8B-B14F-4D97-AF65-F5344CB8AC3E}">
        <p14:creationId xmlns:p14="http://schemas.microsoft.com/office/powerpoint/2010/main" val="14214099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C10C39-F10B-4280-A063-91598E463629}" type="datetimeFigureOut">
              <a:rPr lang="en-US" smtClean="0"/>
              <a:t>12/20/2024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D75B88-4F63-42A6-A8EA-489DCE1B96D6}" type="slidenum">
              <a:rPr lang="en-US" smtClean="0"/>
              <a:t>‹#›</a:t>
            </a:fld>
            <a:endParaRPr lang="en-US"/>
          </a:p>
        </p:txBody>
      </p:sp>
    </p:spTree>
    <p:extLst>
      <p:ext uri="{BB962C8B-B14F-4D97-AF65-F5344CB8AC3E}">
        <p14:creationId xmlns:p14="http://schemas.microsoft.com/office/powerpoint/2010/main" val="28881682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C10C39-F10B-4280-A063-91598E463629}" type="datetimeFigureOut">
              <a:rPr lang="en-US" smtClean="0"/>
              <a:t>12/20/2024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D75B88-4F63-42A6-A8EA-489DCE1B96D6}" type="slidenum">
              <a:rPr lang="en-US" smtClean="0"/>
              <a:t>‹#›</a:t>
            </a:fld>
            <a:endParaRPr lang="en-US"/>
          </a:p>
        </p:txBody>
      </p:sp>
    </p:spTree>
    <p:extLst>
      <p:ext uri="{BB962C8B-B14F-4D97-AF65-F5344CB8AC3E}">
        <p14:creationId xmlns:p14="http://schemas.microsoft.com/office/powerpoint/2010/main" val="23376936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C10C39-F10B-4280-A063-91598E463629}" type="datetimeFigureOut">
              <a:rPr lang="en-US" smtClean="0"/>
              <a:t>12/20/2024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D75B88-4F63-42A6-A8EA-489DCE1B96D6}" type="slidenum">
              <a:rPr lang="en-US" smtClean="0"/>
              <a:t>‹#›</a:t>
            </a:fld>
            <a:endParaRPr lang="en-US"/>
          </a:p>
        </p:txBody>
      </p:sp>
    </p:spTree>
    <p:extLst>
      <p:ext uri="{BB962C8B-B14F-4D97-AF65-F5344CB8AC3E}">
        <p14:creationId xmlns:p14="http://schemas.microsoft.com/office/powerpoint/2010/main" val="6039760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BC10C39-F10B-4280-A063-91598E463629}" type="datetimeFigureOut">
              <a:rPr lang="en-US" smtClean="0"/>
              <a:t>12/20/2024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D75B88-4F63-42A6-A8EA-489DCE1B96D6}" type="slidenum">
              <a:rPr lang="en-US" smtClean="0"/>
              <a:t>‹#›</a:t>
            </a:fld>
            <a:endParaRPr lang="en-US"/>
          </a:p>
        </p:txBody>
      </p:sp>
    </p:spTree>
    <p:extLst>
      <p:ext uri="{BB962C8B-B14F-4D97-AF65-F5344CB8AC3E}">
        <p14:creationId xmlns:p14="http://schemas.microsoft.com/office/powerpoint/2010/main" val="40015546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BC10C39-F10B-4280-A063-91598E463629}" type="datetimeFigureOut">
              <a:rPr lang="en-US" smtClean="0"/>
              <a:t>12/20/2024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D75B88-4F63-42A6-A8EA-489DCE1B96D6}" type="slidenum">
              <a:rPr lang="en-US" smtClean="0"/>
              <a:t>‹#›</a:t>
            </a:fld>
            <a:endParaRPr lang="en-US"/>
          </a:p>
        </p:txBody>
      </p:sp>
    </p:spTree>
    <p:extLst>
      <p:ext uri="{BB962C8B-B14F-4D97-AF65-F5344CB8AC3E}">
        <p14:creationId xmlns:p14="http://schemas.microsoft.com/office/powerpoint/2010/main" val="26692711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BC10C39-F10B-4280-A063-91598E463629}" type="datetimeFigureOut">
              <a:rPr lang="en-US" smtClean="0"/>
              <a:t>12/20/2024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5D75B88-4F63-42A6-A8EA-489DCE1B96D6}" type="slidenum">
              <a:rPr lang="en-US" smtClean="0"/>
              <a:t>‹#›</a:t>
            </a:fld>
            <a:endParaRPr lang="en-US"/>
          </a:p>
        </p:txBody>
      </p:sp>
    </p:spTree>
    <p:extLst>
      <p:ext uri="{BB962C8B-B14F-4D97-AF65-F5344CB8AC3E}">
        <p14:creationId xmlns:p14="http://schemas.microsoft.com/office/powerpoint/2010/main" val="39564558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BC10C39-F10B-4280-A063-91598E463629}" type="datetimeFigureOut">
              <a:rPr lang="en-US" smtClean="0"/>
              <a:t>12/20/2024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5D75B88-4F63-42A6-A8EA-489DCE1B96D6}" type="slidenum">
              <a:rPr lang="en-US" smtClean="0"/>
              <a:t>‹#›</a:t>
            </a:fld>
            <a:endParaRPr lang="en-US"/>
          </a:p>
        </p:txBody>
      </p:sp>
    </p:spTree>
    <p:extLst>
      <p:ext uri="{BB962C8B-B14F-4D97-AF65-F5344CB8AC3E}">
        <p14:creationId xmlns:p14="http://schemas.microsoft.com/office/powerpoint/2010/main" val="4116875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C10C39-F10B-4280-A063-91598E463629}" type="datetimeFigureOut">
              <a:rPr lang="en-US" smtClean="0"/>
              <a:t>12/20/2024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5D75B88-4F63-42A6-A8EA-489DCE1B96D6}" type="slidenum">
              <a:rPr lang="en-US" smtClean="0"/>
              <a:t>‹#›</a:t>
            </a:fld>
            <a:endParaRPr lang="en-US"/>
          </a:p>
        </p:txBody>
      </p:sp>
    </p:spTree>
    <p:extLst>
      <p:ext uri="{BB962C8B-B14F-4D97-AF65-F5344CB8AC3E}">
        <p14:creationId xmlns:p14="http://schemas.microsoft.com/office/powerpoint/2010/main" val="37152608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BC10C39-F10B-4280-A063-91598E463629}" type="datetimeFigureOut">
              <a:rPr lang="en-US" smtClean="0"/>
              <a:t>12/20/2024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D75B88-4F63-42A6-A8EA-489DCE1B96D6}" type="slidenum">
              <a:rPr lang="en-US" smtClean="0"/>
              <a:t>‹#›</a:t>
            </a:fld>
            <a:endParaRPr lang="en-US"/>
          </a:p>
        </p:txBody>
      </p:sp>
    </p:spTree>
    <p:extLst>
      <p:ext uri="{BB962C8B-B14F-4D97-AF65-F5344CB8AC3E}">
        <p14:creationId xmlns:p14="http://schemas.microsoft.com/office/powerpoint/2010/main" val="20486610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BC10C39-F10B-4280-A063-91598E463629}" type="datetimeFigureOut">
              <a:rPr lang="en-US" smtClean="0"/>
              <a:t>12/20/2024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D75B88-4F63-42A6-A8EA-489DCE1B96D6}" type="slidenum">
              <a:rPr lang="en-US" smtClean="0"/>
              <a:t>‹#›</a:t>
            </a:fld>
            <a:endParaRPr lang="en-US"/>
          </a:p>
        </p:txBody>
      </p:sp>
    </p:spTree>
    <p:extLst>
      <p:ext uri="{BB962C8B-B14F-4D97-AF65-F5344CB8AC3E}">
        <p14:creationId xmlns:p14="http://schemas.microsoft.com/office/powerpoint/2010/main" val="25887675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BC10C39-F10B-4280-A063-91598E463629}" type="datetimeFigureOut">
              <a:rPr lang="en-US" smtClean="0"/>
              <a:t>12/20/2024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D75B88-4F63-42A6-A8EA-489DCE1B96D6}" type="slidenum">
              <a:rPr lang="en-US" smtClean="0"/>
              <a:t>‹#›</a:t>
            </a:fld>
            <a:endParaRPr lang="en-US"/>
          </a:p>
        </p:txBody>
      </p:sp>
    </p:spTree>
    <p:extLst>
      <p:ext uri="{BB962C8B-B14F-4D97-AF65-F5344CB8AC3E}">
        <p14:creationId xmlns:p14="http://schemas.microsoft.com/office/powerpoint/2010/main" val="10472369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1844121"/>
          </a:xfrm>
        </p:spPr>
        <p:txBody>
          <a:bodyPr/>
          <a:lstStyle/>
          <a:p>
            <a:r>
              <a:rPr lang="en-US" u="sng" dirty="0" smtClean="0">
                <a:latin typeface="+mn-lt"/>
              </a:rPr>
              <a:t>John 6</a:t>
            </a:r>
            <a:endParaRPr lang="en-US" u="sng" dirty="0">
              <a:latin typeface="+mn-lt"/>
            </a:endParaRPr>
          </a:p>
        </p:txBody>
      </p:sp>
      <p:sp>
        <p:nvSpPr>
          <p:cNvPr id="3" name="Subtitle 2"/>
          <p:cNvSpPr>
            <a:spLocks noGrp="1"/>
          </p:cNvSpPr>
          <p:nvPr>
            <p:ph type="subTitle" idx="1"/>
          </p:nvPr>
        </p:nvSpPr>
        <p:spPr/>
        <p:txBody>
          <a:bodyPr>
            <a:normAutofit/>
          </a:bodyPr>
          <a:lstStyle/>
          <a:p>
            <a:r>
              <a:rPr lang="en-US" sz="3200" dirty="0" smtClean="0"/>
              <a:t>The Bread of Life</a:t>
            </a:r>
            <a:endParaRPr lang="en-US" sz="3200" dirty="0"/>
          </a:p>
        </p:txBody>
      </p:sp>
    </p:spTree>
    <p:extLst>
      <p:ext uri="{BB962C8B-B14F-4D97-AF65-F5344CB8AC3E}">
        <p14:creationId xmlns:p14="http://schemas.microsoft.com/office/powerpoint/2010/main" val="18474256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b="1" u="sng" dirty="0" smtClean="0">
                <a:latin typeface="+mn-lt"/>
              </a:rPr>
              <a:t>When You Read the Bible, Ask:</a:t>
            </a:r>
            <a:endParaRPr lang="en-US" sz="4800" b="1" u="sng" dirty="0">
              <a:latin typeface="+mn-lt"/>
            </a:endParaRPr>
          </a:p>
        </p:txBody>
      </p:sp>
      <p:sp>
        <p:nvSpPr>
          <p:cNvPr id="3" name="Content Placeholder 2"/>
          <p:cNvSpPr>
            <a:spLocks noGrp="1"/>
          </p:cNvSpPr>
          <p:nvPr>
            <p:ph idx="1"/>
          </p:nvPr>
        </p:nvSpPr>
        <p:spPr>
          <a:xfrm>
            <a:off x="1688612" y="1639271"/>
            <a:ext cx="8766836" cy="4351338"/>
          </a:xfrm>
        </p:spPr>
        <p:txBody>
          <a:bodyPr>
            <a:normAutofit/>
          </a:bodyPr>
          <a:lstStyle/>
          <a:p>
            <a:pPr>
              <a:lnSpc>
                <a:spcPct val="200000"/>
              </a:lnSpc>
            </a:pPr>
            <a:r>
              <a:rPr lang="en-US" sz="3600" dirty="0"/>
              <a:t>W</a:t>
            </a:r>
            <a:r>
              <a:rPr lang="en-US" sz="3600" dirty="0" smtClean="0"/>
              <a:t>hat do I </a:t>
            </a:r>
            <a:r>
              <a:rPr lang="en-US" sz="3600" dirty="0"/>
              <a:t>learn about </a:t>
            </a:r>
            <a:r>
              <a:rPr lang="en-US" sz="3600" dirty="0" smtClean="0"/>
              <a:t>God?</a:t>
            </a:r>
          </a:p>
          <a:p>
            <a:pPr>
              <a:lnSpc>
                <a:spcPct val="200000"/>
              </a:lnSpc>
            </a:pPr>
            <a:r>
              <a:rPr lang="en-US" sz="3600" dirty="0" smtClean="0"/>
              <a:t>What do </a:t>
            </a:r>
            <a:r>
              <a:rPr lang="en-US" sz="3600" dirty="0"/>
              <a:t>I learn about me</a:t>
            </a:r>
            <a:r>
              <a:rPr lang="en-US" sz="3600" dirty="0" smtClean="0"/>
              <a:t>?</a:t>
            </a:r>
          </a:p>
          <a:p>
            <a:pPr>
              <a:lnSpc>
                <a:spcPct val="200000"/>
              </a:lnSpc>
            </a:pPr>
            <a:r>
              <a:rPr lang="en-US" sz="3600" dirty="0" smtClean="0"/>
              <a:t>What </a:t>
            </a:r>
            <a:r>
              <a:rPr lang="en-US" sz="3600" dirty="0"/>
              <a:t>should I do with this new knowledge</a:t>
            </a:r>
            <a:r>
              <a:rPr lang="en-US" sz="3600" dirty="0" smtClean="0"/>
              <a:t>?</a:t>
            </a:r>
          </a:p>
        </p:txBody>
      </p:sp>
    </p:spTree>
    <p:extLst>
      <p:ext uri="{BB962C8B-B14F-4D97-AF65-F5344CB8AC3E}">
        <p14:creationId xmlns:p14="http://schemas.microsoft.com/office/powerpoint/2010/main" val="143867410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982412"/>
          </a:xfrm>
        </p:spPr>
        <p:txBody>
          <a:bodyPr>
            <a:normAutofit/>
          </a:bodyPr>
          <a:lstStyle/>
          <a:p>
            <a:pPr algn="ctr"/>
            <a:r>
              <a:rPr lang="en-US" b="1" u="sng" dirty="0" smtClean="0">
                <a:latin typeface="+mn-lt"/>
              </a:rPr>
              <a:t>John 6:1-7 :  Large Curious Crowds</a:t>
            </a:r>
            <a:endParaRPr lang="en-US" b="1" u="sng" dirty="0">
              <a:latin typeface="+mn-lt"/>
            </a:endParaRPr>
          </a:p>
        </p:txBody>
      </p:sp>
      <p:sp>
        <p:nvSpPr>
          <p:cNvPr id="3" name="Content Placeholder 2"/>
          <p:cNvSpPr>
            <a:spLocks noGrp="1"/>
          </p:cNvSpPr>
          <p:nvPr>
            <p:ph idx="1"/>
          </p:nvPr>
        </p:nvSpPr>
        <p:spPr>
          <a:xfrm>
            <a:off x="950501" y="1443786"/>
            <a:ext cx="10323093" cy="4860759"/>
          </a:xfrm>
        </p:spPr>
        <p:txBody>
          <a:bodyPr>
            <a:normAutofit/>
          </a:bodyPr>
          <a:lstStyle/>
          <a:p>
            <a:pPr marL="0" indent="0">
              <a:spcBef>
                <a:spcPts val="0"/>
              </a:spcBef>
              <a:spcAft>
                <a:spcPts val="1800"/>
              </a:spcAft>
              <a:buNone/>
            </a:pPr>
            <a:r>
              <a:rPr lang="en-US" sz="3200" b="1" dirty="0" smtClean="0"/>
              <a:t>vs.1-2</a:t>
            </a:r>
            <a:r>
              <a:rPr lang="en-US" sz="3200" dirty="0" smtClean="0"/>
              <a:t>  Why were the people coming to Jesus?</a:t>
            </a:r>
          </a:p>
          <a:p>
            <a:pPr marL="0" indent="0">
              <a:spcBef>
                <a:spcPts val="0"/>
              </a:spcBef>
              <a:spcAft>
                <a:spcPts val="1800"/>
              </a:spcAft>
              <a:buNone/>
            </a:pPr>
            <a:r>
              <a:rPr lang="en-US" sz="3200" b="1" dirty="0" smtClean="0"/>
              <a:t>vs.3</a:t>
            </a:r>
            <a:r>
              <a:rPr lang="en-US" sz="3200" dirty="0" smtClean="0"/>
              <a:t>  Teaching a large crowd from a high position</a:t>
            </a:r>
          </a:p>
          <a:p>
            <a:pPr marL="0" indent="0">
              <a:spcBef>
                <a:spcPts val="0"/>
              </a:spcBef>
              <a:spcAft>
                <a:spcPts val="1800"/>
              </a:spcAft>
              <a:buNone/>
            </a:pPr>
            <a:r>
              <a:rPr lang="en-US" sz="3200" b="1" dirty="0" smtClean="0"/>
              <a:t>vs.4</a:t>
            </a:r>
            <a:r>
              <a:rPr lang="en-US" sz="3200" dirty="0" smtClean="0"/>
              <a:t>  Passover – remembering God’s deliverance and care</a:t>
            </a:r>
          </a:p>
          <a:p>
            <a:pPr marL="0" indent="0">
              <a:spcBef>
                <a:spcPts val="0"/>
              </a:spcBef>
              <a:spcAft>
                <a:spcPts val="1800"/>
              </a:spcAft>
              <a:buNone/>
            </a:pPr>
            <a:r>
              <a:rPr lang="en-US" sz="3200" b="1" dirty="0" smtClean="0"/>
              <a:t>vs.5,6</a:t>
            </a:r>
            <a:r>
              <a:rPr lang="en-US" sz="3200" dirty="0" smtClean="0"/>
              <a:t>  </a:t>
            </a:r>
            <a:r>
              <a:rPr lang="en-US" sz="3200" dirty="0"/>
              <a:t>D</a:t>
            </a:r>
            <a:r>
              <a:rPr lang="en-US" sz="3200" dirty="0" smtClean="0"/>
              <a:t>oes Jesus ask questions to gain </a:t>
            </a:r>
            <a:r>
              <a:rPr lang="en-US" sz="3200" dirty="0"/>
              <a:t>i</a:t>
            </a:r>
            <a:r>
              <a:rPr lang="en-US" sz="3200" dirty="0" smtClean="0"/>
              <a:t>nformation? </a:t>
            </a:r>
          </a:p>
          <a:p>
            <a:pPr marL="0" indent="0">
              <a:spcBef>
                <a:spcPts val="0"/>
              </a:spcBef>
              <a:spcAft>
                <a:spcPts val="1800"/>
              </a:spcAft>
              <a:buNone/>
            </a:pPr>
            <a:r>
              <a:rPr lang="en-US" sz="3200" b="1" dirty="0" smtClean="0"/>
              <a:t>vs.5</a:t>
            </a:r>
            <a:r>
              <a:rPr lang="en-US" sz="3200" dirty="0" smtClean="0"/>
              <a:t>  Jesus asks a “Where?” question to remind them about the source of all good things.</a:t>
            </a:r>
          </a:p>
          <a:p>
            <a:pPr marL="0" indent="0">
              <a:spcBef>
                <a:spcPts val="0"/>
              </a:spcBef>
              <a:spcAft>
                <a:spcPts val="1800"/>
              </a:spcAft>
              <a:buNone/>
            </a:pPr>
            <a:r>
              <a:rPr lang="en-US" sz="3200" b="1" dirty="0" smtClean="0"/>
              <a:t>vs.7</a:t>
            </a:r>
            <a:r>
              <a:rPr lang="en-US" sz="3200" dirty="0" smtClean="0"/>
              <a:t>  Philip is focused on limitations (how?), not Jesus</a:t>
            </a:r>
            <a:endParaRPr lang="en-US" sz="3200" dirty="0"/>
          </a:p>
        </p:txBody>
      </p:sp>
    </p:spTree>
    <p:extLst>
      <p:ext uri="{BB962C8B-B14F-4D97-AF65-F5344CB8AC3E}">
        <p14:creationId xmlns:p14="http://schemas.microsoft.com/office/powerpoint/2010/main" val="12754288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982412"/>
          </a:xfrm>
        </p:spPr>
        <p:txBody>
          <a:bodyPr>
            <a:normAutofit/>
          </a:bodyPr>
          <a:lstStyle/>
          <a:p>
            <a:pPr algn="ctr"/>
            <a:r>
              <a:rPr lang="en-US" b="1" u="sng" dirty="0" smtClean="0">
                <a:latin typeface="+mn-lt"/>
              </a:rPr>
              <a:t>John 6:8-14 :  Little Becomes Much</a:t>
            </a:r>
            <a:endParaRPr lang="en-US" b="1" u="sng" dirty="0">
              <a:latin typeface="+mn-lt"/>
            </a:endParaRPr>
          </a:p>
        </p:txBody>
      </p:sp>
      <p:sp>
        <p:nvSpPr>
          <p:cNvPr id="3" name="Content Placeholder 2"/>
          <p:cNvSpPr>
            <a:spLocks noGrp="1"/>
          </p:cNvSpPr>
          <p:nvPr>
            <p:ph idx="1"/>
          </p:nvPr>
        </p:nvSpPr>
        <p:spPr>
          <a:xfrm>
            <a:off x="539647" y="1413806"/>
            <a:ext cx="11167672" cy="5181866"/>
          </a:xfrm>
        </p:spPr>
        <p:txBody>
          <a:bodyPr>
            <a:normAutofit fontScale="92500"/>
          </a:bodyPr>
          <a:lstStyle/>
          <a:p>
            <a:pPr marL="0" indent="0">
              <a:spcBef>
                <a:spcPts val="0"/>
              </a:spcBef>
              <a:spcAft>
                <a:spcPts val="1800"/>
              </a:spcAft>
              <a:buNone/>
            </a:pPr>
            <a:r>
              <a:rPr lang="en-US" sz="3200" b="1" dirty="0" smtClean="0"/>
              <a:t>vs.8,9</a:t>
            </a:r>
            <a:r>
              <a:rPr lang="en-US" sz="3200" dirty="0" smtClean="0"/>
              <a:t>  A small boy with a small lunch</a:t>
            </a:r>
          </a:p>
          <a:p>
            <a:pPr marL="0" indent="0">
              <a:spcBef>
                <a:spcPts val="0"/>
              </a:spcBef>
              <a:spcAft>
                <a:spcPts val="1800"/>
              </a:spcAft>
              <a:buNone/>
            </a:pPr>
            <a:r>
              <a:rPr lang="en-US" sz="3200" b="1" dirty="0" smtClean="0"/>
              <a:t>1 Corinthians 1:27-29</a:t>
            </a:r>
            <a:r>
              <a:rPr lang="en-US" sz="3200" dirty="0" smtClean="0"/>
              <a:t>  God uses small, weak things for His great glory!  He can even use weak people when they surrender all to Him.</a:t>
            </a:r>
          </a:p>
          <a:p>
            <a:pPr marL="0" indent="0">
              <a:spcBef>
                <a:spcPts val="0"/>
              </a:spcBef>
              <a:spcAft>
                <a:spcPts val="1800"/>
              </a:spcAft>
              <a:buNone/>
            </a:pPr>
            <a:r>
              <a:rPr lang="en-US" sz="3200" b="1" dirty="0" smtClean="0"/>
              <a:t>vs.10</a:t>
            </a:r>
            <a:r>
              <a:rPr lang="en-US" sz="3200" dirty="0" smtClean="0"/>
              <a:t>  Jesus wants everyone to see and experience this miracle</a:t>
            </a:r>
          </a:p>
          <a:p>
            <a:pPr marL="0" indent="0">
              <a:spcBef>
                <a:spcPts val="0"/>
              </a:spcBef>
              <a:spcAft>
                <a:spcPts val="1800"/>
              </a:spcAft>
              <a:buNone/>
            </a:pPr>
            <a:r>
              <a:rPr lang="en-US" sz="3200" b="1" dirty="0" smtClean="0"/>
              <a:t>vs.11</a:t>
            </a:r>
            <a:r>
              <a:rPr lang="en-US" sz="3200" dirty="0"/>
              <a:t>  </a:t>
            </a:r>
            <a:r>
              <a:rPr lang="en-US" sz="3200" dirty="0" smtClean="0"/>
              <a:t>A </a:t>
            </a:r>
            <a:r>
              <a:rPr lang="en-US" sz="3200" dirty="0"/>
              <a:t>good teacher can tell you where to get food, </a:t>
            </a:r>
            <a:r>
              <a:rPr lang="en-US" sz="3200" dirty="0" smtClean="0"/>
              <a:t>but only </a:t>
            </a:r>
            <a:r>
              <a:rPr lang="en-US" sz="3200" dirty="0"/>
              <a:t>God can create </a:t>
            </a:r>
            <a:r>
              <a:rPr lang="en-US" sz="3200" dirty="0" smtClean="0"/>
              <a:t>food, as much as everyone wanted.</a:t>
            </a:r>
          </a:p>
          <a:p>
            <a:pPr marL="0" indent="0">
              <a:spcBef>
                <a:spcPts val="0"/>
              </a:spcBef>
              <a:spcAft>
                <a:spcPts val="1800"/>
              </a:spcAft>
              <a:buNone/>
            </a:pPr>
            <a:r>
              <a:rPr lang="en-US" sz="3200" b="1" dirty="0" smtClean="0"/>
              <a:t>vs.12,13</a:t>
            </a:r>
            <a:r>
              <a:rPr lang="en-US" sz="3200" dirty="0" smtClean="0"/>
              <a:t>  Jesus wants clear evidence of this powerful sign.</a:t>
            </a:r>
          </a:p>
          <a:p>
            <a:pPr marL="0" indent="0">
              <a:spcBef>
                <a:spcPts val="0"/>
              </a:spcBef>
              <a:spcAft>
                <a:spcPts val="1800"/>
              </a:spcAft>
              <a:buNone/>
            </a:pPr>
            <a:r>
              <a:rPr lang="en-US" sz="3200" b="1" dirty="0" smtClean="0"/>
              <a:t>vs.14 </a:t>
            </a:r>
            <a:r>
              <a:rPr lang="en-US" sz="3200" dirty="0" smtClean="0"/>
              <a:t> 10,000+ witnesses physically experienced the power of Jesus.</a:t>
            </a:r>
          </a:p>
          <a:p>
            <a:pPr marL="0" indent="0">
              <a:spcBef>
                <a:spcPts val="0"/>
              </a:spcBef>
              <a:spcAft>
                <a:spcPts val="1800"/>
              </a:spcAft>
              <a:buNone/>
            </a:pPr>
            <a:r>
              <a:rPr lang="en-US" sz="3200" b="1" dirty="0"/>
              <a:t>vs.14 </a:t>
            </a:r>
            <a:r>
              <a:rPr lang="en-US" sz="3200" dirty="0"/>
              <a:t> </a:t>
            </a:r>
            <a:r>
              <a:rPr lang="en-US" sz="3200" dirty="0" smtClean="0"/>
              <a:t>The people were excited: free food and healthcare!</a:t>
            </a:r>
            <a:endParaRPr lang="en-US" sz="3200" dirty="0"/>
          </a:p>
        </p:txBody>
      </p:sp>
    </p:spTree>
    <p:extLst>
      <p:ext uri="{BB962C8B-B14F-4D97-AF65-F5344CB8AC3E}">
        <p14:creationId xmlns:p14="http://schemas.microsoft.com/office/powerpoint/2010/main" val="7253168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left)">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982412"/>
          </a:xfrm>
        </p:spPr>
        <p:txBody>
          <a:bodyPr>
            <a:normAutofit/>
          </a:bodyPr>
          <a:lstStyle/>
          <a:p>
            <a:pPr algn="ctr"/>
            <a:r>
              <a:rPr lang="en-US" b="1" u="sng" dirty="0" smtClean="0">
                <a:latin typeface="+mn-lt"/>
              </a:rPr>
              <a:t>John 6:15-21 :  A Lesson for the Apostles</a:t>
            </a:r>
            <a:endParaRPr lang="en-US" b="1" u="sng" dirty="0">
              <a:latin typeface="+mn-lt"/>
            </a:endParaRPr>
          </a:p>
        </p:txBody>
      </p:sp>
      <p:sp>
        <p:nvSpPr>
          <p:cNvPr id="3" name="Content Placeholder 2"/>
          <p:cNvSpPr>
            <a:spLocks noGrp="1"/>
          </p:cNvSpPr>
          <p:nvPr>
            <p:ph idx="1"/>
          </p:nvPr>
        </p:nvSpPr>
        <p:spPr>
          <a:xfrm>
            <a:off x="539647" y="1413806"/>
            <a:ext cx="11167672" cy="5181866"/>
          </a:xfrm>
        </p:spPr>
        <p:txBody>
          <a:bodyPr>
            <a:normAutofit/>
          </a:bodyPr>
          <a:lstStyle/>
          <a:p>
            <a:pPr marL="0" indent="0">
              <a:spcBef>
                <a:spcPts val="0"/>
              </a:spcBef>
              <a:spcAft>
                <a:spcPts val="1800"/>
              </a:spcAft>
              <a:buNone/>
            </a:pPr>
            <a:r>
              <a:rPr lang="en-US" sz="3200" b="1" dirty="0" smtClean="0"/>
              <a:t>vs.15</a:t>
            </a:r>
            <a:r>
              <a:rPr lang="en-US" sz="3200" dirty="0" smtClean="0"/>
              <a:t>  Jesus did not come to be a temporary, earthly king</a:t>
            </a:r>
          </a:p>
          <a:p>
            <a:pPr marL="0" indent="0">
              <a:spcBef>
                <a:spcPts val="0"/>
              </a:spcBef>
              <a:spcAft>
                <a:spcPts val="1800"/>
              </a:spcAft>
              <a:buNone/>
            </a:pPr>
            <a:r>
              <a:rPr lang="en-US" sz="3200" b="1" dirty="0" smtClean="0"/>
              <a:t>vs.16-18</a:t>
            </a:r>
            <a:r>
              <a:rPr lang="en-US" sz="3200" dirty="0" smtClean="0"/>
              <a:t>  A rough night on a stormy sea</a:t>
            </a:r>
          </a:p>
          <a:p>
            <a:pPr marL="0" indent="0">
              <a:spcBef>
                <a:spcPts val="0"/>
              </a:spcBef>
              <a:spcAft>
                <a:spcPts val="1800"/>
              </a:spcAft>
              <a:buNone/>
            </a:pPr>
            <a:r>
              <a:rPr lang="en-US" sz="3200" b="1" dirty="0" smtClean="0"/>
              <a:t>vs.19</a:t>
            </a:r>
            <a:r>
              <a:rPr lang="en-US" sz="3200" dirty="0" smtClean="0"/>
              <a:t>  Jesus rises above the law of gravity</a:t>
            </a:r>
          </a:p>
          <a:p>
            <a:pPr marL="0" indent="0">
              <a:spcBef>
                <a:spcPts val="0"/>
              </a:spcBef>
              <a:spcAft>
                <a:spcPts val="1800"/>
              </a:spcAft>
              <a:buNone/>
            </a:pPr>
            <a:r>
              <a:rPr lang="en-US" sz="3200" b="1" dirty="0" smtClean="0"/>
              <a:t>Matthew 14:26-31</a:t>
            </a:r>
            <a:r>
              <a:rPr lang="en-US" sz="3200" dirty="0" smtClean="0"/>
              <a:t>  In a stormy place, keep your eyes on Jesus.  </a:t>
            </a:r>
          </a:p>
          <a:p>
            <a:pPr marL="0" indent="0">
              <a:spcBef>
                <a:spcPts val="0"/>
              </a:spcBef>
              <a:spcAft>
                <a:spcPts val="1800"/>
              </a:spcAft>
              <a:buNone/>
            </a:pPr>
            <a:r>
              <a:rPr lang="en-US" sz="3200" dirty="0" smtClean="0"/>
              <a:t>It is better to step out into the stormy unknown with Jesus than to remain in a comfortable, familiar place alone.</a:t>
            </a:r>
          </a:p>
          <a:p>
            <a:pPr marL="0" indent="0">
              <a:spcBef>
                <a:spcPts val="0"/>
              </a:spcBef>
              <a:spcAft>
                <a:spcPts val="1800"/>
              </a:spcAft>
              <a:buNone/>
            </a:pPr>
            <a:r>
              <a:rPr lang="en-US" sz="3200" b="1" dirty="0" smtClean="0"/>
              <a:t>vs.21</a:t>
            </a:r>
            <a:r>
              <a:rPr lang="en-US" sz="3200" dirty="0" smtClean="0"/>
              <a:t> </a:t>
            </a:r>
            <a:r>
              <a:rPr lang="en-US" sz="3200" dirty="0"/>
              <a:t>The God who </a:t>
            </a:r>
            <a:r>
              <a:rPr lang="en-US" sz="3200" u="sng" dirty="0"/>
              <a:t>created space and time</a:t>
            </a:r>
            <a:r>
              <a:rPr lang="en-US" sz="3200" dirty="0"/>
              <a:t> chooses to ignore its </a:t>
            </a:r>
            <a:r>
              <a:rPr lang="en-US" sz="3200" dirty="0" smtClean="0"/>
              <a:t>boundaries</a:t>
            </a:r>
            <a:endParaRPr lang="en-US" sz="3200" dirty="0"/>
          </a:p>
        </p:txBody>
      </p:sp>
    </p:spTree>
    <p:extLst>
      <p:ext uri="{BB962C8B-B14F-4D97-AF65-F5344CB8AC3E}">
        <p14:creationId xmlns:p14="http://schemas.microsoft.com/office/powerpoint/2010/main" val="28872555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982412"/>
          </a:xfrm>
        </p:spPr>
        <p:txBody>
          <a:bodyPr>
            <a:normAutofit/>
          </a:bodyPr>
          <a:lstStyle/>
          <a:p>
            <a:pPr algn="ctr"/>
            <a:r>
              <a:rPr lang="en-US" b="1" u="sng" dirty="0" smtClean="0">
                <a:latin typeface="+mn-lt"/>
              </a:rPr>
              <a:t>John 6:22-31 :  Looking for </a:t>
            </a:r>
            <a:r>
              <a:rPr lang="en-US" b="1" u="sng" dirty="0">
                <a:latin typeface="+mn-lt"/>
              </a:rPr>
              <a:t>A</a:t>
            </a:r>
            <a:r>
              <a:rPr lang="en-US" b="1" u="sng" dirty="0" smtClean="0">
                <a:latin typeface="+mn-lt"/>
              </a:rPr>
              <a:t>nother Meal</a:t>
            </a:r>
            <a:endParaRPr lang="en-US" b="1" u="sng" dirty="0">
              <a:latin typeface="+mn-lt"/>
            </a:endParaRPr>
          </a:p>
        </p:txBody>
      </p:sp>
      <p:sp>
        <p:nvSpPr>
          <p:cNvPr id="3" name="Content Placeholder 2"/>
          <p:cNvSpPr>
            <a:spLocks noGrp="1"/>
          </p:cNvSpPr>
          <p:nvPr>
            <p:ph idx="1"/>
          </p:nvPr>
        </p:nvSpPr>
        <p:spPr>
          <a:xfrm>
            <a:off x="539646" y="1413806"/>
            <a:ext cx="11362543" cy="5181866"/>
          </a:xfrm>
        </p:spPr>
        <p:txBody>
          <a:bodyPr>
            <a:normAutofit/>
          </a:bodyPr>
          <a:lstStyle/>
          <a:p>
            <a:pPr marL="0" indent="0">
              <a:spcBef>
                <a:spcPts val="0"/>
              </a:spcBef>
              <a:spcAft>
                <a:spcPts val="1800"/>
              </a:spcAft>
              <a:buNone/>
            </a:pPr>
            <a:r>
              <a:rPr lang="en-US" sz="3200" b="1" dirty="0" smtClean="0"/>
              <a:t>vs.22-25</a:t>
            </a:r>
            <a:r>
              <a:rPr lang="en-US" sz="3200" dirty="0" smtClean="0"/>
              <a:t>  “How did you get here?”</a:t>
            </a:r>
          </a:p>
          <a:p>
            <a:pPr marL="0" indent="0">
              <a:spcBef>
                <a:spcPts val="0"/>
              </a:spcBef>
              <a:spcAft>
                <a:spcPts val="1800"/>
              </a:spcAft>
              <a:buNone/>
            </a:pPr>
            <a:r>
              <a:rPr lang="en-US" sz="3200" b="1" dirty="0" smtClean="0"/>
              <a:t>vs.26-27</a:t>
            </a:r>
            <a:r>
              <a:rPr lang="en-US" sz="3200" dirty="0" smtClean="0"/>
              <a:t>  If you focus on the physical things you will miss the important spiritual truth.</a:t>
            </a:r>
          </a:p>
          <a:p>
            <a:pPr marL="0" indent="0">
              <a:spcBef>
                <a:spcPts val="0"/>
              </a:spcBef>
              <a:spcAft>
                <a:spcPts val="1800"/>
              </a:spcAft>
              <a:buNone/>
            </a:pPr>
            <a:r>
              <a:rPr lang="en-US" sz="3200" b="1" dirty="0" smtClean="0"/>
              <a:t>vs.28</a:t>
            </a:r>
            <a:r>
              <a:rPr lang="en-US" sz="3200" dirty="0" smtClean="0"/>
              <a:t>  Our human tendency: what must I do?</a:t>
            </a:r>
          </a:p>
          <a:p>
            <a:pPr marL="0" indent="0">
              <a:spcBef>
                <a:spcPts val="0"/>
              </a:spcBef>
              <a:spcAft>
                <a:spcPts val="1800"/>
              </a:spcAft>
              <a:buNone/>
            </a:pPr>
            <a:r>
              <a:rPr lang="en-US" sz="3200" b="1" dirty="0" smtClean="0"/>
              <a:t>vs.29</a:t>
            </a:r>
            <a:r>
              <a:rPr lang="en-US" sz="3200" dirty="0"/>
              <a:t> </a:t>
            </a:r>
            <a:r>
              <a:rPr lang="en-US" sz="3200" dirty="0" smtClean="0"/>
              <a:t> The people certainly </a:t>
            </a:r>
            <a:r>
              <a:rPr lang="en-US" sz="3200" dirty="0"/>
              <a:t>believed </a:t>
            </a:r>
            <a:r>
              <a:rPr lang="en-US" sz="3200" dirty="0" smtClean="0"/>
              <a:t>Jesus </a:t>
            </a:r>
            <a:r>
              <a:rPr lang="en-US" sz="3200" dirty="0"/>
              <a:t>could do amazing </a:t>
            </a:r>
            <a:r>
              <a:rPr lang="en-US" sz="3200" dirty="0" smtClean="0"/>
              <a:t>things: He fed them and was standing right in front of them.  So what does it mean to “believe”?</a:t>
            </a:r>
          </a:p>
          <a:p>
            <a:pPr marL="0" indent="0">
              <a:spcBef>
                <a:spcPts val="0"/>
              </a:spcBef>
              <a:spcAft>
                <a:spcPts val="1800"/>
              </a:spcAft>
              <a:buNone/>
            </a:pPr>
            <a:r>
              <a:rPr lang="en-US" sz="3200" b="1" dirty="0" smtClean="0"/>
              <a:t>vs.30-31</a:t>
            </a:r>
            <a:r>
              <a:rPr lang="en-US" sz="3200" dirty="0" smtClean="0"/>
              <a:t>  “Moses was great: he gave people bread 40 years.”  They  do not understand who Jesus is or what He came to do for them.</a:t>
            </a:r>
            <a:endParaRPr lang="en-US" sz="3200" dirty="0"/>
          </a:p>
        </p:txBody>
      </p:sp>
    </p:spTree>
    <p:extLst>
      <p:ext uri="{BB962C8B-B14F-4D97-AF65-F5344CB8AC3E}">
        <p14:creationId xmlns:p14="http://schemas.microsoft.com/office/powerpoint/2010/main" val="31715035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982412"/>
          </a:xfrm>
        </p:spPr>
        <p:txBody>
          <a:bodyPr>
            <a:normAutofit/>
          </a:bodyPr>
          <a:lstStyle/>
          <a:p>
            <a:pPr algn="ctr"/>
            <a:r>
              <a:rPr lang="en-US" b="1" u="sng" dirty="0" smtClean="0">
                <a:latin typeface="+mn-lt"/>
              </a:rPr>
              <a:t>John 6:32-42 :  Jesus &gt; Moses</a:t>
            </a:r>
            <a:endParaRPr lang="en-US" b="1" u="sng" dirty="0">
              <a:latin typeface="+mn-lt"/>
            </a:endParaRPr>
          </a:p>
        </p:txBody>
      </p:sp>
      <p:sp>
        <p:nvSpPr>
          <p:cNvPr id="3" name="Content Placeholder 2"/>
          <p:cNvSpPr>
            <a:spLocks noGrp="1"/>
          </p:cNvSpPr>
          <p:nvPr>
            <p:ph idx="1"/>
          </p:nvPr>
        </p:nvSpPr>
        <p:spPr>
          <a:xfrm>
            <a:off x="539646" y="1413806"/>
            <a:ext cx="11362543" cy="5181866"/>
          </a:xfrm>
        </p:spPr>
        <p:txBody>
          <a:bodyPr>
            <a:normAutofit/>
          </a:bodyPr>
          <a:lstStyle/>
          <a:p>
            <a:pPr marL="0" indent="0">
              <a:spcBef>
                <a:spcPts val="0"/>
              </a:spcBef>
              <a:spcAft>
                <a:spcPts val="1800"/>
              </a:spcAft>
              <a:buNone/>
            </a:pPr>
            <a:r>
              <a:rPr lang="en-US" sz="3200" b="1" dirty="0" smtClean="0"/>
              <a:t>vs.32</a:t>
            </a:r>
            <a:r>
              <a:rPr lang="en-US" sz="3200" dirty="0" smtClean="0"/>
              <a:t>  Moses didn’t create bread – God did (Jesus did yesterday). </a:t>
            </a:r>
          </a:p>
          <a:p>
            <a:pPr marL="0" indent="0">
              <a:spcBef>
                <a:spcPts val="0"/>
              </a:spcBef>
              <a:spcAft>
                <a:spcPts val="1800"/>
              </a:spcAft>
              <a:buNone/>
            </a:pPr>
            <a:r>
              <a:rPr lang="en-US" sz="3200" b="1" dirty="0" smtClean="0"/>
              <a:t>vs.33</a:t>
            </a:r>
            <a:r>
              <a:rPr lang="en-US" sz="3200" dirty="0" smtClean="0"/>
              <a:t>  The physical bread was (and is) just a picture of the more important spiritual reality (</a:t>
            </a:r>
            <a:r>
              <a:rPr lang="en-US" sz="3200" b="1" dirty="0"/>
              <a:t>Deuteronomy </a:t>
            </a:r>
            <a:r>
              <a:rPr lang="en-US" sz="3200" b="1" dirty="0" smtClean="0"/>
              <a:t>8:3).</a:t>
            </a:r>
            <a:endParaRPr lang="en-US" sz="3200" dirty="0" smtClean="0"/>
          </a:p>
          <a:p>
            <a:pPr marL="0" indent="0">
              <a:spcBef>
                <a:spcPts val="0"/>
              </a:spcBef>
              <a:spcAft>
                <a:spcPts val="1800"/>
              </a:spcAft>
              <a:buNone/>
            </a:pPr>
            <a:r>
              <a:rPr lang="en-US" sz="3200" b="1" dirty="0" smtClean="0"/>
              <a:t>vs.34</a:t>
            </a:r>
            <a:r>
              <a:rPr lang="en-US" sz="3200" dirty="0" smtClean="0"/>
              <a:t>  “Give us this bread.” (The same request as John 4:15)</a:t>
            </a:r>
          </a:p>
          <a:p>
            <a:pPr marL="0" indent="0">
              <a:spcBef>
                <a:spcPts val="0"/>
              </a:spcBef>
              <a:spcAft>
                <a:spcPts val="1800"/>
              </a:spcAft>
              <a:buNone/>
            </a:pPr>
            <a:r>
              <a:rPr lang="en-US" sz="3200" b="1" dirty="0" smtClean="0"/>
              <a:t>vs.35,36</a:t>
            </a:r>
            <a:r>
              <a:rPr lang="en-US" sz="3200" dirty="0" smtClean="0"/>
              <a:t>  </a:t>
            </a:r>
            <a:r>
              <a:rPr lang="en-US" sz="3200" dirty="0"/>
              <a:t>Jesus </a:t>
            </a:r>
            <a:r>
              <a:rPr lang="en-US" sz="3200" dirty="0" smtClean="0"/>
              <a:t>completes </a:t>
            </a:r>
            <a:r>
              <a:rPr lang="en-US" sz="3200" dirty="0"/>
              <a:t>the picture for </a:t>
            </a:r>
            <a:r>
              <a:rPr lang="en-US" sz="3200" dirty="0" smtClean="0"/>
              <a:t>them: “</a:t>
            </a:r>
            <a:r>
              <a:rPr lang="en-US" sz="3200" dirty="0"/>
              <a:t>I am the Bread of Life</a:t>
            </a:r>
            <a:r>
              <a:rPr lang="en-US" sz="3200" dirty="0" smtClean="0"/>
              <a:t>.”</a:t>
            </a:r>
          </a:p>
          <a:p>
            <a:pPr marL="0" indent="0">
              <a:spcBef>
                <a:spcPts val="0"/>
              </a:spcBef>
              <a:spcAft>
                <a:spcPts val="1800"/>
              </a:spcAft>
              <a:buNone/>
            </a:pPr>
            <a:r>
              <a:rPr lang="en-US" sz="3200" b="1" dirty="0" smtClean="0"/>
              <a:t>vs.38,41-42</a:t>
            </a:r>
            <a:r>
              <a:rPr lang="en-US" sz="3200" dirty="0" smtClean="0"/>
              <a:t>  The Jews are unwilling to accept Jesus as Messiah, regardless of the powerful signs He showed.</a:t>
            </a:r>
            <a:endParaRPr lang="en-US" sz="3200" dirty="0"/>
          </a:p>
        </p:txBody>
      </p:sp>
    </p:spTree>
    <p:extLst>
      <p:ext uri="{BB962C8B-B14F-4D97-AF65-F5344CB8AC3E}">
        <p14:creationId xmlns:p14="http://schemas.microsoft.com/office/powerpoint/2010/main" val="6119922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10296"/>
            <a:ext cx="10515600" cy="982412"/>
          </a:xfrm>
        </p:spPr>
        <p:txBody>
          <a:bodyPr>
            <a:normAutofit/>
          </a:bodyPr>
          <a:lstStyle/>
          <a:p>
            <a:pPr algn="ctr"/>
            <a:r>
              <a:rPr lang="en-US" b="1" u="sng" dirty="0" smtClean="0">
                <a:latin typeface="+mn-lt"/>
              </a:rPr>
              <a:t>John 6:47-69 :  True Belief in Jesus</a:t>
            </a:r>
            <a:endParaRPr lang="en-US" b="1" u="sng" dirty="0">
              <a:latin typeface="+mn-lt"/>
            </a:endParaRPr>
          </a:p>
        </p:txBody>
      </p:sp>
      <p:sp>
        <p:nvSpPr>
          <p:cNvPr id="3" name="Content Placeholder 2"/>
          <p:cNvSpPr>
            <a:spLocks noGrp="1"/>
          </p:cNvSpPr>
          <p:nvPr>
            <p:ph idx="1"/>
          </p:nvPr>
        </p:nvSpPr>
        <p:spPr>
          <a:xfrm>
            <a:off x="539646" y="1092708"/>
            <a:ext cx="11362543" cy="5502964"/>
          </a:xfrm>
        </p:spPr>
        <p:txBody>
          <a:bodyPr>
            <a:normAutofit fontScale="92500" lnSpcReduction="20000"/>
          </a:bodyPr>
          <a:lstStyle/>
          <a:p>
            <a:pPr marL="0" indent="0">
              <a:spcBef>
                <a:spcPts val="0"/>
              </a:spcBef>
              <a:spcAft>
                <a:spcPts val="1800"/>
              </a:spcAft>
              <a:buNone/>
            </a:pPr>
            <a:r>
              <a:rPr lang="en-US" sz="3200" b="1" dirty="0" smtClean="0"/>
              <a:t>vs.47-49</a:t>
            </a:r>
            <a:r>
              <a:rPr lang="en-US" sz="3200" dirty="0" smtClean="0"/>
              <a:t>  Eating physical bread does not give eternal life, but believing in Jesus does.  </a:t>
            </a:r>
          </a:p>
          <a:p>
            <a:pPr marL="0" indent="0">
              <a:spcBef>
                <a:spcPts val="0"/>
              </a:spcBef>
              <a:spcAft>
                <a:spcPts val="1800"/>
              </a:spcAft>
              <a:buNone/>
            </a:pPr>
            <a:r>
              <a:rPr lang="en-US" sz="3200" b="1" dirty="0" smtClean="0"/>
              <a:t>vs.50-51</a:t>
            </a:r>
            <a:r>
              <a:rPr lang="en-US" sz="3200" dirty="0" smtClean="0"/>
              <a:t>  He came to sacrifice His physical body on the cross that we may receive eternal, spiritual life.</a:t>
            </a:r>
            <a:endParaRPr lang="en-US" sz="3200" b="1" dirty="0" smtClean="0"/>
          </a:p>
          <a:p>
            <a:pPr marL="0" indent="0">
              <a:spcBef>
                <a:spcPts val="0"/>
              </a:spcBef>
              <a:spcAft>
                <a:spcPts val="1800"/>
              </a:spcAft>
              <a:buNone/>
            </a:pPr>
            <a:r>
              <a:rPr lang="en-US" sz="3200" b="1" dirty="0" smtClean="0"/>
              <a:t>vs.63 </a:t>
            </a:r>
            <a:r>
              <a:rPr lang="en-US" sz="3200" dirty="0" smtClean="0"/>
              <a:t> </a:t>
            </a:r>
            <a:r>
              <a:rPr lang="en-US" sz="3200" dirty="0"/>
              <a:t>Jesus is clear: He </a:t>
            </a:r>
            <a:r>
              <a:rPr lang="en-US" sz="3200" dirty="0" smtClean="0"/>
              <a:t>will provide spiritual salvation with His </a:t>
            </a:r>
            <a:r>
              <a:rPr lang="en-US" sz="3200" dirty="0"/>
              <a:t>physical action. </a:t>
            </a:r>
            <a:endParaRPr lang="en-US" sz="3200" dirty="0" smtClean="0"/>
          </a:p>
          <a:p>
            <a:pPr marL="0" indent="0">
              <a:spcBef>
                <a:spcPts val="0"/>
              </a:spcBef>
              <a:spcAft>
                <a:spcPts val="1800"/>
              </a:spcAft>
              <a:buNone/>
            </a:pPr>
            <a:r>
              <a:rPr lang="en-US" sz="3200" b="1" dirty="0" smtClean="0"/>
              <a:t>vs.60,66</a:t>
            </a:r>
            <a:r>
              <a:rPr lang="en-US" sz="3200" dirty="0" smtClean="0"/>
              <a:t>  The challenge: will we walk away from Jesus when He says something we don’t understand?</a:t>
            </a:r>
          </a:p>
          <a:p>
            <a:pPr marL="0" indent="0">
              <a:spcBef>
                <a:spcPts val="0"/>
              </a:spcBef>
              <a:spcAft>
                <a:spcPts val="1800"/>
              </a:spcAft>
              <a:buNone/>
            </a:pPr>
            <a:r>
              <a:rPr lang="en-US" sz="3200" b="1" dirty="0" smtClean="0"/>
              <a:t>vs.67-69</a:t>
            </a:r>
            <a:r>
              <a:rPr lang="en-US" sz="3200" dirty="0"/>
              <a:t>  </a:t>
            </a:r>
            <a:r>
              <a:rPr lang="en-US" sz="3200" dirty="0" smtClean="0"/>
              <a:t>True belief in Jesus: </a:t>
            </a:r>
          </a:p>
          <a:p>
            <a:pPr lvl="1">
              <a:spcBef>
                <a:spcPts val="0"/>
              </a:spcBef>
              <a:spcAft>
                <a:spcPts val="1800"/>
              </a:spcAft>
            </a:pPr>
            <a:r>
              <a:rPr lang="en-US" sz="2800" dirty="0" smtClean="0"/>
              <a:t>“</a:t>
            </a:r>
            <a:r>
              <a:rPr lang="en-US" sz="2800" dirty="0"/>
              <a:t>Lord, to whom shall we go</a:t>
            </a:r>
            <a:r>
              <a:rPr lang="en-US" sz="2800" dirty="0" smtClean="0"/>
              <a:t>?” (repent) </a:t>
            </a:r>
          </a:p>
          <a:p>
            <a:pPr lvl="1">
              <a:spcBef>
                <a:spcPts val="0"/>
              </a:spcBef>
              <a:spcAft>
                <a:spcPts val="1800"/>
              </a:spcAft>
            </a:pPr>
            <a:r>
              <a:rPr lang="en-US" sz="2800" dirty="0"/>
              <a:t>“You have the words of eternal life</a:t>
            </a:r>
            <a:r>
              <a:rPr lang="en-US" sz="2800" dirty="0" smtClean="0"/>
              <a:t>,” (believe His word)</a:t>
            </a:r>
            <a:endParaRPr lang="en-US" sz="2800" dirty="0"/>
          </a:p>
          <a:p>
            <a:pPr lvl="1">
              <a:spcBef>
                <a:spcPts val="0"/>
              </a:spcBef>
              <a:spcAft>
                <a:spcPts val="1800"/>
              </a:spcAft>
            </a:pPr>
            <a:r>
              <a:rPr lang="en-US" sz="2800" dirty="0" smtClean="0"/>
              <a:t>“</a:t>
            </a:r>
            <a:r>
              <a:rPr lang="en-US" sz="2800" dirty="0"/>
              <a:t>You are the Holy One of </a:t>
            </a:r>
            <a:r>
              <a:rPr lang="en-US" sz="2800" dirty="0" smtClean="0"/>
              <a:t>God.” (confess Him as Lord)</a:t>
            </a:r>
            <a:endParaRPr lang="en-US" sz="2800" dirty="0"/>
          </a:p>
        </p:txBody>
      </p:sp>
    </p:spTree>
    <p:extLst>
      <p:ext uri="{BB962C8B-B14F-4D97-AF65-F5344CB8AC3E}">
        <p14:creationId xmlns:p14="http://schemas.microsoft.com/office/powerpoint/2010/main" val="38848382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left)">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ipe(left)">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48551"/>
            <a:ext cx="10515600" cy="982412"/>
          </a:xfrm>
        </p:spPr>
        <p:txBody>
          <a:bodyPr>
            <a:normAutofit/>
          </a:bodyPr>
          <a:lstStyle/>
          <a:p>
            <a:pPr algn="ctr"/>
            <a:r>
              <a:rPr lang="en-US" b="1" u="sng" dirty="0" smtClean="0">
                <a:latin typeface="+mn-lt"/>
              </a:rPr>
              <a:t>Jesus and the People</a:t>
            </a:r>
            <a:endParaRPr lang="en-US" b="1" u="sng" dirty="0">
              <a:latin typeface="+mn-lt"/>
            </a:endParaRPr>
          </a:p>
        </p:txBody>
      </p:sp>
      <p:pic>
        <p:nvPicPr>
          <p:cNvPr id="8" name="Picture 7"/>
          <p:cNvPicPr>
            <a:picLocks noChangeAspect="1"/>
          </p:cNvPicPr>
          <p:nvPr/>
        </p:nvPicPr>
        <p:blipFill>
          <a:blip r:embed="rId3"/>
          <a:stretch>
            <a:fillRect/>
          </a:stretch>
        </p:blipFill>
        <p:spPr>
          <a:xfrm>
            <a:off x="1304925" y="1110920"/>
            <a:ext cx="9582150" cy="5334000"/>
          </a:xfrm>
          <a:prstGeom prst="rect">
            <a:avLst/>
          </a:prstGeom>
        </p:spPr>
      </p:pic>
    </p:spTree>
    <p:extLst>
      <p:ext uri="{BB962C8B-B14F-4D97-AF65-F5344CB8AC3E}">
        <p14:creationId xmlns:p14="http://schemas.microsoft.com/office/powerpoint/2010/main" val="157132244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524</TotalTime>
  <Words>2763</Words>
  <Application>Microsoft Office PowerPoint</Application>
  <PresentationFormat>Widescreen</PresentationFormat>
  <Paragraphs>102</Paragraphs>
  <Slides>9</Slides>
  <Notes>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John 6</vt:lpstr>
      <vt:lpstr>When You Read the Bible, Ask:</vt:lpstr>
      <vt:lpstr>John 6:1-7 :  Large Curious Crowds</vt:lpstr>
      <vt:lpstr>John 6:8-14 :  Little Becomes Much</vt:lpstr>
      <vt:lpstr>John 6:15-21 :  A Lesson for the Apostles</vt:lpstr>
      <vt:lpstr>John 6:22-31 :  Looking for Another Meal</vt:lpstr>
      <vt:lpstr>John 6:32-42 :  Jesus &gt; Moses</vt:lpstr>
      <vt:lpstr>John 6:47-69 :  True Belief in Jesus</vt:lpstr>
      <vt:lpstr>Jesus and the People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John 5 and 9</dc:title>
  <dc:creator>Mark Robnett</dc:creator>
  <cp:lastModifiedBy>Mark Robnett</cp:lastModifiedBy>
  <cp:revision>28</cp:revision>
  <dcterms:created xsi:type="dcterms:W3CDTF">2024-10-31T11:28:12Z</dcterms:created>
  <dcterms:modified xsi:type="dcterms:W3CDTF">2024-12-20T14:18:36Z</dcterms:modified>
</cp:coreProperties>
</file>