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9" r:id="rId3"/>
    <p:sldId id="264" r:id="rId4"/>
    <p:sldId id="265" r:id="rId5"/>
    <p:sldId id="266" r:id="rId6"/>
    <p:sldId id="2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6103" autoAdjust="0"/>
  </p:normalViewPr>
  <p:slideViewPr>
    <p:cSldViewPr snapToGrid="0">
      <p:cViewPr varScale="1">
        <p:scale>
          <a:sx n="64" d="100"/>
          <a:sy n="64" d="100"/>
        </p:scale>
        <p:origin x="2334" y="60"/>
      </p:cViewPr>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46616-240F-4EA4-B535-A9CB51DDBCB2}"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312B9-A644-4068-BF79-2DF8EBA8F9AB}" type="slidenum">
              <a:rPr lang="en-US" smtClean="0"/>
              <a:t>‹#›</a:t>
            </a:fld>
            <a:endParaRPr lang="en-US"/>
          </a:p>
        </p:txBody>
      </p:sp>
    </p:spTree>
    <p:extLst>
      <p:ext uri="{BB962C8B-B14F-4D97-AF65-F5344CB8AC3E}">
        <p14:creationId xmlns:p14="http://schemas.microsoft.com/office/powerpoint/2010/main" val="175926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We’ve been studying through the Gospel of John, and we now come to chapter 7.  This passage occurs about six months after the feeding of 5000 in the previous chapter.  Knowing the exact timetable for His death and resurrection, Jesus stayed away from the Jews in Jerusalem who were seeking to kill Him immediately.  With that in mind, listen to the words of His unbelieving brothers in </a:t>
            </a:r>
            <a:r>
              <a:rPr lang="en-US" sz="1200" b="1" kern="1200" dirty="0" smtClean="0">
                <a:solidFill>
                  <a:schemeClr val="tx1"/>
                </a:solidFill>
                <a:effectLst/>
                <a:latin typeface="+mn-lt"/>
                <a:ea typeface="+mn-ea"/>
                <a:cs typeface="+mn-cs"/>
              </a:rPr>
              <a:t>verses 2-5</a:t>
            </a:r>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1</a:t>
            </a:fld>
            <a:endParaRPr lang="en-US"/>
          </a:p>
        </p:txBody>
      </p:sp>
    </p:spTree>
    <p:extLst>
      <p:ext uri="{BB962C8B-B14F-4D97-AF65-F5344CB8AC3E}">
        <p14:creationId xmlns:p14="http://schemas.microsoft.com/office/powerpoint/2010/main" val="1099536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Look with me at </a:t>
            </a:r>
            <a:r>
              <a:rPr lang="en-US" sz="1200" b="1" kern="1200" dirty="0" smtClean="0">
                <a:solidFill>
                  <a:schemeClr val="tx1"/>
                </a:solidFill>
                <a:effectLst/>
                <a:latin typeface="+mn-lt"/>
                <a:ea typeface="+mn-ea"/>
                <a:cs typeface="+mn-cs"/>
              </a:rPr>
              <a:t>John 7:1</a:t>
            </a:r>
            <a:r>
              <a:rPr lang="en-US" sz="1200" kern="1200" dirty="0" smtClean="0">
                <a:solidFill>
                  <a:schemeClr val="tx1"/>
                </a:solidFill>
                <a:effectLst/>
                <a:latin typeface="+mn-lt"/>
                <a:ea typeface="+mn-ea"/>
                <a:cs typeface="+mn-cs"/>
              </a:rPr>
              <a:t>.  Knowing the exact timetable for His death and resurrection, Jesus stayed away from the Jews in Jerusalem who were seeking to kill Him immediately.  With that in mind, listen to the words of His unbelieving brothers in </a:t>
            </a:r>
            <a:r>
              <a:rPr lang="en-US" sz="1200" b="1" kern="1200" dirty="0" smtClean="0">
                <a:solidFill>
                  <a:schemeClr val="tx1"/>
                </a:solidFill>
                <a:effectLst/>
                <a:latin typeface="+mn-lt"/>
                <a:ea typeface="+mn-ea"/>
                <a:cs typeface="+mn-cs"/>
              </a:rPr>
              <a:t>verses 2-5</a:t>
            </a:r>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feast of Tabernacles was one of the three main feasts that all Jewish males were required to attend (Deut. 16:16).  Jesus’ brothers challenged Him to perform His miracles openly, on the grand stage that Jerusalem would provide during the Feast of Tabernacles.  They were probably expecting Jesus to be a political Messiah, like the crowd Jesus fed (6:14-15). Thus, in their minds, the acid test of Jesus’ </a:t>
            </a:r>
            <a:r>
              <a:rPr lang="en-US" sz="1200" kern="1200" dirty="0" err="1" smtClean="0">
                <a:solidFill>
                  <a:schemeClr val="tx1"/>
                </a:solidFill>
                <a:effectLst/>
                <a:latin typeface="+mn-lt"/>
                <a:ea typeface="+mn-ea"/>
                <a:cs typeface="+mn-cs"/>
              </a:rPr>
              <a:t>messiahship</a:t>
            </a:r>
            <a:r>
              <a:rPr lang="en-US" sz="1200" kern="1200" dirty="0" smtClean="0">
                <a:solidFill>
                  <a:schemeClr val="tx1"/>
                </a:solidFill>
                <a:effectLst/>
                <a:latin typeface="+mn-lt"/>
                <a:ea typeface="+mn-ea"/>
                <a:cs typeface="+mn-cs"/>
              </a:rPr>
              <a:t> would be at Jerusalem (the political center of Israel), and not in Galilee.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These were the same brothers, who, earlier in His ministry, their unbelief had led them to think He had lost His mind (Mark 3:20,21 NT66).  Sometimes, we are just like these guys, thinking that we need to tell God what to do (and when to do it).  And sadly, when God doesn’t do things exactly the way that we’d like, we often choose the same thing that Jesus’ brothers did – to not believe in Him.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But Jesus has news for them in </a:t>
            </a:r>
            <a:r>
              <a:rPr lang="en-US" sz="1200" b="1" kern="1200" dirty="0" smtClean="0">
                <a:solidFill>
                  <a:schemeClr val="tx1"/>
                </a:solidFill>
                <a:effectLst/>
                <a:latin typeface="+mn-lt"/>
                <a:ea typeface="+mn-ea"/>
                <a:cs typeface="+mn-cs"/>
              </a:rPr>
              <a:t>John 7:6,8</a:t>
            </a:r>
            <a:r>
              <a:rPr lang="en-US" sz="1200" kern="1200" dirty="0" smtClean="0">
                <a:solidFill>
                  <a:schemeClr val="tx1"/>
                </a:solidFill>
                <a:effectLst/>
                <a:latin typeface="+mn-lt"/>
                <a:ea typeface="+mn-ea"/>
                <a:cs typeface="+mn-cs"/>
              </a:rPr>
              <a:t> – His timetable is not the same as theirs.  The prophets had defined the exact time of Jesus’ death, and that time was still six months away.  If He had traveled with his brothers, it would have probably been a large caravan of people.  This kind of public journey would have risked another attempt to make Him king by force (as in 6:14-15), or perhaps have triggered a premature triumphal entry.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2</a:t>
            </a:fld>
            <a:endParaRPr lang="en-US"/>
          </a:p>
        </p:txBody>
      </p:sp>
    </p:spTree>
    <p:extLst>
      <p:ext uri="{BB962C8B-B14F-4D97-AF65-F5344CB8AC3E}">
        <p14:creationId xmlns:p14="http://schemas.microsoft.com/office/powerpoint/2010/main" val="2219180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 was not saying that He would not attend the feast at all, but that He would not go with his brothers in the manner they expected (</a:t>
            </a:r>
            <a:r>
              <a:rPr lang="en-US" sz="1200" b="1" kern="1200" dirty="0" smtClean="0">
                <a:solidFill>
                  <a:schemeClr val="tx1"/>
                </a:solidFill>
                <a:effectLst/>
                <a:latin typeface="+mn-lt"/>
                <a:ea typeface="+mn-ea"/>
                <a:cs typeface="+mn-cs"/>
              </a:rPr>
              <a:t>verses 10-11</a:t>
            </a:r>
            <a:r>
              <a:rPr lang="en-US" sz="1200" kern="1200" dirty="0" smtClean="0">
                <a:solidFill>
                  <a:schemeClr val="tx1"/>
                </a:solidFill>
                <a:effectLst/>
                <a:latin typeface="+mn-lt"/>
                <a:ea typeface="+mn-ea"/>
                <a:cs typeface="+mn-cs"/>
              </a:rPr>
              <a:t>).  Meanwhile, the events in Jerusalem confirmed the wisdom of the Lord’s caution. John notes that the Jews were seeking Him at the feast and were saying, “Where is He?”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Jerusalem (</a:t>
            </a:r>
            <a:r>
              <a:rPr lang="en-US" sz="1200" b="1" kern="1200" dirty="0" smtClean="0">
                <a:solidFill>
                  <a:schemeClr val="tx1"/>
                </a:solidFill>
                <a:effectLst/>
                <a:latin typeface="+mn-lt"/>
                <a:ea typeface="+mn-ea"/>
                <a:cs typeface="+mn-cs"/>
              </a:rPr>
              <a:t>verses 12-13</a:t>
            </a:r>
            <a:r>
              <a:rPr lang="en-US" sz="1200" kern="1200" dirty="0" smtClean="0">
                <a:solidFill>
                  <a:schemeClr val="tx1"/>
                </a:solidFill>
                <a:effectLst/>
                <a:latin typeface="+mn-lt"/>
                <a:ea typeface="+mn-ea"/>
                <a:cs typeface="+mn-cs"/>
              </a:rPr>
              <a:t>), the people had two opinions about Jesus.  Some said that “He is a good man,” while others were saying, “No, He deceives the people.” Actually, both views of Jesus were incorrect. He was not merely a good man, since good men do not claim to be God.  Notice that the people “whispered.”  They were careful to guard their words, until they knew what the official response to Jesus would be.  When making a decision about Jesus, be careful about this risk – don’t wait for someone else to decide for you!</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Remember back in </a:t>
            </a:r>
            <a:r>
              <a:rPr lang="en-US" sz="1200" b="1" kern="1200" dirty="0" smtClean="0">
                <a:solidFill>
                  <a:schemeClr val="tx1"/>
                </a:solidFill>
                <a:effectLst/>
                <a:latin typeface="+mn-lt"/>
                <a:ea typeface="+mn-ea"/>
                <a:cs typeface="+mn-cs"/>
              </a:rPr>
              <a:t>John 6:66-69,</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many people walked away </a:t>
            </a:r>
            <a:r>
              <a:rPr lang="en-US" sz="1200" kern="1200" dirty="0" smtClean="0">
                <a:solidFill>
                  <a:schemeClr val="tx1"/>
                </a:solidFill>
                <a:effectLst/>
                <a:latin typeface="+mn-lt"/>
                <a:ea typeface="+mn-ea"/>
                <a:cs typeface="+mn-cs"/>
              </a:rPr>
              <a:t>from Jesus because He didn’t say or do what they expected.  But Peter made a bold statement: “We believe and know that You are the Holy One of God.”  As we study this passage, I want you to imagine that you are in this crowd, trying to make a decision about Jesus.  Consider the following reasons to believe that His claims are true – that Jesus really is the Savior.</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His Knowledge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verses 14-15</a:t>
            </a:r>
            <a:r>
              <a:rPr lang="en-US" sz="1200" kern="1200" dirty="0" smtClean="0">
                <a:solidFill>
                  <a:schemeClr val="tx1"/>
                </a:solidFill>
                <a:effectLst/>
                <a:latin typeface="+mn-lt"/>
                <a:ea typeface="+mn-ea"/>
                <a:cs typeface="+mn-cs"/>
              </a:rPr>
              <a:t>).  Jesus was speaking to the most brilliant scholars of the day in the center of Jewish education.  But this was not the first time that scholars were amazed at His knowledge.  When He was 12 years old, He also stood in the temple and surprised those who listened to Him (</a:t>
            </a:r>
            <a:r>
              <a:rPr lang="en-US" sz="1200" b="1" kern="1200" dirty="0" smtClean="0">
                <a:solidFill>
                  <a:schemeClr val="tx1"/>
                </a:solidFill>
                <a:effectLst/>
                <a:latin typeface="+mn-lt"/>
                <a:ea typeface="+mn-ea"/>
                <a:cs typeface="+mn-cs"/>
              </a:rPr>
              <a:t>Luke 2:46-47</a:t>
            </a:r>
            <a:r>
              <a:rPr lang="en-US" sz="1200" kern="1200" dirty="0" smtClean="0">
                <a:solidFill>
                  <a:schemeClr val="tx1"/>
                </a:solidFill>
                <a:effectLst/>
                <a:latin typeface="+mn-lt"/>
                <a:ea typeface="+mn-ea"/>
                <a:cs typeface="+mn-cs"/>
              </a:rPr>
              <a:t>).  The people who heard Him speak “the Sermon on the Mount” had the same reaction (</a:t>
            </a:r>
            <a:r>
              <a:rPr lang="en-US" sz="1200" b="1" kern="1200" dirty="0" smtClean="0">
                <a:solidFill>
                  <a:schemeClr val="tx1"/>
                </a:solidFill>
                <a:effectLst/>
                <a:latin typeface="+mn-lt"/>
                <a:ea typeface="+mn-ea"/>
                <a:cs typeface="+mn-cs"/>
              </a:rPr>
              <a:t>Matthew 7:28-29</a:t>
            </a:r>
            <a:r>
              <a:rPr lang="en-US" sz="1200" kern="1200" dirty="0" smtClean="0">
                <a:solidFill>
                  <a:schemeClr val="tx1"/>
                </a:solidFill>
                <a:effectLst/>
                <a:latin typeface="+mn-lt"/>
                <a:ea typeface="+mn-ea"/>
                <a:cs typeface="+mn-cs"/>
              </a:rPr>
              <a:t>), as did those in His hometown of Nazareth (</a:t>
            </a:r>
            <a:r>
              <a:rPr lang="en-US" sz="1200" b="1" kern="1200" dirty="0" smtClean="0">
                <a:solidFill>
                  <a:schemeClr val="tx1"/>
                </a:solidFill>
                <a:effectLst/>
                <a:latin typeface="+mn-lt"/>
                <a:ea typeface="+mn-ea"/>
                <a:cs typeface="+mn-cs"/>
              </a:rPr>
              <a:t>Matthew 13:54</a:t>
            </a:r>
            <a:r>
              <a:rPr lang="en-US" sz="1200" kern="1200" dirty="0" smtClean="0">
                <a:solidFill>
                  <a:schemeClr val="tx1"/>
                </a:solidFill>
                <a:effectLst/>
                <a:latin typeface="+mn-lt"/>
                <a:ea typeface="+mn-ea"/>
                <a:cs typeface="+mn-cs"/>
              </a:rPr>
              <a:t>).  Also, listen to the temple police sent to arrest Him in </a:t>
            </a:r>
            <a:r>
              <a:rPr lang="en-US" sz="1200" b="1" kern="1200" dirty="0" smtClean="0">
                <a:solidFill>
                  <a:schemeClr val="tx1"/>
                </a:solidFill>
                <a:effectLst/>
                <a:latin typeface="+mn-lt"/>
                <a:ea typeface="+mn-ea"/>
                <a:cs typeface="+mn-cs"/>
              </a:rPr>
              <a:t>verses 45-46</a:t>
            </a:r>
            <a:r>
              <a:rPr lang="en-US" sz="1200" kern="1200" dirty="0" smtClean="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3</a:t>
            </a:fld>
            <a:endParaRPr lang="en-US"/>
          </a:p>
        </p:txBody>
      </p:sp>
    </p:spTree>
    <p:extLst>
      <p:ext uri="{BB962C8B-B14F-4D97-AF65-F5344CB8AC3E}">
        <p14:creationId xmlns:p14="http://schemas.microsoft.com/office/powerpoint/2010/main" val="1785747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His Confidence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verses 16-17</a:t>
            </a:r>
            <a:r>
              <a:rPr lang="en-US" sz="1200" kern="1200" dirty="0" smtClean="0">
                <a:solidFill>
                  <a:schemeClr val="tx1"/>
                </a:solidFill>
                <a:effectLst/>
                <a:latin typeface="+mn-lt"/>
                <a:ea typeface="+mn-ea"/>
                <a:cs typeface="+mn-cs"/>
              </a:rPr>
              <a:t>).  Jesus makes a very bold claim – He and His teaching come directly from God.  While crazy people might claim to have a message from God, people who speak with clarity, boldness, and power are different.  Jesus also makes another very bold claim: when a person chooses to believe the message from God, they will discover that the message is true and from God.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promise is a reverse of what we often think.  We usually assume that, when we get enough data, we will draw the right conclusions about a matter.  But Jesus has a different statement:  the truth about God is not discovered by a brilliant mind examining data – it is revealed to a believing heart by a gracious God. You will seek Me and find Me,” God said through the prophet Jeremiah, “when you </a:t>
            </a:r>
            <a:r>
              <a:rPr lang="en-US" sz="1200" b="1" kern="1200" dirty="0" smtClean="0">
                <a:solidFill>
                  <a:schemeClr val="tx1"/>
                </a:solidFill>
                <a:effectLst/>
                <a:latin typeface="+mn-lt"/>
                <a:ea typeface="+mn-ea"/>
                <a:cs typeface="+mn-cs"/>
              </a:rPr>
              <a:t>search for Me with all your heart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Jeremiah 29:13</a:t>
            </a:r>
            <a:r>
              <a:rPr lang="en-US" sz="1200" kern="1200" dirty="0" smtClean="0">
                <a:solidFill>
                  <a:schemeClr val="tx1"/>
                </a:solidFill>
                <a:effectLst/>
                <a:latin typeface="+mn-lt"/>
                <a:ea typeface="+mn-ea"/>
                <a:cs typeface="+mn-cs"/>
              </a:rPr>
              <a:t>).  Throughout the Bible, you will see this consistent principle: a step of faith must come before God reveals Himself.</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His Selflessness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 18</a:t>
            </a:r>
            <a:r>
              <a:rPr lang="en-US" sz="1200" kern="1200" dirty="0" smtClean="0">
                <a:solidFill>
                  <a:schemeClr val="tx1"/>
                </a:solidFill>
                <a:effectLst/>
                <a:latin typeface="+mn-lt"/>
                <a:ea typeface="+mn-ea"/>
                <a:cs typeface="+mn-cs"/>
              </a:rPr>
              <a:t>).  There are at least two characteristics of every false teacher and would-be messiah. First, he speaks from himself; that is, on his own authority.  And second, he seeks his own glory, not God’s. False prophets invariably proclaim their own ideas to attract followers and secure personal gain.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Jesus did none of this.  He did not come to make money from people.  He had no house (</a:t>
            </a:r>
            <a:r>
              <a:rPr lang="en-US" sz="1200" b="1" kern="1200" dirty="0" smtClean="0">
                <a:solidFill>
                  <a:schemeClr val="tx1"/>
                </a:solidFill>
                <a:effectLst/>
                <a:latin typeface="+mn-lt"/>
                <a:ea typeface="+mn-ea"/>
                <a:cs typeface="+mn-cs"/>
              </a:rPr>
              <a:t>Luke 9:58</a:t>
            </a:r>
            <a:r>
              <a:rPr lang="en-US" sz="1200" kern="1200" dirty="0" smtClean="0">
                <a:solidFill>
                  <a:schemeClr val="tx1"/>
                </a:solidFill>
                <a:effectLst/>
                <a:latin typeface="+mn-lt"/>
                <a:ea typeface="+mn-ea"/>
                <a:cs typeface="+mn-cs"/>
              </a:rPr>
              <a:t>) and only one set of clothing at His death.  Even though people tried to make Him king by force, He did not seek personal gain – He came to die for the people (</a:t>
            </a:r>
            <a:r>
              <a:rPr lang="en-US" sz="1200" b="1" kern="1200" dirty="0" smtClean="0">
                <a:solidFill>
                  <a:schemeClr val="tx1"/>
                </a:solidFill>
                <a:effectLst/>
                <a:latin typeface="+mn-lt"/>
                <a:ea typeface="+mn-ea"/>
                <a:cs typeface="+mn-cs"/>
              </a:rPr>
              <a:t>Philippians 2:6-8</a:t>
            </a:r>
            <a:r>
              <a:rPr lang="en-US" sz="1200" kern="1200" dirty="0" smtClean="0">
                <a:solidFill>
                  <a:schemeClr val="tx1"/>
                </a:solidFill>
                <a:effectLst/>
                <a:latin typeface="+mn-lt"/>
                <a:ea typeface="+mn-ea"/>
                <a:cs typeface="+mn-cs"/>
              </a:rPr>
              <a:t>).  As the promised Savior, He came exactly as the prophets said – to die for our sins (</a:t>
            </a:r>
            <a:r>
              <a:rPr lang="en-US" sz="1200" b="1" kern="1200" dirty="0" smtClean="0">
                <a:solidFill>
                  <a:schemeClr val="tx1"/>
                </a:solidFill>
                <a:effectLst/>
                <a:latin typeface="+mn-lt"/>
                <a:ea typeface="+mn-ea"/>
                <a:cs typeface="+mn-cs"/>
              </a:rPr>
              <a:t>Isaiah 53:8,9</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Law of Moses was made to reveal sin, not to save.  But they were so far from understanding the Law’s purpose that they rejected the only One who could deliver them from the Law’s condemnation and sought to kill Him (</a:t>
            </a:r>
            <a:r>
              <a:rPr lang="en-US" sz="1200" b="1" kern="1200" dirty="0" smtClean="0">
                <a:solidFill>
                  <a:schemeClr val="tx1"/>
                </a:solidFill>
                <a:effectLst/>
                <a:latin typeface="+mn-lt"/>
                <a:ea typeface="+mn-ea"/>
                <a:cs typeface="+mn-cs"/>
              </a:rPr>
              <a:t>verses 19-20</a:t>
            </a:r>
            <a:r>
              <a:rPr lang="en-US" sz="1200" kern="1200" dirty="0" smtClean="0">
                <a:solidFill>
                  <a:schemeClr val="tx1"/>
                </a:solidFill>
                <a:effectLst/>
                <a:latin typeface="+mn-lt"/>
                <a:ea typeface="+mn-ea"/>
                <a:cs typeface="+mn-cs"/>
              </a:rPr>
              <a:t>).  The crowd showed the accuracy of Jesus’ statement by accusing Jesus of being demon possessed.  Basically, they are saying He was foolish to accuse anyone of trying to kill Him.  But advance the story 6 months and listen to their words in </a:t>
            </a:r>
            <a:r>
              <a:rPr lang="en-US" sz="1200" b="1" kern="1200" dirty="0" smtClean="0">
                <a:solidFill>
                  <a:schemeClr val="tx1"/>
                </a:solidFill>
                <a:effectLst/>
                <a:latin typeface="+mn-lt"/>
                <a:ea typeface="+mn-ea"/>
                <a:cs typeface="+mn-cs"/>
              </a:rPr>
              <a:t>Mark </a:t>
            </a:r>
            <a:r>
              <a:rPr lang="en-US" sz="1200" b="1" kern="1200" dirty="0" smtClean="0">
                <a:solidFill>
                  <a:schemeClr val="tx1"/>
                </a:solidFill>
                <a:effectLst/>
                <a:latin typeface="+mn-lt"/>
                <a:ea typeface="+mn-ea"/>
                <a:cs typeface="+mn-cs"/>
              </a:rPr>
              <a:t>15:12-14</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4</a:t>
            </a:fld>
            <a:endParaRPr lang="en-US"/>
          </a:p>
        </p:txBody>
      </p:sp>
    </p:spTree>
    <p:extLst>
      <p:ext uri="{BB962C8B-B14F-4D97-AF65-F5344CB8AC3E}">
        <p14:creationId xmlns:p14="http://schemas.microsoft.com/office/powerpoint/2010/main" val="2182764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His Control of The Time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 30</a:t>
            </a:r>
            <a:r>
              <a:rPr lang="en-US" sz="1200" kern="1200" dirty="0" smtClean="0">
                <a:solidFill>
                  <a:schemeClr val="tx1"/>
                </a:solidFill>
                <a:effectLst/>
                <a:latin typeface="+mn-lt"/>
                <a:ea typeface="+mn-ea"/>
                <a:cs typeface="+mn-cs"/>
              </a:rPr>
              <a:t>).  As we’ve already seen in the book of John, Jesus knew that exact time that He would be crucified and would rise again.  And even though there is a huge crowd of powerful leaders, He prevents them from taking Him.  Even the armed guards are powerless before Jesus (</a:t>
            </a:r>
            <a:r>
              <a:rPr lang="en-US" sz="1200" b="1" kern="1200" dirty="0" smtClean="0">
                <a:solidFill>
                  <a:schemeClr val="tx1"/>
                </a:solidFill>
                <a:effectLst/>
                <a:latin typeface="+mn-lt"/>
                <a:ea typeface="+mn-ea"/>
                <a:cs typeface="+mn-cs"/>
              </a:rPr>
              <a:t>verses 45-46</a:t>
            </a:r>
            <a:r>
              <a:rPr lang="en-US" sz="1200" kern="1200" dirty="0" smtClean="0">
                <a:solidFill>
                  <a:schemeClr val="tx1"/>
                </a:solidFill>
                <a:effectLst/>
                <a:latin typeface="+mn-lt"/>
                <a:ea typeface="+mn-ea"/>
                <a:cs typeface="+mn-cs"/>
              </a:rPr>
              <a:t>).  Jesus clearly managed every event for the exact time of His death (</a:t>
            </a:r>
            <a:r>
              <a:rPr lang="en-US" sz="1200" b="1" kern="1200" dirty="0" smtClean="0">
                <a:solidFill>
                  <a:schemeClr val="tx1"/>
                </a:solidFill>
                <a:effectLst/>
                <a:latin typeface="+mn-lt"/>
                <a:ea typeface="+mn-ea"/>
                <a:cs typeface="+mn-cs"/>
              </a:rPr>
              <a:t>John 13:1</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His Signs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 31</a:t>
            </a:r>
            <a:r>
              <a:rPr lang="en-US" sz="1200" kern="1200" dirty="0" smtClean="0">
                <a:solidFill>
                  <a:schemeClr val="tx1"/>
                </a:solidFill>
                <a:effectLst/>
                <a:latin typeface="+mn-lt"/>
                <a:ea typeface="+mn-ea"/>
                <a:cs typeface="+mn-cs"/>
              </a:rPr>
              <a:t>). Jesus amazed people with His supernatural power, proving that He was God.  And faced with the reality of His miracles, some put their faith in Him.  The Jewish leaders could not deny the reality of His miracles: people ate the food He made and they saw the man walk at the pool of Bethesda (5:2-9).  But instead of responding to it with belief, the Jewish authorities reacted by plotting to kill Jesus (5:16, 18). </a:t>
            </a:r>
            <a:r>
              <a:rPr lang="en-US" sz="1200" b="1" kern="1200" dirty="0" smtClean="0">
                <a:solidFill>
                  <a:schemeClr val="tx1"/>
                </a:solidFill>
                <a:effectLst/>
                <a:latin typeface="+mn-lt"/>
                <a:ea typeface="+mn-ea"/>
                <a:cs typeface="+mn-cs"/>
              </a:rPr>
              <a:t>John 12:37</a:t>
            </a:r>
            <a:r>
              <a:rPr lang="en-US" sz="1200" kern="1200" dirty="0" smtClean="0">
                <a:solidFill>
                  <a:schemeClr val="tx1"/>
                </a:solidFill>
                <a:effectLst/>
                <a:latin typeface="+mn-lt"/>
                <a:ea typeface="+mn-ea"/>
                <a:cs typeface="+mn-cs"/>
              </a:rPr>
              <a:t> records the tragic truth that “though He had performed so many signs before them, yet they were not believing in Him.”</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Fulfilled Prophecy</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verses 41-44</a:t>
            </a:r>
            <a:r>
              <a:rPr lang="en-US" sz="1200" kern="1200" dirty="0" smtClean="0">
                <a:solidFill>
                  <a:schemeClr val="tx1"/>
                </a:solidFill>
                <a:effectLst/>
                <a:latin typeface="+mn-lt"/>
                <a:ea typeface="+mn-ea"/>
                <a:cs typeface="+mn-cs"/>
              </a:rPr>
              <a:t>).  Sadly, some people assumed that Jesus was born and raised in Nazareth.  But if they had done a little research, they would’ve found that He perfectly fulfilled the prophecy from Micah 5:2 and was born in Bethlehem (Luke 2:4-7).</a:t>
            </a:r>
          </a:p>
          <a:p>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AC6312B9-A644-4068-BF79-2DF8EBA8F9AB}" type="slidenum">
              <a:rPr lang="en-US" smtClean="0"/>
              <a:t>5</a:t>
            </a:fld>
            <a:endParaRPr lang="en-US"/>
          </a:p>
        </p:txBody>
      </p:sp>
    </p:spTree>
    <p:extLst>
      <p:ext uri="{BB962C8B-B14F-4D97-AF65-F5344CB8AC3E}">
        <p14:creationId xmlns:p14="http://schemas.microsoft.com/office/powerpoint/2010/main" val="3375662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What to do with Jesus?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On the last day, the great day of the feast of Tabernacles, the priests would take water and pour it out in the temple to remind the people of the water provided by God in the wilderness.  On this day, Jesus stands up and reminds the people that this was a picture of Him</a:t>
            </a:r>
            <a:r>
              <a:rPr lang="en-US" sz="1200" kern="1200" baseline="0" dirty="0" smtClean="0">
                <a:solidFill>
                  <a:schemeClr val="tx1"/>
                </a:solidFill>
                <a:effectLst/>
                <a:latin typeface="+mn-lt"/>
                <a:ea typeface="+mn-ea"/>
                <a:cs typeface="+mn-cs"/>
              </a:rPr>
              <a:t> (1 Corinthians 10:3-4).</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37</a:t>
            </a:r>
            <a:r>
              <a:rPr lang="en-US" sz="1200" kern="1200" dirty="0" smtClean="0">
                <a:solidFill>
                  <a:schemeClr val="tx1"/>
                </a:solidFill>
                <a:effectLst/>
                <a:latin typeface="+mn-lt"/>
                <a:ea typeface="+mn-ea"/>
                <a:cs typeface="+mn-cs"/>
              </a:rPr>
              <a:t>, three key words summarize Jesus’ gospel invitation. First, the thirsty ones are those who recognize their spiritual </a:t>
            </a:r>
            <a:r>
              <a:rPr lang="en-US" sz="1200" b="1" kern="1200" dirty="0" smtClean="0">
                <a:solidFill>
                  <a:schemeClr val="tx1"/>
                </a:solidFill>
                <a:effectLst/>
                <a:latin typeface="+mn-lt"/>
                <a:ea typeface="+mn-ea"/>
                <a:cs typeface="+mn-cs"/>
              </a:rPr>
              <a:t>thirst</a:t>
            </a:r>
            <a:r>
              <a:rPr lang="en-US" sz="1200" kern="1200" dirty="0" smtClean="0">
                <a:solidFill>
                  <a:schemeClr val="tx1"/>
                </a:solidFill>
                <a:effectLst/>
                <a:latin typeface="+mn-lt"/>
                <a:ea typeface="+mn-ea"/>
                <a:cs typeface="+mn-cs"/>
              </a:rPr>
              <a:t> (cf. Isa. 55:1; Matt. 5:6). Next, if they are to find relief, such individuals must </a:t>
            </a:r>
            <a:r>
              <a:rPr lang="en-US" sz="1200" b="1" kern="1200" dirty="0" smtClean="0">
                <a:solidFill>
                  <a:schemeClr val="tx1"/>
                </a:solidFill>
                <a:effectLst/>
                <a:latin typeface="+mn-lt"/>
                <a:ea typeface="+mn-ea"/>
                <a:cs typeface="+mn-cs"/>
              </a:rPr>
              <a:t>come</a:t>
            </a:r>
            <a:r>
              <a:rPr lang="en-US" sz="1200" kern="1200" dirty="0" smtClean="0">
                <a:solidFill>
                  <a:schemeClr val="tx1"/>
                </a:solidFill>
                <a:effectLst/>
                <a:latin typeface="+mn-lt"/>
                <a:ea typeface="+mn-ea"/>
                <a:cs typeface="+mn-cs"/>
              </a:rPr>
              <a:t> to Jesus, the only source of living water. And then, the critical third step and </a:t>
            </a:r>
            <a:r>
              <a:rPr lang="en-US" sz="1200" b="1" kern="1200" dirty="0" smtClean="0">
                <a:solidFill>
                  <a:schemeClr val="tx1"/>
                </a:solidFill>
                <a:effectLst/>
                <a:latin typeface="+mn-lt"/>
                <a:ea typeface="+mn-ea"/>
                <a:cs typeface="+mn-cs"/>
              </a:rPr>
              <a:t>drink</a:t>
            </a:r>
            <a:r>
              <a:rPr lang="en-US" sz="1200" kern="1200" dirty="0" smtClean="0">
                <a:solidFill>
                  <a:schemeClr val="tx1"/>
                </a:solidFill>
                <a:effectLst/>
                <a:latin typeface="+mn-lt"/>
                <a:ea typeface="+mn-ea"/>
                <a:cs typeface="+mn-cs"/>
              </a:rPr>
              <a:t>; that is, appropriate Him by faith.</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And if you are a Christian, your life is not meant to be a stagnant pool of water.  You are designed to be a channel of water (</a:t>
            </a:r>
            <a:r>
              <a:rPr lang="en-US" sz="1200" b="1" kern="1200" dirty="0" smtClean="0">
                <a:solidFill>
                  <a:schemeClr val="tx1"/>
                </a:solidFill>
                <a:effectLst/>
                <a:latin typeface="+mn-lt"/>
                <a:ea typeface="+mn-ea"/>
                <a:cs typeface="+mn-cs"/>
              </a:rPr>
              <a:t>verse 38</a:t>
            </a:r>
            <a:r>
              <a:rPr lang="en-US" sz="1200" kern="1200" dirty="0" smtClean="0">
                <a:solidFill>
                  <a:schemeClr val="tx1"/>
                </a:solidFill>
                <a:effectLst/>
                <a:latin typeface="+mn-lt"/>
                <a:ea typeface="+mn-ea"/>
                <a:cs typeface="+mn-cs"/>
              </a:rPr>
              <a:t>) through whom living water will flow to others.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But there was one Pharisee with an open mind: Nicodemus. He was perhaps the preeminent teacher in all of Israel (John 3:10) was the most notable exception. He was probably not a disciple of Jesus at this point (though he would later become one; [19:39]), but his mind was open to the Lord’s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prophet Hosea lamented, “My people are destroyed for lack of knowledge” (</a:t>
            </a:r>
            <a:r>
              <a:rPr lang="en-US" sz="1200" b="1" kern="1200" dirty="0" smtClean="0">
                <a:solidFill>
                  <a:schemeClr val="tx1"/>
                </a:solidFill>
                <a:effectLst/>
                <a:latin typeface="+mn-lt"/>
                <a:ea typeface="+mn-ea"/>
                <a:cs typeface="+mn-cs"/>
              </a:rPr>
              <a:t>Hosea 4:6</a:t>
            </a:r>
            <a:r>
              <a:rPr lang="en-US" sz="1200" kern="1200" dirty="0" smtClean="0">
                <a:solidFill>
                  <a:schemeClr val="tx1"/>
                </a:solidFill>
                <a:effectLst/>
                <a:latin typeface="+mn-lt"/>
                <a:ea typeface="+mn-ea"/>
                <a:cs typeface="+mn-cs"/>
              </a:rPr>
              <a:t>), while Paul wrote that “they have a zeal for God, but not in accordance with knowledge” (</a:t>
            </a:r>
            <a:r>
              <a:rPr lang="en-US" sz="1200" b="1" kern="1200" dirty="0" smtClean="0">
                <a:solidFill>
                  <a:schemeClr val="tx1"/>
                </a:solidFill>
                <a:effectLst/>
                <a:latin typeface="+mn-lt"/>
                <a:ea typeface="+mn-ea"/>
                <a:cs typeface="+mn-cs"/>
              </a:rPr>
              <a:t>Romans 10:2</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Before </a:t>
            </a:r>
            <a:r>
              <a:rPr lang="en-US" sz="1200" kern="1200" dirty="0" smtClean="0">
                <a:solidFill>
                  <a:schemeClr val="tx1"/>
                </a:solidFill>
                <a:effectLst/>
                <a:latin typeface="+mn-lt"/>
                <a:ea typeface="+mn-ea"/>
                <a:cs typeface="+mn-cs"/>
              </a:rPr>
              <a:t>doing any </a:t>
            </a:r>
            <a:r>
              <a:rPr lang="en-US" sz="1200" b="1" kern="1200" dirty="0" smtClean="0">
                <a:solidFill>
                  <a:schemeClr val="tx1"/>
                </a:solidFill>
                <a:effectLst/>
                <a:latin typeface="+mn-lt"/>
                <a:ea typeface="+mn-ea"/>
                <a:cs typeface="+mn-cs"/>
              </a:rPr>
              <a:t>research about Jesus</a:t>
            </a:r>
            <a:r>
              <a:rPr lang="en-US" sz="1200" kern="1200" dirty="0" smtClean="0">
                <a:solidFill>
                  <a:schemeClr val="tx1"/>
                </a:solidFill>
                <a:effectLst/>
                <a:latin typeface="+mn-lt"/>
                <a:ea typeface="+mn-ea"/>
                <a:cs typeface="+mn-cs"/>
              </a:rPr>
              <a:t>, the Jewish leaders had </a:t>
            </a:r>
            <a:r>
              <a:rPr lang="en-US" sz="1200" b="1" kern="1200" dirty="0" smtClean="0">
                <a:solidFill>
                  <a:schemeClr val="tx1"/>
                </a:solidFill>
                <a:effectLst/>
                <a:latin typeface="+mn-lt"/>
                <a:ea typeface="+mn-ea"/>
                <a:cs typeface="+mn-cs"/>
              </a:rPr>
              <a:t>already made their mind up </a:t>
            </a:r>
            <a:r>
              <a:rPr lang="en-US" sz="1200" kern="1200" dirty="0" smtClean="0">
                <a:solidFill>
                  <a:schemeClr val="tx1"/>
                </a:solidFill>
                <a:effectLst/>
                <a:latin typeface="+mn-lt"/>
                <a:ea typeface="+mn-ea"/>
                <a:cs typeface="+mn-cs"/>
              </a:rPr>
              <a:t>about Jesus – He was not the Savior of their expectations.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Do not miss this amazing invitation. “Seek the Lord while He may be found; call upon Him while He is near” (Isa. 55:6), Jesus warned His opponents not to delay conversion until it is too late (</a:t>
            </a:r>
            <a:r>
              <a:rPr lang="en-US" sz="1200" b="1" kern="1200" dirty="0" smtClean="0">
                <a:solidFill>
                  <a:schemeClr val="tx1"/>
                </a:solidFill>
                <a:effectLst/>
                <a:latin typeface="+mn-lt"/>
                <a:ea typeface="+mn-ea"/>
                <a:cs typeface="+mn-cs"/>
              </a:rPr>
              <a:t>verses 33-34</a:t>
            </a:r>
            <a:r>
              <a:rPr lang="en-US" sz="1200" kern="1200" dirty="0" smtClean="0">
                <a:solidFill>
                  <a:schemeClr val="tx1"/>
                </a:solidFill>
                <a:effectLst/>
                <a:latin typeface="+mn-lt"/>
                <a:ea typeface="+mn-ea"/>
                <a:cs typeface="+mn-cs"/>
              </a:rPr>
              <a:t>). As Paul wrote to the Corinthians, “Behold, now is ‘the acceptable time,’ behold, now is ‘the day of salvation’” (2 Cor. 6:2).</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6</a:t>
            </a:fld>
            <a:endParaRPr lang="en-US"/>
          </a:p>
        </p:txBody>
      </p:sp>
    </p:spTree>
    <p:extLst>
      <p:ext uri="{BB962C8B-B14F-4D97-AF65-F5344CB8AC3E}">
        <p14:creationId xmlns:p14="http://schemas.microsoft.com/office/powerpoint/2010/main" val="3346314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142140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88816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3376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6039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C10C39-F10B-4280-A063-91598E463629}"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0015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10C39-F10B-4280-A063-91598E463629}"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6692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10C39-F10B-4280-A063-91598E463629}"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95645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10C39-F10B-4280-A063-91598E463629}"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1168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10C39-F10B-4280-A063-91598E463629}"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715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04866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5887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10C39-F10B-4280-A063-91598E463629}" type="datetimeFigureOut">
              <a:rPr lang="en-US" smtClean="0"/>
              <a:t>1/23/2025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75B88-4F63-42A6-A8EA-489DCE1B96D6}" type="slidenum">
              <a:rPr lang="en-US" smtClean="0"/>
              <a:t>‹#›</a:t>
            </a:fld>
            <a:endParaRPr lang="en-US"/>
          </a:p>
        </p:txBody>
      </p:sp>
    </p:spTree>
    <p:extLst>
      <p:ext uri="{BB962C8B-B14F-4D97-AF65-F5344CB8AC3E}">
        <p14:creationId xmlns:p14="http://schemas.microsoft.com/office/powerpoint/2010/main" val="1047236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44121"/>
          </a:xfrm>
        </p:spPr>
        <p:txBody>
          <a:bodyPr/>
          <a:lstStyle/>
          <a:p>
            <a:r>
              <a:rPr lang="en-US" u="sng" dirty="0" smtClean="0">
                <a:latin typeface="+mn-lt"/>
              </a:rPr>
              <a:t>John 7</a:t>
            </a:r>
            <a:endParaRPr lang="en-US" u="sng" dirty="0">
              <a:latin typeface="+mn-lt"/>
            </a:endParaRPr>
          </a:p>
        </p:txBody>
      </p:sp>
      <p:sp>
        <p:nvSpPr>
          <p:cNvPr id="3" name="Subtitle 2"/>
          <p:cNvSpPr>
            <a:spLocks noGrp="1"/>
          </p:cNvSpPr>
          <p:nvPr>
            <p:ph type="subTitle" idx="1"/>
          </p:nvPr>
        </p:nvSpPr>
        <p:spPr/>
        <p:txBody>
          <a:bodyPr>
            <a:normAutofit/>
          </a:bodyPr>
          <a:lstStyle/>
          <a:p>
            <a:r>
              <a:rPr lang="en-US" sz="3200" dirty="0" smtClean="0"/>
              <a:t>Truth and Timing</a:t>
            </a:r>
            <a:endParaRPr lang="en-US" sz="3200" dirty="0"/>
          </a:p>
        </p:txBody>
      </p:sp>
    </p:spTree>
    <p:extLst>
      <p:ext uri="{BB962C8B-B14F-4D97-AF65-F5344CB8AC3E}">
        <p14:creationId xmlns:p14="http://schemas.microsoft.com/office/powerpoint/2010/main" val="184742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336"/>
            <a:ext cx="10515600" cy="982412"/>
          </a:xfrm>
        </p:spPr>
        <p:txBody>
          <a:bodyPr>
            <a:normAutofit/>
          </a:bodyPr>
          <a:lstStyle/>
          <a:p>
            <a:pPr algn="ctr"/>
            <a:r>
              <a:rPr lang="en-US" b="1" u="sng" dirty="0" smtClean="0">
                <a:latin typeface="+mn-lt"/>
              </a:rPr>
              <a:t>John 7:1-9 :  Doubting Brothers</a:t>
            </a:r>
            <a:endParaRPr lang="en-US" b="1" u="sng" dirty="0">
              <a:latin typeface="+mn-lt"/>
            </a:endParaRPr>
          </a:p>
        </p:txBody>
      </p:sp>
      <p:sp>
        <p:nvSpPr>
          <p:cNvPr id="3" name="Content Placeholder 2"/>
          <p:cNvSpPr>
            <a:spLocks noGrp="1"/>
          </p:cNvSpPr>
          <p:nvPr>
            <p:ph idx="1"/>
          </p:nvPr>
        </p:nvSpPr>
        <p:spPr>
          <a:xfrm>
            <a:off x="950501" y="1032748"/>
            <a:ext cx="10323093" cy="5517954"/>
          </a:xfrm>
        </p:spPr>
        <p:txBody>
          <a:bodyPr>
            <a:normAutofit/>
          </a:bodyPr>
          <a:lstStyle/>
          <a:p>
            <a:pPr>
              <a:spcBef>
                <a:spcPts val="0"/>
              </a:spcBef>
              <a:spcAft>
                <a:spcPts val="1800"/>
              </a:spcAft>
            </a:pPr>
            <a:r>
              <a:rPr lang="en-US" sz="3200" b="1" dirty="0" smtClean="0"/>
              <a:t>vs.1</a:t>
            </a:r>
            <a:r>
              <a:rPr lang="en-US" sz="3200" dirty="0" smtClean="0"/>
              <a:t>  To avoid the early condemnation of the Jewish leaders, Jesus did His greatest work in Galilee.</a:t>
            </a:r>
          </a:p>
          <a:p>
            <a:pPr>
              <a:spcBef>
                <a:spcPts val="0"/>
              </a:spcBef>
              <a:spcAft>
                <a:spcPts val="1800"/>
              </a:spcAft>
            </a:pPr>
            <a:r>
              <a:rPr lang="en-US" sz="3200" dirty="0" smtClean="0"/>
              <a:t>Three main annual Jewish feasts that all Jewish men attended: Passover, Pentecost, Tabernacles</a:t>
            </a:r>
          </a:p>
          <a:p>
            <a:pPr>
              <a:spcBef>
                <a:spcPts val="0"/>
              </a:spcBef>
              <a:spcAft>
                <a:spcPts val="1800"/>
              </a:spcAft>
            </a:pPr>
            <a:r>
              <a:rPr lang="en-US" sz="3200" b="1" dirty="0" smtClean="0"/>
              <a:t>vs.2-5</a:t>
            </a:r>
            <a:r>
              <a:rPr lang="en-US" sz="3200" dirty="0" smtClean="0"/>
              <a:t>  Jesus’ brothers wanted Him to impress everyone on the “big stage.” Since Jesus didn’t obey their demands, they didn’t believe in Him.</a:t>
            </a:r>
          </a:p>
          <a:p>
            <a:pPr>
              <a:spcBef>
                <a:spcPts val="0"/>
              </a:spcBef>
              <a:spcAft>
                <a:spcPts val="1800"/>
              </a:spcAft>
            </a:pPr>
            <a:r>
              <a:rPr lang="en-US" sz="3200" dirty="0" smtClean="0"/>
              <a:t>How do we respond when God doesn’t do what we ask?</a:t>
            </a:r>
          </a:p>
          <a:p>
            <a:pPr>
              <a:spcBef>
                <a:spcPts val="0"/>
              </a:spcBef>
              <a:spcAft>
                <a:spcPts val="1800"/>
              </a:spcAft>
            </a:pPr>
            <a:r>
              <a:rPr lang="en-US" sz="3200" b="1" dirty="0" smtClean="0"/>
              <a:t>vs.6-9</a:t>
            </a:r>
            <a:r>
              <a:rPr lang="en-US" sz="3200" dirty="0" smtClean="0"/>
              <a:t>  Jesus knows the timing and risk of traveling in the large caravan</a:t>
            </a:r>
          </a:p>
        </p:txBody>
      </p:sp>
    </p:spTree>
    <p:extLst>
      <p:ext uri="{BB962C8B-B14F-4D97-AF65-F5344CB8AC3E}">
        <p14:creationId xmlns:p14="http://schemas.microsoft.com/office/powerpoint/2010/main" val="127542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0276"/>
            <a:ext cx="10515600" cy="982412"/>
          </a:xfrm>
        </p:spPr>
        <p:txBody>
          <a:bodyPr>
            <a:normAutofit/>
          </a:bodyPr>
          <a:lstStyle/>
          <a:p>
            <a:pPr algn="ctr"/>
            <a:r>
              <a:rPr lang="en-US" b="1" u="sng" dirty="0" smtClean="0">
                <a:latin typeface="+mn-lt"/>
              </a:rPr>
              <a:t>John 7:10-15 :  </a:t>
            </a:r>
            <a:r>
              <a:rPr lang="en-US" b="1" u="sng" dirty="0" err="1" smtClean="0">
                <a:latin typeface="+mn-lt"/>
              </a:rPr>
              <a:t>Jesus’plan</a:t>
            </a:r>
            <a:endParaRPr lang="en-US" b="1" u="sng" dirty="0">
              <a:latin typeface="+mn-lt"/>
            </a:endParaRPr>
          </a:p>
        </p:txBody>
      </p:sp>
      <p:sp>
        <p:nvSpPr>
          <p:cNvPr id="3" name="Content Placeholder 2"/>
          <p:cNvSpPr>
            <a:spLocks noGrp="1"/>
          </p:cNvSpPr>
          <p:nvPr>
            <p:ph idx="1"/>
          </p:nvPr>
        </p:nvSpPr>
        <p:spPr>
          <a:xfrm>
            <a:off x="464696" y="1229193"/>
            <a:ext cx="11377533" cy="5366479"/>
          </a:xfrm>
        </p:spPr>
        <p:txBody>
          <a:bodyPr>
            <a:normAutofit/>
          </a:bodyPr>
          <a:lstStyle/>
          <a:p>
            <a:pPr marL="0" indent="0">
              <a:spcBef>
                <a:spcPts val="0"/>
              </a:spcBef>
              <a:spcAft>
                <a:spcPts val="1800"/>
              </a:spcAft>
              <a:buNone/>
            </a:pPr>
            <a:r>
              <a:rPr lang="en-US" sz="3200" b="1" dirty="0" smtClean="0"/>
              <a:t>vs.10-11</a:t>
            </a:r>
            <a:r>
              <a:rPr lang="en-US" sz="3200" dirty="0" smtClean="0"/>
              <a:t>  Jesus’ expectations were confirmed – the Jews were waiting for Him.</a:t>
            </a:r>
          </a:p>
          <a:p>
            <a:pPr marL="0" indent="0">
              <a:spcBef>
                <a:spcPts val="0"/>
              </a:spcBef>
              <a:spcAft>
                <a:spcPts val="1800"/>
              </a:spcAft>
              <a:buNone/>
            </a:pPr>
            <a:r>
              <a:rPr lang="en-US" sz="3200" b="1" dirty="0" smtClean="0"/>
              <a:t>vs.12</a:t>
            </a:r>
            <a:r>
              <a:rPr lang="en-US" sz="3200" dirty="0"/>
              <a:t> People are always divided about Jesus</a:t>
            </a:r>
            <a:r>
              <a:rPr lang="en-US" sz="3200" dirty="0" smtClean="0"/>
              <a:t>. Both views are incorrect: Jesus is not just a “good man” or a deceiver.</a:t>
            </a:r>
            <a:endParaRPr lang="en-US" sz="3200" dirty="0" smtClean="0"/>
          </a:p>
          <a:p>
            <a:pPr marL="0" indent="0">
              <a:spcBef>
                <a:spcPts val="0"/>
              </a:spcBef>
              <a:spcAft>
                <a:spcPts val="1800"/>
              </a:spcAft>
              <a:buNone/>
            </a:pPr>
            <a:r>
              <a:rPr lang="en-US" sz="3200" b="1" dirty="0" smtClean="0"/>
              <a:t>vs.13</a:t>
            </a:r>
            <a:r>
              <a:rPr lang="en-US" sz="3200" dirty="0" smtClean="0"/>
              <a:t>  Believing in Jesus can be risky (but not believing can be worse).</a:t>
            </a:r>
          </a:p>
          <a:p>
            <a:pPr marL="0" indent="0">
              <a:spcBef>
                <a:spcPts val="0"/>
              </a:spcBef>
              <a:spcAft>
                <a:spcPts val="1800"/>
              </a:spcAft>
              <a:buNone/>
            </a:pPr>
            <a:r>
              <a:rPr lang="en-US" sz="3200" b="1" dirty="0" smtClean="0"/>
              <a:t>vs.14-15</a:t>
            </a:r>
            <a:r>
              <a:rPr lang="en-US" sz="3200" dirty="0" smtClean="0"/>
              <a:t>  Jesus amazes the top Jewish PhD’s. </a:t>
            </a:r>
          </a:p>
          <a:p>
            <a:pPr marL="0" indent="0">
              <a:spcBef>
                <a:spcPts val="0"/>
              </a:spcBef>
              <a:spcAft>
                <a:spcPts val="1800"/>
              </a:spcAft>
              <a:buNone/>
            </a:pPr>
            <a:r>
              <a:rPr lang="en-US" sz="3200" b="1" dirty="0"/>
              <a:t>Luke 2:46-47</a:t>
            </a:r>
            <a:r>
              <a:rPr lang="en-US" sz="3200" b="1" dirty="0" smtClean="0"/>
              <a:t> </a:t>
            </a:r>
            <a:r>
              <a:rPr lang="en-US" sz="3200" dirty="0" smtClean="0"/>
              <a:t> This is not the first time Jesus amazed people.</a:t>
            </a:r>
          </a:p>
          <a:p>
            <a:pPr marL="0" indent="0">
              <a:spcBef>
                <a:spcPts val="0"/>
              </a:spcBef>
              <a:spcAft>
                <a:spcPts val="1800"/>
              </a:spcAft>
              <a:buNone/>
            </a:pPr>
            <a:r>
              <a:rPr lang="en-US" sz="3200" b="1" dirty="0"/>
              <a:t>Matthew 13:54 </a:t>
            </a:r>
            <a:r>
              <a:rPr lang="en-US" sz="3200" dirty="0" smtClean="0"/>
              <a:t> So why don’t people believe His brilliant teaching?</a:t>
            </a:r>
            <a:endParaRPr lang="en-US" sz="3200" dirty="0"/>
          </a:p>
        </p:txBody>
      </p:sp>
    </p:spTree>
    <p:extLst>
      <p:ext uri="{BB962C8B-B14F-4D97-AF65-F5344CB8AC3E}">
        <p14:creationId xmlns:p14="http://schemas.microsoft.com/office/powerpoint/2010/main" val="72531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a:bodyPr>
          <a:lstStyle/>
          <a:p>
            <a:pPr algn="ctr"/>
            <a:r>
              <a:rPr lang="en-US" b="1" u="sng" dirty="0" smtClean="0">
                <a:latin typeface="+mn-lt"/>
              </a:rPr>
              <a:t>John 7:16-20 :  Jesus – the True Teacher</a:t>
            </a:r>
            <a:endParaRPr lang="en-US" b="1" u="sng" dirty="0">
              <a:latin typeface="+mn-lt"/>
            </a:endParaRPr>
          </a:p>
        </p:txBody>
      </p:sp>
      <p:sp>
        <p:nvSpPr>
          <p:cNvPr id="3" name="Content Placeholder 2"/>
          <p:cNvSpPr>
            <a:spLocks noGrp="1"/>
          </p:cNvSpPr>
          <p:nvPr>
            <p:ph idx="1"/>
          </p:nvPr>
        </p:nvSpPr>
        <p:spPr>
          <a:xfrm>
            <a:off x="539647" y="1413806"/>
            <a:ext cx="11167672" cy="5181866"/>
          </a:xfrm>
        </p:spPr>
        <p:txBody>
          <a:bodyPr>
            <a:normAutofit lnSpcReduction="10000"/>
          </a:bodyPr>
          <a:lstStyle/>
          <a:p>
            <a:pPr marL="0" indent="0">
              <a:spcBef>
                <a:spcPts val="0"/>
              </a:spcBef>
              <a:spcAft>
                <a:spcPts val="1800"/>
              </a:spcAft>
              <a:buNone/>
            </a:pPr>
            <a:r>
              <a:rPr lang="en-US" sz="3200" b="1" dirty="0" smtClean="0"/>
              <a:t>vs.16</a:t>
            </a:r>
            <a:r>
              <a:rPr lang="en-US" sz="3200" dirty="0"/>
              <a:t>  Jesus makes a very bold claim – He and His teaching come directly from </a:t>
            </a:r>
            <a:r>
              <a:rPr lang="en-US" sz="3200" dirty="0" smtClean="0"/>
              <a:t>God</a:t>
            </a:r>
          </a:p>
          <a:p>
            <a:pPr marL="0" indent="0">
              <a:spcBef>
                <a:spcPts val="0"/>
              </a:spcBef>
              <a:spcAft>
                <a:spcPts val="1800"/>
              </a:spcAft>
              <a:buNone/>
            </a:pPr>
            <a:r>
              <a:rPr lang="en-US" sz="3200" b="1" dirty="0" smtClean="0"/>
              <a:t>vs.17</a:t>
            </a:r>
            <a:r>
              <a:rPr lang="en-US" sz="3200" dirty="0" smtClean="0"/>
              <a:t>  Sometimes we collect data and draw conclusions.  But Jesus reverses the thought…</a:t>
            </a:r>
          </a:p>
          <a:p>
            <a:pPr marL="0" indent="0">
              <a:spcBef>
                <a:spcPts val="0"/>
              </a:spcBef>
              <a:spcAft>
                <a:spcPts val="1800"/>
              </a:spcAft>
              <a:buNone/>
            </a:pPr>
            <a:r>
              <a:rPr lang="en-US" sz="3200" b="1" dirty="0"/>
              <a:t>Jeremiah </a:t>
            </a:r>
            <a:r>
              <a:rPr lang="en-US" sz="3200" b="1" dirty="0" smtClean="0"/>
              <a:t>29:13  </a:t>
            </a:r>
            <a:r>
              <a:rPr lang="en-US" sz="3200" dirty="0"/>
              <a:t>the truth about God </a:t>
            </a:r>
            <a:r>
              <a:rPr lang="en-US" sz="3200" dirty="0" smtClean="0"/>
              <a:t>is </a:t>
            </a:r>
            <a:r>
              <a:rPr lang="en-US" sz="3200" dirty="0"/>
              <a:t>revealed to a believing heart by a gracious God. </a:t>
            </a:r>
            <a:endParaRPr lang="en-US" sz="3200" dirty="0" smtClean="0"/>
          </a:p>
          <a:p>
            <a:pPr marL="0" indent="0">
              <a:spcBef>
                <a:spcPts val="0"/>
              </a:spcBef>
              <a:spcAft>
                <a:spcPts val="1800"/>
              </a:spcAft>
              <a:buNone/>
            </a:pPr>
            <a:r>
              <a:rPr lang="en-US" sz="3200" b="1" dirty="0" smtClean="0"/>
              <a:t>vs.18</a:t>
            </a:r>
            <a:r>
              <a:rPr lang="en-US" sz="3200" dirty="0" smtClean="0"/>
              <a:t>  False teachers speak on their own, seek money and their own glory. But Jesus had no wealth and was born to die.</a:t>
            </a:r>
          </a:p>
          <a:p>
            <a:pPr marL="0" indent="0">
              <a:spcBef>
                <a:spcPts val="0"/>
              </a:spcBef>
              <a:spcAft>
                <a:spcPts val="1800"/>
              </a:spcAft>
              <a:buNone/>
            </a:pPr>
            <a:r>
              <a:rPr lang="en-US" sz="3200" b="1" dirty="0" smtClean="0"/>
              <a:t>vs.19-20</a:t>
            </a:r>
            <a:r>
              <a:rPr lang="en-US" sz="3200" dirty="0" smtClean="0"/>
              <a:t>  Jesus predicts their judgment of Him 6 months from now</a:t>
            </a:r>
            <a:endParaRPr lang="en-US" sz="3200" dirty="0"/>
          </a:p>
        </p:txBody>
      </p:sp>
    </p:spTree>
    <p:extLst>
      <p:ext uri="{BB962C8B-B14F-4D97-AF65-F5344CB8AC3E}">
        <p14:creationId xmlns:p14="http://schemas.microsoft.com/office/powerpoint/2010/main" val="2887255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fontScale="90000"/>
          </a:bodyPr>
          <a:lstStyle/>
          <a:p>
            <a:pPr algn="ctr"/>
            <a:r>
              <a:rPr lang="en-US" b="1" u="sng" dirty="0" smtClean="0">
                <a:latin typeface="+mn-lt"/>
              </a:rPr>
              <a:t>John 7:30-44 :  The People’s Divided Opinions</a:t>
            </a:r>
            <a:endParaRPr lang="en-US" b="1" u="sng" dirty="0">
              <a:latin typeface="+mn-lt"/>
            </a:endParaRPr>
          </a:p>
        </p:txBody>
      </p:sp>
      <p:sp>
        <p:nvSpPr>
          <p:cNvPr id="3" name="Content Placeholder 2"/>
          <p:cNvSpPr>
            <a:spLocks noGrp="1"/>
          </p:cNvSpPr>
          <p:nvPr>
            <p:ph idx="1"/>
          </p:nvPr>
        </p:nvSpPr>
        <p:spPr>
          <a:xfrm>
            <a:off x="539646" y="1413806"/>
            <a:ext cx="11362543" cy="5181866"/>
          </a:xfrm>
        </p:spPr>
        <p:txBody>
          <a:bodyPr>
            <a:normAutofit/>
          </a:bodyPr>
          <a:lstStyle/>
          <a:p>
            <a:pPr marL="0" indent="0">
              <a:spcBef>
                <a:spcPts val="0"/>
              </a:spcBef>
              <a:spcAft>
                <a:spcPts val="1800"/>
              </a:spcAft>
              <a:buNone/>
            </a:pPr>
            <a:r>
              <a:rPr lang="en-US" sz="3200" b="1" dirty="0" smtClean="0"/>
              <a:t>vs.30</a:t>
            </a:r>
            <a:r>
              <a:rPr lang="en-US" sz="3200" dirty="0" smtClean="0"/>
              <a:t>  It isn’t time yet for Jesus to die, so His enemies are powerless. (</a:t>
            </a:r>
            <a:r>
              <a:rPr lang="en-US" sz="3200" b="1" dirty="0" smtClean="0"/>
              <a:t>vs. 32, 45-46</a:t>
            </a:r>
            <a:r>
              <a:rPr lang="en-US" sz="3200" dirty="0" smtClean="0"/>
              <a:t>)</a:t>
            </a:r>
          </a:p>
          <a:p>
            <a:pPr marL="0" indent="0">
              <a:spcBef>
                <a:spcPts val="0"/>
              </a:spcBef>
              <a:spcAft>
                <a:spcPts val="1800"/>
              </a:spcAft>
              <a:buNone/>
            </a:pPr>
            <a:r>
              <a:rPr lang="en-US" sz="3200" b="1" dirty="0" smtClean="0"/>
              <a:t>vs.31</a:t>
            </a:r>
            <a:r>
              <a:rPr lang="en-US" sz="3200" dirty="0" smtClean="0"/>
              <a:t>  Open-minded people saw and believed.  But sadly, the Jewish leaders had already closed their minds (</a:t>
            </a:r>
            <a:r>
              <a:rPr lang="en-US" sz="3200" b="1" dirty="0" smtClean="0"/>
              <a:t>vs. 47-49</a:t>
            </a:r>
            <a:r>
              <a:rPr lang="en-US" sz="3200" dirty="0" smtClean="0"/>
              <a:t>; </a:t>
            </a:r>
            <a:r>
              <a:rPr lang="en-US" sz="3200" b="1" dirty="0" smtClean="0"/>
              <a:t>John 12:37</a:t>
            </a:r>
            <a:r>
              <a:rPr lang="en-US" sz="3200" dirty="0" smtClean="0"/>
              <a:t>).</a:t>
            </a:r>
          </a:p>
          <a:p>
            <a:pPr marL="0" indent="0">
              <a:spcBef>
                <a:spcPts val="0"/>
              </a:spcBef>
              <a:spcAft>
                <a:spcPts val="1800"/>
              </a:spcAft>
              <a:buNone/>
            </a:pPr>
            <a:r>
              <a:rPr lang="en-US" sz="3200" b="1" dirty="0" smtClean="0"/>
              <a:t>vs.40-42</a:t>
            </a:r>
            <a:r>
              <a:rPr lang="en-US" sz="3200" dirty="0" smtClean="0"/>
              <a:t>  If they had done some research, they would know that he was born in Bethlehem.</a:t>
            </a:r>
          </a:p>
          <a:p>
            <a:pPr marL="0" indent="0">
              <a:spcBef>
                <a:spcPts val="0"/>
              </a:spcBef>
              <a:spcAft>
                <a:spcPts val="1800"/>
              </a:spcAft>
              <a:buNone/>
            </a:pPr>
            <a:r>
              <a:rPr lang="en-US" sz="3200" b="1" dirty="0" smtClean="0"/>
              <a:t>vs.43-44</a:t>
            </a:r>
            <a:r>
              <a:rPr lang="en-US" sz="3200" dirty="0" smtClean="0"/>
              <a:t>  The people continue to have divided opinions.</a:t>
            </a:r>
          </a:p>
        </p:txBody>
      </p:sp>
    </p:spTree>
    <p:extLst>
      <p:ext uri="{BB962C8B-B14F-4D97-AF65-F5344CB8AC3E}">
        <p14:creationId xmlns:p14="http://schemas.microsoft.com/office/powerpoint/2010/main" val="317150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16"/>
            <a:ext cx="10515600" cy="982412"/>
          </a:xfrm>
        </p:spPr>
        <p:txBody>
          <a:bodyPr>
            <a:normAutofit/>
          </a:bodyPr>
          <a:lstStyle/>
          <a:p>
            <a:pPr algn="ctr"/>
            <a:r>
              <a:rPr lang="en-US" b="1" u="sng" dirty="0" smtClean="0">
                <a:latin typeface="+mn-lt"/>
              </a:rPr>
              <a:t>John 7:37-38, 50-52 :  Are you Thirsty?</a:t>
            </a:r>
            <a:endParaRPr lang="en-US" b="1" u="sng" dirty="0">
              <a:latin typeface="+mn-lt"/>
            </a:endParaRPr>
          </a:p>
        </p:txBody>
      </p:sp>
      <p:sp>
        <p:nvSpPr>
          <p:cNvPr id="3" name="Content Placeholder 2"/>
          <p:cNvSpPr>
            <a:spLocks noGrp="1"/>
          </p:cNvSpPr>
          <p:nvPr>
            <p:ph idx="1"/>
          </p:nvPr>
        </p:nvSpPr>
        <p:spPr>
          <a:xfrm>
            <a:off x="539646" y="1062728"/>
            <a:ext cx="11362543" cy="5532944"/>
          </a:xfrm>
        </p:spPr>
        <p:txBody>
          <a:bodyPr>
            <a:normAutofit fontScale="85000" lnSpcReduction="10000"/>
          </a:bodyPr>
          <a:lstStyle/>
          <a:p>
            <a:pPr>
              <a:spcBef>
                <a:spcPts val="0"/>
              </a:spcBef>
              <a:spcAft>
                <a:spcPts val="1800"/>
              </a:spcAft>
            </a:pPr>
            <a:r>
              <a:rPr lang="en-US" sz="3200" b="1" dirty="0" smtClean="0"/>
              <a:t>Exodus 17:5-6</a:t>
            </a:r>
            <a:r>
              <a:rPr lang="en-US" sz="3200" dirty="0" smtClean="0"/>
              <a:t>  An important story in the history of Israel (Psalm 105:41).  On the last day of the feast of Tabernacles, the priests would </a:t>
            </a:r>
            <a:r>
              <a:rPr lang="en-US" sz="3200" dirty="0"/>
              <a:t>p</a:t>
            </a:r>
            <a:r>
              <a:rPr lang="en-US" sz="3200" dirty="0" smtClean="0"/>
              <a:t>our out water to remind them of this.</a:t>
            </a:r>
            <a:endParaRPr lang="en-US" sz="3200" dirty="0"/>
          </a:p>
          <a:p>
            <a:pPr>
              <a:spcBef>
                <a:spcPts val="0"/>
              </a:spcBef>
              <a:spcAft>
                <a:spcPts val="600"/>
              </a:spcAft>
            </a:pPr>
            <a:r>
              <a:rPr lang="en-US" sz="3200" b="1" dirty="0" smtClean="0"/>
              <a:t>vs.37</a:t>
            </a:r>
            <a:r>
              <a:rPr lang="en-US" sz="3200" dirty="0" smtClean="0"/>
              <a:t>  Three </a:t>
            </a:r>
            <a:r>
              <a:rPr lang="en-US" sz="3200" dirty="0"/>
              <a:t>key words summarize Jesus’ gospel </a:t>
            </a:r>
            <a:r>
              <a:rPr lang="en-US" sz="3200" dirty="0" smtClean="0"/>
              <a:t>invitation:</a:t>
            </a:r>
          </a:p>
          <a:p>
            <a:pPr lvl="1">
              <a:spcBef>
                <a:spcPts val="0"/>
              </a:spcBef>
              <a:spcAft>
                <a:spcPts val="600"/>
              </a:spcAft>
            </a:pPr>
            <a:r>
              <a:rPr lang="en-US" sz="2800" dirty="0" smtClean="0"/>
              <a:t>Recognize your spiritual </a:t>
            </a:r>
            <a:r>
              <a:rPr lang="en-US" sz="2800" b="1" dirty="0"/>
              <a:t>thirst</a:t>
            </a:r>
            <a:r>
              <a:rPr lang="en-US" sz="2800" dirty="0"/>
              <a:t> </a:t>
            </a:r>
            <a:endParaRPr lang="en-US" sz="2800" dirty="0" smtClean="0"/>
          </a:p>
          <a:p>
            <a:pPr lvl="1">
              <a:spcBef>
                <a:spcPts val="0"/>
              </a:spcBef>
              <a:spcAft>
                <a:spcPts val="600"/>
              </a:spcAft>
            </a:pPr>
            <a:r>
              <a:rPr lang="en-US" sz="2800" b="1" dirty="0" smtClean="0"/>
              <a:t>Come</a:t>
            </a:r>
            <a:r>
              <a:rPr lang="en-US" sz="2800" dirty="0" smtClean="0"/>
              <a:t> </a:t>
            </a:r>
            <a:r>
              <a:rPr lang="en-US" sz="2800" dirty="0"/>
              <a:t>to Jesus, the only source of living water</a:t>
            </a:r>
            <a:r>
              <a:rPr lang="en-US" sz="2800" dirty="0" smtClean="0"/>
              <a:t>.</a:t>
            </a:r>
          </a:p>
          <a:p>
            <a:pPr lvl="1">
              <a:spcBef>
                <a:spcPts val="0"/>
              </a:spcBef>
              <a:spcAft>
                <a:spcPts val="1800"/>
              </a:spcAft>
            </a:pPr>
            <a:r>
              <a:rPr lang="en-US" sz="2800" b="1" dirty="0" smtClean="0"/>
              <a:t>Drink,</a:t>
            </a:r>
            <a:r>
              <a:rPr lang="en-US" sz="2800" dirty="0" smtClean="0"/>
              <a:t> </a:t>
            </a:r>
            <a:r>
              <a:rPr lang="en-US" sz="2800" dirty="0"/>
              <a:t>that is, </a:t>
            </a:r>
            <a:r>
              <a:rPr lang="en-US" sz="2800" dirty="0" smtClean="0"/>
              <a:t>receive </a:t>
            </a:r>
            <a:r>
              <a:rPr lang="en-US" sz="2800" dirty="0"/>
              <a:t>Him by faith</a:t>
            </a:r>
            <a:r>
              <a:rPr lang="en-US" sz="2800" dirty="0" smtClean="0"/>
              <a:t>. </a:t>
            </a:r>
          </a:p>
          <a:p>
            <a:pPr>
              <a:spcBef>
                <a:spcPts val="0"/>
              </a:spcBef>
              <a:spcAft>
                <a:spcPts val="1800"/>
              </a:spcAft>
            </a:pPr>
            <a:r>
              <a:rPr lang="en-US" sz="3200" b="1" dirty="0" smtClean="0"/>
              <a:t>vs.38</a:t>
            </a:r>
            <a:r>
              <a:rPr lang="en-US" sz="3200" dirty="0" smtClean="0"/>
              <a:t>  Christians are not </a:t>
            </a:r>
            <a:r>
              <a:rPr lang="en-US" sz="3200" dirty="0"/>
              <a:t>meant to be a stagnant pool of </a:t>
            </a:r>
            <a:r>
              <a:rPr lang="en-US" sz="3200" dirty="0" smtClean="0"/>
              <a:t>water – they are designed </a:t>
            </a:r>
            <a:r>
              <a:rPr lang="en-US" sz="3200" dirty="0"/>
              <a:t>to be a channel </a:t>
            </a:r>
            <a:r>
              <a:rPr lang="en-US" sz="3200" dirty="0" smtClean="0"/>
              <a:t>through </a:t>
            </a:r>
            <a:r>
              <a:rPr lang="en-US" sz="3200" dirty="0"/>
              <a:t>whom living water will flow to others</a:t>
            </a:r>
            <a:r>
              <a:rPr lang="en-US" sz="3200" dirty="0" smtClean="0"/>
              <a:t>.</a:t>
            </a:r>
            <a:endParaRPr lang="en-US" sz="3200" dirty="0"/>
          </a:p>
          <a:p>
            <a:pPr>
              <a:spcBef>
                <a:spcPts val="0"/>
              </a:spcBef>
              <a:spcAft>
                <a:spcPts val="1800"/>
              </a:spcAft>
            </a:pPr>
            <a:r>
              <a:rPr lang="en-US" sz="3200" b="1" dirty="0" smtClean="0"/>
              <a:t>vs.50-52</a:t>
            </a:r>
            <a:r>
              <a:rPr lang="en-US" sz="3200" dirty="0" smtClean="0"/>
              <a:t>  One </a:t>
            </a:r>
            <a:r>
              <a:rPr lang="en-US" sz="3200" dirty="0"/>
              <a:t>Pharisee with an open mind: </a:t>
            </a:r>
            <a:r>
              <a:rPr lang="en-US" sz="3200" dirty="0" smtClean="0"/>
              <a:t>Nicodemus.  He eventually became a follower of Jesus (John 19:39)</a:t>
            </a:r>
          </a:p>
          <a:p>
            <a:pPr>
              <a:spcBef>
                <a:spcPts val="0"/>
              </a:spcBef>
              <a:spcAft>
                <a:spcPts val="1800"/>
              </a:spcAft>
            </a:pPr>
            <a:r>
              <a:rPr lang="en-US" sz="3200" b="1" dirty="0"/>
              <a:t>Hosea 4:6 ; Romans 10:2 </a:t>
            </a:r>
            <a:r>
              <a:rPr lang="en-US" sz="3200" dirty="0"/>
              <a:t> A</a:t>
            </a:r>
            <a:r>
              <a:rPr lang="en-US" sz="3200" dirty="0" smtClean="0"/>
              <a:t>void </a:t>
            </a:r>
            <a:r>
              <a:rPr lang="en-US" sz="3200" dirty="0"/>
              <a:t>making decisions without </a:t>
            </a:r>
            <a:r>
              <a:rPr lang="en-US" sz="3200" dirty="0" smtClean="0"/>
              <a:t>knowledge…</a:t>
            </a:r>
            <a:endParaRPr lang="en-US" sz="3200" dirty="0"/>
          </a:p>
        </p:txBody>
      </p:sp>
    </p:spTree>
    <p:extLst>
      <p:ext uri="{BB962C8B-B14F-4D97-AF65-F5344CB8AC3E}">
        <p14:creationId xmlns:p14="http://schemas.microsoft.com/office/powerpoint/2010/main" val="61199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630</TotalTime>
  <Words>2394</Words>
  <Application>Microsoft Office PowerPoint</Application>
  <PresentationFormat>Widescreen</PresentationFormat>
  <Paragraphs>85</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John 7</vt:lpstr>
      <vt:lpstr>John 7:1-9 :  Doubting Brothers</vt:lpstr>
      <vt:lpstr>John 7:10-15 :  Jesus’plan</vt:lpstr>
      <vt:lpstr>John 7:16-20 :  Jesus – the True Teacher</vt:lpstr>
      <vt:lpstr>John 7:30-44 :  The People’s Divided Opinions</vt:lpstr>
      <vt:lpstr>John 7:37-38, 50-52 :  Are you Thirsty?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5 and 9</dc:title>
  <dc:creator>Mark Robnett</dc:creator>
  <cp:lastModifiedBy>Mark Robnett</cp:lastModifiedBy>
  <cp:revision>42</cp:revision>
  <dcterms:created xsi:type="dcterms:W3CDTF">2024-10-31T11:28:12Z</dcterms:created>
  <dcterms:modified xsi:type="dcterms:W3CDTF">2025-01-23T11:26:16Z</dcterms:modified>
</cp:coreProperties>
</file>