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9" r:id="rId3"/>
    <p:sldId id="260" r:id="rId4"/>
    <p:sldId id="261" r:id="rId5"/>
    <p:sldId id="262"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987" autoAdjust="0"/>
    <p:restoredTop sz="56103" autoAdjust="0"/>
  </p:normalViewPr>
  <p:slideViewPr>
    <p:cSldViewPr snapToGrid="0">
      <p:cViewPr varScale="1">
        <p:scale>
          <a:sx n="64" d="100"/>
          <a:sy n="64" d="100"/>
        </p:scale>
        <p:origin x="2334" y="60"/>
      </p:cViewPr>
      <p:guideLst/>
    </p:cSldViewPr>
  </p:slideViewPr>
  <p:notesTextViewPr>
    <p:cViewPr>
      <p:scale>
        <a:sx n="200" d="100"/>
        <a:sy n="200" d="100"/>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46616-240F-4EA4-B535-A9CB51DDBCB2}" type="datetimeFigureOut">
              <a:rPr lang="en-US" smtClean="0"/>
              <a:t>2/27/2025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6312B9-A644-4068-BF79-2DF8EBA8F9AB}" type="slidenum">
              <a:rPr lang="en-US" smtClean="0"/>
              <a:t>‹#›</a:t>
            </a:fld>
            <a:endParaRPr lang="en-US"/>
          </a:p>
        </p:txBody>
      </p:sp>
    </p:spTree>
    <p:extLst>
      <p:ext uri="{BB962C8B-B14F-4D97-AF65-F5344CB8AC3E}">
        <p14:creationId xmlns:p14="http://schemas.microsoft.com/office/powerpoint/2010/main" val="1759269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[Although the first part of this chapter might be misplaced, it is clearly an authentic part of truth about Jesus.  The earliest manuscripts maintain continuity between 7:52 and 8:12, appearing to have occurred during the same feast.  It also uses the term “Scribes and Pharisees,” not used elsewhere in the gospel of John.]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1</a:t>
            </a:fld>
            <a:endParaRPr lang="en-US"/>
          </a:p>
        </p:txBody>
      </p:sp>
    </p:spTree>
    <p:extLst>
      <p:ext uri="{BB962C8B-B14F-4D97-AF65-F5344CB8AC3E}">
        <p14:creationId xmlns:p14="http://schemas.microsoft.com/office/powerpoint/2010/main" val="1099536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Starting with </a:t>
            </a:r>
            <a:r>
              <a:rPr lang="en-US" sz="1200" b="1" kern="1200" dirty="0" smtClean="0">
                <a:solidFill>
                  <a:schemeClr val="tx1"/>
                </a:solidFill>
                <a:effectLst/>
                <a:latin typeface="+mn-lt"/>
                <a:ea typeface="+mn-ea"/>
                <a:cs typeface="+mn-cs"/>
              </a:rPr>
              <a:t>John 7:53 – 8:1</a:t>
            </a:r>
            <a:r>
              <a:rPr lang="en-US" sz="1200" kern="1200" dirty="0" smtClean="0">
                <a:solidFill>
                  <a:schemeClr val="tx1"/>
                </a:solidFill>
                <a:effectLst/>
                <a:latin typeface="+mn-lt"/>
                <a:ea typeface="+mn-ea"/>
                <a:cs typeface="+mn-cs"/>
              </a:rPr>
              <a:t>, we see something interesting about Jesus.  While everyone else went to his own home, Jesus went to the Mount of Olives to spend the night. The fact that Jesus, the Creator of all things, had no place of His own to stay gives us a deeper appreciation for the humility of Jesus’ incarnation (</a:t>
            </a:r>
            <a:r>
              <a:rPr lang="en-US" sz="1200" b="1" kern="1200" dirty="0" smtClean="0">
                <a:solidFill>
                  <a:schemeClr val="tx1"/>
                </a:solidFill>
                <a:effectLst/>
                <a:latin typeface="+mn-lt"/>
                <a:ea typeface="+mn-ea"/>
                <a:cs typeface="+mn-cs"/>
              </a:rPr>
              <a:t>Matthew 8:19,20</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a reminder, the Pharisees were the strongest group of religious leaders when Jesus came to Earth.  They were well known for their careful external obedience to the Old Testament Law and their own traditions.  They were very jealous of Jesus, often arguing with Him and trying to get Him into trouble with the Romans.  In </a:t>
            </a:r>
            <a:r>
              <a:rPr lang="en-US" sz="1200" b="1" kern="1200" dirty="0" smtClean="0">
                <a:solidFill>
                  <a:schemeClr val="tx1"/>
                </a:solidFill>
                <a:effectLst/>
                <a:latin typeface="+mn-lt"/>
                <a:ea typeface="+mn-ea"/>
                <a:cs typeface="+mn-cs"/>
              </a:rPr>
              <a:t>verses 3-5</a:t>
            </a:r>
            <a:r>
              <a:rPr lang="en-US" sz="1200" kern="1200" dirty="0" smtClean="0">
                <a:solidFill>
                  <a:schemeClr val="tx1"/>
                </a:solidFill>
                <a:effectLst/>
                <a:latin typeface="+mn-lt"/>
                <a:ea typeface="+mn-ea"/>
                <a:cs typeface="+mn-cs"/>
              </a:rPr>
              <a:t>, we see them come to Jesus with a sinful woman.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Old Testament </a:t>
            </a:r>
            <a:r>
              <a:rPr lang="en-US" sz="1200" b="1" kern="1200" dirty="0" smtClean="0">
                <a:solidFill>
                  <a:schemeClr val="tx1"/>
                </a:solidFill>
                <a:effectLst/>
                <a:latin typeface="+mn-lt"/>
                <a:ea typeface="+mn-ea"/>
                <a:cs typeface="+mn-cs"/>
              </a:rPr>
              <a:t>political</a:t>
            </a:r>
            <a:r>
              <a:rPr lang="en-US" sz="1200" kern="1200" dirty="0" smtClean="0">
                <a:solidFill>
                  <a:schemeClr val="tx1"/>
                </a:solidFill>
                <a:effectLst/>
                <a:latin typeface="+mn-lt"/>
                <a:ea typeface="+mn-ea"/>
                <a:cs typeface="+mn-cs"/>
              </a:rPr>
              <a:t> law was clear: </a:t>
            </a:r>
            <a:r>
              <a:rPr lang="en-US" sz="1200" b="1" kern="1200" dirty="0" smtClean="0">
                <a:solidFill>
                  <a:schemeClr val="tx1"/>
                </a:solidFill>
                <a:effectLst/>
                <a:latin typeface="+mn-lt"/>
                <a:ea typeface="+mn-ea"/>
                <a:cs typeface="+mn-cs"/>
              </a:rPr>
              <a:t>Leviticus 20:10 </a:t>
            </a:r>
            <a:r>
              <a:rPr lang="en-US" sz="1200" kern="1200" dirty="0" smtClean="0">
                <a:solidFill>
                  <a:schemeClr val="tx1"/>
                </a:solidFill>
                <a:effectLst/>
                <a:latin typeface="+mn-lt"/>
                <a:ea typeface="+mn-ea"/>
                <a:cs typeface="+mn-cs"/>
              </a:rPr>
              <a:t>prescribes the death penalty for those who commit adultery. And it’s true – sex outside of marriage is a destructive thing.  Sex was created by God as a special bond of unity between a husband and wife (like tape on your skin).  When people have sex outside of marriage, it is like peeling the tape off and re-attaching it – piece by piece, it loses its stickiness to bond us with our spouse.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From a purely legal standpoint in a Jewish theocracy, these men were correct in saying that the woman deserved to die.  But if they had caught the woman in the act of adultery, where was the man?  And if they really wanted justice, why bring the woman to Jesus at all? Why not try her in their own courts, where such cases would normally be heard?  The Pharisees’ motive was obvious: they were merely using the woman in an attempt to trap Jesus (</a:t>
            </a:r>
            <a:r>
              <a:rPr lang="en-US" sz="1200" b="1" kern="1200" dirty="0" smtClean="0">
                <a:solidFill>
                  <a:schemeClr val="tx1"/>
                </a:solidFill>
                <a:effectLst/>
                <a:latin typeface="+mn-lt"/>
                <a:ea typeface="+mn-ea"/>
                <a:cs typeface="+mn-cs"/>
              </a:rPr>
              <a:t>verse 6</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If He objected to stoning her, He would be guilty of opposing the Mosaic Law.  But if He agreed with her accusers that she should be stoned, His reputation for compassion toward sinners would be destroyed.  But the actual challenge was even greater: how could a perfect, holy God forgive sinful people without violating His holy law?  As we’ve seen, the only possible answer is through the ultimate sacrificial death of Jesus.  Jesus accomplished what the law could not (</a:t>
            </a:r>
            <a:r>
              <a:rPr lang="en-US" sz="1200" b="1" kern="1200" dirty="0" smtClean="0">
                <a:solidFill>
                  <a:schemeClr val="tx1"/>
                </a:solidFill>
                <a:effectLst/>
                <a:latin typeface="+mn-lt"/>
                <a:ea typeface="+mn-ea"/>
                <a:cs typeface="+mn-cs"/>
              </a:rPr>
              <a:t>Romans 8:3,4</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Lord’s reply was simple, yet profound (</a:t>
            </a:r>
            <a:r>
              <a:rPr lang="en-US" sz="1200" b="1" kern="1200" dirty="0" smtClean="0">
                <a:solidFill>
                  <a:schemeClr val="tx1"/>
                </a:solidFill>
                <a:effectLst/>
                <a:latin typeface="+mn-lt"/>
                <a:ea typeface="+mn-ea"/>
                <a:cs typeface="+mn-cs"/>
              </a:rPr>
              <a:t>verse 7</a:t>
            </a:r>
            <a:r>
              <a:rPr lang="en-US" sz="1200" kern="1200" dirty="0" smtClean="0">
                <a:solidFill>
                  <a:schemeClr val="tx1"/>
                </a:solidFill>
                <a:effectLst/>
                <a:latin typeface="+mn-lt"/>
                <a:ea typeface="+mn-ea"/>
                <a:cs typeface="+mn-cs"/>
              </a:rPr>
              <a:t>).  It upheld the Law, since He did not deny the woman’s guilt, and also exposed the sins of her accusers.  And it mercifully spared the woman from being stoned for her sin.  We do not know what Jesus wrote on the ground with his finger (</a:t>
            </a:r>
            <a:r>
              <a:rPr lang="en-US" sz="1200" b="1" kern="1200" dirty="0" smtClean="0">
                <a:solidFill>
                  <a:schemeClr val="tx1"/>
                </a:solidFill>
                <a:effectLst/>
                <a:latin typeface="+mn-lt"/>
                <a:ea typeface="+mn-ea"/>
                <a:cs typeface="+mn-cs"/>
              </a:rPr>
              <a:t>verses 8-10</a:t>
            </a:r>
            <a:r>
              <a:rPr lang="en-US" sz="1200" kern="1200" dirty="0" smtClean="0">
                <a:solidFill>
                  <a:schemeClr val="tx1"/>
                </a:solidFill>
                <a:effectLst/>
                <a:latin typeface="+mn-lt"/>
                <a:ea typeface="+mn-ea"/>
                <a:cs typeface="+mn-cs"/>
              </a:rPr>
              <a:t>), but it is interesting that the men left one-by-one, starting with the oldest.  It may be that Jesus was writing the sins of the woman’s accusers.  But sadly, they didn’t repent and turn to Jesus – they hardened their hearts and turned away from Him, not even open to gospel forgiveness.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verse 11</a:t>
            </a:r>
            <a:r>
              <a:rPr lang="en-US" sz="1200" kern="1200" dirty="0" smtClean="0">
                <a:solidFill>
                  <a:schemeClr val="tx1"/>
                </a:solidFill>
                <a:effectLst/>
                <a:latin typeface="+mn-lt"/>
                <a:ea typeface="+mn-ea"/>
                <a:cs typeface="+mn-cs"/>
              </a:rPr>
              <a:t>, Jesus uses His divine power to forgive sin (</a:t>
            </a:r>
            <a:r>
              <a:rPr lang="en-US" sz="1200" b="1" kern="1200" dirty="0" smtClean="0">
                <a:solidFill>
                  <a:schemeClr val="tx1"/>
                </a:solidFill>
                <a:effectLst/>
                <a:latin typeface="+mn-lt"/>
                <a:ea typeface="+mn-ea"/>
                <a:cs typeface="+mn-cs"/>
              </a:rPr>
              <a:t>Mark 2:5</a:t>
            </a:r>
            <a:r>
              <a:rPr lang="en-US" sz="1200" kern="1200" dirty="0" smtClean="0">
                <a:solidFill>
                  <a:schemeClr val="tx1"/>
                </a:solidFill>
                <a:effectLst/>
                <a:latin typeface="+mn-lt"/>
                <a:ea typeface="+mn-ea"/>
                <a:cs typeface="+mn-cs"/>
              </a:rPr>
              <a:t>).  But notice that Jesus did not excuse her sin – He forgave and instructed her to leave her sinful life behind.  Following Jesus always requires the transformation of life, the turning away from sin.</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2</a:t>
            </a:fld>
            <a:endParaRPr lang="en-US"/>
          </a:p>
        </p:txBody>
      </p:sp>
    </p:spTree>
    <p:extLst>
      <p:ext uri="{BB962C8B-B14F-4D97-AF65-F5344CB8AC3E}">
        <p14:creationId xmlns:p14="http://schemas.microsoft.com/office/powerpoint/2010/main" val="2219180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verse 12</a:t>
            </a:r>
            <a:r>
              <a:rPr lang="en-US" sz="1200" kern="1200" dirty="0" smtClean="0">
                <a:solidFill>
                  <a:schemeClr val="tx1"/>
                </a:solidFill>
                <a:effectLst/>
                <a:latin typeface="+mn-lt"/>
                <a:ea typeface="+mn-ea"/>
                <a:cs typeface="+mn-cs"/>
              </a:rPr>
              <a:t>, Jesus makes the </a:t>
            </a:r>
            <a:r>
              <a:rPr lang="en-US" sz="1200" b="1" kern="1200" dirty="0" smtClean="0">
                <a:solidFill>
                  <a:schemeClr val="tx1"/>
                </a:solidFill>
                <a:effectLst/>
                <a:latin typeface="+mn-lt"/>
                <a:ea typeface="+mn-ea"/>
                <a:cs typeface="+mn-cs"/>
              </a:rPr>
              <a:t>2</a:t>
            </a:r>
            <a:r>
              <a:rPr lang="en-US" sz="1200" b="1" kern="1200" baseline="30000" dirty="0" smtClean="0">
                <a:solidFill>
                  <a:schemeClr val="tx1"/>
                </a:solidFill>
                <a:effectLst/>
                <a:latin typeface="+mn-lt"/>
                <a:ea typeface="+mn-ea"/>
                <a:cs typeface="+mn-cs"/>
              </a:rPr>
              <a:t>nd</a:t>
            </a:r>
            <a:r>
              <a:rPr lang="en-US" sz="1200" b="1" kern="1200" dirty="0" smtClean="0">
                <a:solidFill>
                  <a:schemeClr val="tx1"/>
                </a:solidFill>
                <a:effectLst/>
                <a:latin typeface="+mn-lt"/>
                <a:ea typeface="+mn-ea"/>
                <a:cs typeface="+mn-cs"/>
              </a:rPr>
              <a:t> of his 7 “I am” </a:t>
            </a:r>
            <a:r>
              <a:rPr lang="en-US" sz="1200" kern="1200" dirty="0" smtClean="0">
                <a:solidFill>
                  <a:schemeClr val="tx1"/>
                </a:solidFill>
                <a:effectLst/>
                <a:latin typeface="+mn-lt"/>
                <a:ea typeface="+mn-ea"/>
                <a:cs typeface="+mn-cs"/>
              </a:rPr>
              <a:t>statements in this section of the gospel of John.  We live in a dark world, a world filled with sinful darkness.  By claiming to be the Light of the world Jesus was clearly claiming to be God (Psalm 27:1).  Jesus Christ alone brings the light of salvation to a sin-cursed world:</a:t>
            </a:r>
          </a:p>
          <a:p>
            <a:pPr lvl="0"/>
            <a:r>
              <a:rPr lang="en-US" sz="1200" kern="1200" dirty="0" smtClean="0">
                <a:solidFill>
                  <a:schemeClr val="tx1"/>
                </a:solidFill>
                <a:effectLst/>
                <a:latin typeface="+mn-lt"/>
                <a:ea typeface="+mn-ea"/>
                <a:cs typeface="+mn-cs"/>
              </a:rPr>
              <a:t>To the darkness of falsehood He is the light of truth; </a:t>
            </a:r>
          </a:p>
          <a:p>
            <a:pPr lvl="0"/>
            <a:r>
              <a:rPr lang="en-US" sz="1200" kern="1200" dirty="0" smtClean="0">
                <a:solidFill>
                  <a:schemeClr val="tx1"/>
                </a:solidFill>
                <a:effectLst/>
                <a:latin typeface="+mn-lt"/>
                <a:ea typeface="+mn-ea"/>
                <a:cs typeface="+mn-cs"/>
              </a:rPr>
              <a:t>To the darkness of ignorance He is the light of wisdom;</a:t>
            </a:r>
          </a:p>
          <a:p>
            <a:pPr lvl="0"/>
            <a:r>
              <a:rPr lang="en-US" sz="1200" kern="1200" dirty="0" smtClean="0">
                <a:solidFill>
                  <a:schemeClr val="tx1"/>
                </a:solidFill>
                <a:effectLst/>
                <a:latin typeface="+mn-lt"/>
                <a:ea typeface="+mn-ea"/>
                <a:cs typeface="+mn-cs"/>
              </a:rPr>
              <a:t>To the darkness of sin He is the light of holiness;</a:t>
            </a:r>
          </a:p>
          <a:p>
            <a:pPr lvl="0"/>
            <a:r>
              <a:rPr lang="en-US" sz="1200" kern="1200" dirty="0" smtClean="0">
                <a:solidFill>
                  <a:schemeClr val="tx1"/>
                </a:solidFill>
                <a:effectLst/>
                <a:latin typeface="+mn-lt"/>
                <a:ea typeface="+mn-ea"/>
                <a:cs typeface="+mn-cs"/>
              </a:rPr>
              <a:t>To the darkness of sorrow He is the light of joy;</a:t>
            </a:r>
          </a:p>
          <a:p>
            <a:pPr lvl="0"/>
            <a:r>
              <a:rPr lang="en-US" sz="1200" kern="1200" dirty="0" smtClean="0">
                <a:solidFill>
                  <a:schemeClr val="tx1"/>
                </a:solidFill>
                <a:effectLst/>
                <a:latin typeface="+mn-lt"/>
                <a:ea typeface="+mn-ea"/>
                <a:cs typeface="+mn-cs"/>
              </a:rPr>
              <a:t>To the darkness of death He is the light of life.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one who follows Jesus will not walk in the darkness of sinful flesh, the world, and Satan, but will have the Light that produces spiritual life.  </a:t>
            </a:r>
            <a:r>
              <a:rPr lang="en-US" sz="1200" b="1" kern="1200" dirty="0" smtClean="0">
                <a:solidFill>
                  <a:schemeClr val="tx1"/>
                </a:solidFill>
                <a:effectLst/>
                <a:latin typeface="+mn-lt"/>
                <a:ea typeface="+mn-ea"/>
                <a:cs typeface="+mn-cs"/>
              </a:rPr>
              <a:t>Following Christ is not burdensome</a:t>
            </a:r>
            <a:r>
              <a:rPr lang="en-US" sz="1200" kern="1200" dirty="0" smtClean="0">
                <a:solidFill>
                  <a:schemeClr val="tx1"/>
                </a:solidFill>
                <a:effectLst/>
                <a:latin typeface="+mn-lt"/>
                <a:ea typeface="+mn-ea"/>
                <a:cs typeface="+mn-cs"/>
              </a:rPr>
              <a:t>, as </a:t>
            </a:r>
            <a:r>
              <a:rPr lang="en-US" sz="1200" b="1" kern="1200" dirty="0" smtClean="0">
                <a:solidFill>
                  <a:schemeClr val="tx1"/>
                </a:solidFill>
                <a:effectLst/>
                <a:latin typeface="+mn-lt"/>
                <a:ea typeface="+mn-ea"/>
                <a:cs typeface="+mn-cs"/>
              </a:rPr>
              <a:t>walking in the light</a:t>
            </a:r>
            <a:r>
              <a:rPr lang="en-US" sz="1200" kern="1200" dirty="0" smtClean="0">
                <a:solidFill>
                  <a:schemeClr val="tx1"/>
                </a:solidFill>
                <a:effectLst/>
                <a:latin typeface="+mn-lt"/>
                <a:ea typeface="+mn-ea"/>
                <a:cs typeface="+mn-cs"/>
              </a:rPr>
              <a:t> illustrates. It is far easier than stumbling around in the dark (Jeremiah 13:16).</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Pharisees’ respond with a legal technicality from Deuteronomy 19:15.  Their </a:t>
            </a:r>
            <a:r>
              <a:rPr lang="en-US" sz="1200" b="1" kern="1200" dirty="0" smtClean="0">
                <a:solidFill>
                  <a:schemeClr val="tx1"/>
                </a:solidFill>
                <a:effectLst/>
                <a:latin typeface="+mn-lt"/>
                <a:ea typeface="+mn-ea"/>
                <a:cs typeface="+mn-cs"/>
              </a:rPr>
              <a:t>stubborn attitude </a:t>
            </a:r>
            <a:r>
              <a:rPr lang="en-US" sz="1200" kern="1200" dirty="0" smtClean="0">
                <a:solidFill>
                  <a:schemeClr val="tx1"/>
                </a:solidFill>
                <a:effectLst/>
                <a:latin typeface="+mn-lt"/>
                <a:ea typeface="+mn-ea"/>
                <a:cs typeface="+mn-cs"/>
              </a:rPr>
              <a:t>shows the darkness of unbelief – it is never convinced </a:t>
            </a:r>
            <a:r>
              <a:rPr lang="en-US" sz="1200" b="1" kern="1200" dirty="0" smtClean="0">
                <a:solidFill>
                  <a:schemeClr val="tx1"/>
                </a:solidFill>
                <a:effectLst/>
                <a:latin typeface="+mn-lt"/>
                <a:ea typeface="+mn-ea"/>
                <a:cs typeface="+mn-cs"/>
              </a:rPr>
              <a:t>no matter how strong the evidence</a:t>
            </a:r>
            <a:r>
              <a:rPr lang="en-US" sz="1200" kern="1200" dirty="0" smtClean="0">
                <a:solidFill>
                  <a:schemeClr val="tx1"/>
                </a:solidFill>
                <a:effectLst/>
                <a:latin typeface="+mn-lt"/>
                <a:ea typeface="+mn-ea"/>
                <a:cs typeface="+mn-cs"/>
              </a:rPr>
              <a:t>. Jesus performed miracles unparalleled in human history but they would still not believe (</a:t>
            </a:r>
            <a:r>
              <a:rPr lang="en-US" sz="1200" b="1" kern="1200" dirty="0" smtClean="0">
                <a:solidFill>
                  <a:schemeClr val="tx1"/>
                </a:solidFill>
                <a:effectLst/>
                <a:latin typeface="+mn-lt"/>
                <a:ea typeface="+mn-ea"/>
                <a:cs typeface="+mn-cs"/>
              </a:rPr>
              <a:t>John 12:37</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Pharisees enjoyed their power in judging the people.  They challenged the authority of Jesus, and He contrasted His judgment with theirs (</a:t>
            </a:r>
            <a:r>
              <a:rPr lang="en-US" sz="1200" b="1" kern="1200" dirty="0" smtClean="0">
                <a:solidFill>
                  <a:schemeClr val="tx1"/>
                </a:solidFill>
                <a:effectLst/>
                <a:latin typeface="+mn-lt"/>
                <a:ea typeface="+mn-ea"/>
                <a:cs typeface="+mn-cs"/>
              </a:rPr>
              <a:t>verses 15-16</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At His first coming</a:t>
            </a:r>
            <a:r>
              <a:rPr lang="en-US" sz="1200" kern="1200" dirty="0" smtClean="0">
                <a:solidFill>
                  <a:schemeClr val="tx1"/>
                </a:solidFill>
                <a:effectLst/>
                <a:latin typeface="+mn-lt"/>
                <a:ea typeface="+mn-ea"/>
                <a:cs typeface="+mn-cs"/>
              </a:rPr>
              <a:t>, Jesus did not come to judge sinful people – He came to save them (</a:t>
            </a:r>
            <a:r>
              <a:rPr lang="en-US" sz="1200" b="1" kern="1200" dirty="0" smtClean="0">
                <a:solidFill>
                  <a:schemeClr val="tx1"/>
                </a:solidFill>
                <a:effectLst/>
                <a:latin typeface="+mn-lt"/>
                <a:ea typeface="+mn-ea"/>
                <a:cs typeface="+mn-cs"/>
              </a:rPr>
              <a:t>John 3:17</a:t>
            </a:r>
            <a:r>
              <a:rPr lang="en-US" sz="1200" kern="1200" dirty="0" smtClean="0">
                <a:solidFill>
                  <a:schemeClr val="tx1"/>
                </a:solidFill>
                <a:effectLst/>
                <a:latin typeface="+mn-lt"/>
                <a:ea typeface="+mn-ea"/>
                <a:cs typeface="+mn-cs"/>
              </a:rPr>
              <a:t>).  This is a good thing, because (like the woman caught in adultery) all of us would’ve quickly been condemned.  But a time is coming when Jesus will judge…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3</a:t>
            </a:fld>
            <a:endParaRPr lang="en-US"/>
          </a:p>
        </p:txBody>
      </p:sp>
    </p:spTree>
    <p:extLst>
      <p:ext uri="{BB962C8B-B14F-4D97-AF65-F5344CB8AC3E}">
        <p14:creationId xmlns:p14="http://schemas.microsoft.com/office/powerpoint/2010/main" val="135091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verse 21</a:t>
            </a:r>
            <a:r>
              <a:rPr lang="en-US" sz="1200" kern="1200" dirty="0" smtClean="0">
                <a:solidFill>
                  <a:schemeClr val="tx1"/>
                </a:solidFill>
                <a:effectLst/>
                <a:latin typeface="+mn-lt"/>
                <a:ea typeface="+mn-ea"/>
                <a:cs typeface="+mn-cs"/>
              </a:rPr>
              <a:t> Jesus had warned the self-righteous religious leaders that their unwillingness to believe in Him meant they would die in their sins. They were unforgiven, unredeemed, and unprepared to meet God.  But they assumed their self-righteous actions would bring them into heaven.  With that in mind (</a:t>
            </a:r>
            <a:r>
              <a:rPr lang="en-US" sz="1200" b="1" kern="1200" dirty="0" smtClean="0">
                <a:solidFill>
                  <a:schemeClr val="tx1"/>
                </a:solidFill>
                <a:effectLst/>
                <a:latin typeface="+mn-lt"/>
                <a:ea typeface="+mn-ea"/>
                <a:cs typeface="+mn-cs"/>
              </a:rPr>
              <a:t>verse 22</a:t>
            </a:r>
            <a:r>
              <a:rPr lang="en-US" sz="1200" kern="1200" dirty="0" smtClean="0">
                <a:solidFill>
                  <a:schemeClr val="tx1"/>
                </a:solidFill>
                <a:effectLst/>
                <a:latin typeface="+mn-lt"/>
                <a:ea typeface="+mn-ea"/>
                <a:cs typeface="+mn-cs"/>
              </a:rPr>
              <a:t>), the Jews mockingly suggested that Jesus must be speaking of killing Himself, in which case He would go to hell.</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Self-righteousness is a deadly deception</a:t>
            </a:r>
            <a:r>
              <a:rPr lang="en-US" sz="1200" kern="1200" dirty="0" smtClean="0">
                <a:solidFill>
                  <a:schemeClr val="tx1"/>
                </a:solidFill>
                <a:effectLst/>
                <a:latin typeface="+mn-lt"/>
                <a:ea typeface="+mn-ea"/>
                <a:cs typeface="+mn-cs"/>
              </a:rPr>
              <a:t>, and utterly contrary to genuine salvation (Romans 10:1-4).  Our problem is this: we tend to think that we are better than we really are.  </a:t>
            </a:r>
            <a:r>
              <a:rPr lang="en-US" sz="1200" b="1" kern="1200" dirty="0" smtClean="0">
                <a:solidFill>
                  <a:schemeClr val="tx1"/>
                </a:solidFill>
                <a:effectLst/>
                <a:latin typeface="+mn-lt"/>
                <a:ea typeface="+mn-ea"/>
                <a:cs typeface="+mn-cs"/>
              </a:rPr>
              <a:t>Proverbs 16:2 </a:t>
            </a:r>
            <a:r>
              <a:rPr lang="en-US" sz="1200" kern="1200" dirty="0" smtClean="0">
                <a:solidFill>
                  <a:schemeClr val="tx1"/>
                </a:solidFill>
                <a:effectLst/>
                <a:latin typeface="+mn-lt"/>
                <a:ea typeface="+mn-ea"/>
                <a:cs typeface="+mn-cs"/>
              </a:rPr>
              <a:t>reminds us that God looks deeper than our outward actions.  Never allow yourself to be “confident of your own righteousness” (Luke 18:9-14).</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verse 24</a:t>
            </a:r>
            <a:r>
              <a:rPr lang="en-US" sz="1200" kern="1200" dirty="0" smtClean="0">
                <a:solidFill>
                  <a:schemeClr val="tx1"/>
                </a:solidFill>
                <a:effectLst/>
                <a:latin typeface="+mn-lt"/>
                <a:ea typeface="+mn-ea"/>
                <a:cs typeface="+mn-cs"/>
              </a:rPr>
              <a:t>, Jesus makes a very clear,</a:t>
            </a:r>
            <a:r>
              <a:rPr lang="en-US" sz="1200" kern="1200" baseline="0" dirty="0" smtClean="0">
                <a:solidFill>
                  <a:schemeClr val="tx1"/>
                </a:solidFill>
                <a:effectLst/>
                <a:latin typeface="+mn-lt"/>
                <a:ea typeface="+mn-ea"/>
                <a:cs typeface="+mn-cs"/>
              </a:rPr>
              <a:t> exclusive </a:t>
            </a:r>
            <a:r>
              <a:rPr lang="en-US" sz="1200" kern="1200" dirty="0" smtClean="0">
                <a:solidFill>
                  <a:schemeClr val="tx1"/>
                </a:solidFill>
                <a:effectLst/>
                <a:latin typeface="+mn-lt"/>
                <a:ea typeface="+mn-ea"/>
                <a:cs typeface="+mn-cs"/>
              </a:rPr>
              <a:t>statement about the dividing line between heaven and hell —unbelief. Repeating His warning from verse 21, Jesus declared that those who reject Him will die in their sins because they </a:t>
            </a:r>
            <a:r>
              <a:rPr lang="en-US" sz="1200" b="1" kern="1200" dirty="0" smtClean="0">
                <a:solidFill>
                  <a:schemeClr val="tx1"/>
                </a:solidFill>
                <a:effectLst/>
                <a:latin typeface="+mn-lt"/>
                <a:ea typeface="+mn-ea"/>
                <a:cs typeface="+mn-cs"/>
              </a:rPr>
              <a:t>refuse to believe in the only Savior</a:t>
            </a:r>
            <a:r>
              <a:rPr lang="en-US" sz="1200" kern="1200" dirty="0" smtClean="0">
                <a:solidFill>
                  <a:schemeClr val="tx1"/>
                </a:solidFill>
                <a:effectLst/>
                <a:latin typeface="+mn-lt"/>
                <a:ea typeface="+mn-ea"/>
                <a:cs typeface="+mn-cs"/>
              </a:rPr>
              <a:t>.  In </a:t>
            </a:r>
            <a:r>
              <a:rPr lang="en-US" sz="1200" b="1" kern="1200" dirty="0" smtClean="0">
                <a:solidFill>
                  <a:schemeClr val="tx1"/>
                </a:solidFill>
                <a:effectLst/>
                <a:latin typeface="+mn-lt"/>
                <a:ea typeface="+mn-ea"/>
                <a:cs typeface="+mn-cs"/>
              </a:rPr>
              <a:t>verse 25</a:t>
            </a:r>
            <a:r>
              <a:rPr lang="en-US" sz="1200" kern="1200" dirty="0" smtClean="0">
                <a:solidFill>
                  <a:schemeClr val="tx1"/>
                </a:solidFill>
                <a:effectLst/>
                <a:latin typeface="+mn-lt"/>
                <a:ea typeface="+mn-ea"/>
                <a:cs typeface="+mn-cs"/>
              </a:rPr>
              <a:t>, the Jews continue to display their unbelief by asking “Who are You?”.  Such was the deceptive power of their willful unbelief. They had no ears to hear.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verse 28,</a:t>
            </a:r>
            <a:r>
              <a:rPr lang="en-US" sz="1200" kern="1200" dirty="0" smtClean="0">
                <a:solidFill>
                  <a:schemeClr val="tx1"/>
                </a:solidFill>
                <a:effectLst/>
                <a:latin typeface="+mn-lt"/>
                <a:ea typeface="+mn-ea"/>
                <a:cs typeface="+mn-cs"/>
              </a:rPr>
              <a:t> Jesus reverses their claim in verse 22, telling them that they will be His executioners.  And at the point of His death and resurrection, </a:t>
            </a:r>
            <a:r>
              <a:rPr lang="en-US" sz="1200" b="1" kern="1200" dirty="0" smtClean="0">
                <a:solidFill>
                  <a:schemeClr val="tx1"/>
                </a:solidFill>
                <a:effectLst/>
                <a:latin typeface="+mn-lt"/>
                <a:ea typeface="+mn-ea"/>
                <a:cs typeface="+mn-cs"/>
              </a:rPr>
              <a:t>it will be clear</a:t>
            </a:r>
            <a:r>
              <a:rPr lang="en-US" sz="1200" kern="1200" dirty="0" smtClean="0">
                <a:solidFill>
                  <a:schemeClr val="tx1"/>
                </a:solidFill>
                <a:effectLst/>
                <a:latin typeface="+mn-lt"/>
                <a:ea typeface="+mn-ea"/>
                <a:cs typeface="+mn-cs"/>
              </a:rPr>
              <a:t> (to anyone with a </a:t>
            </a:r>
            <a:r>
              <a:rPr lang="en-US" sz="1200" b="1" kern="1200" dirty="0" smtClean="0">
                <a:solidFill>
                  <a:schemeClr val="tx1"/>
                </a:solidFill>
                <a:effectLst/>
                <a:latin typeface="+mn-lt"/>
                <a:ea typeface="+mn-ea"/>
                <a:cs typeface="+mn-cs"/>
              </a:rPr>
              <a:t>seeking heart</a:t>
            </a:r>
            <a:r>
              <a:rPr lang="en-US" sz="1200" kern="1200" dirty="0" smtClean="0">
                <a:solidFill>
                  <a:schemeClr val="tx1"/>
                </a:solidFill>
                <a:effectLst/>
                <a:latin typeface="+mn-lt"/>
                <a:ea typeface="+mn-ea"/>
                <a:cs typeface="+mn-cs"/>
              </a:rPr>
              <a:t>) that </a:t>
            </a:r>
            <a:r>
              <a:rPr lang="en-US" sz="1200" b="1" kern="1200" dirty="0" smtClean="0">
                <a:solidFill>
                  <a:schemeClr val="tx1"/>
                </a:solidFill>
                <a:effectLst/>
                <a:latin typeface="+mn-lt"/>
                <a:ea typeface="+mn-ea"/>
                <a:cs typeface="+mn-cs"/>
              </a:rPr>
              <a:t>He is the Savior</a:t>
            </a:r>
            <a:r>
              <a:rPr lang="en-US" sz="1200" kern="1200" dirty="0" smtClean="0">
                <a:solidFill>
                  <a:schemeClr val="tx1"/>
                </a:solidFill>
                <a:effectLst/>
                <a:latin typeface="+mn-lt"/>
                <a:ea typeface="+mn-ea"/>
                <a:cs typeface="+mn-cs"/>
              </a:rPr>
              <a:t>.  And His promise comes true – look at </a:t>
            </a:r>
            <a:r>
              <a:rPr lang="en-US" sz="1200" b="1" kern="1200" dirty="0" smtClean="0">
                <a:solidFill>
                  <a:schemeClr val="tx1"/>
                </a:solidFill>
                <a:effectLst/>
                <a:latin typeface="+mn-lt"/>
                <a:ea typeface="+mn-ea"/>
                <a:cs typeface="+mn-cs"/>
              </a:rPr>
              <a:t>Acts 2:36-37, 41</a:t>
            </a:r>
            <a:r>
              <a:rPr lang="en-US" sz="1200" kern="1200" dirty="0" smtClean="0">
                <a:solidFill>
                  <a:schemeClr val="tx1"/>
                </a:solidFill>
                <a:effectLst/>
                <a:latin typeface="+mn-lt"/>
                <a:ea typeface="+mn-ea"/>
                <a:cs typeface="+mn-cs"/>
              </a:rPr>
              <a:t>.  On the day of Pentecost alone, about 3,000 Jews would come to receive Him as the Messiah.</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4</a:t>
            </a:fld>
            <a:endParaRPr lang="en-US"/>
          </a:p>
        </p:txBody>
      </p:sp>
    </p:spTree>
    <p:extLst>
      <p:ext uri="{BB962C8B-B14F-4D97-AF65-F5344CB8AC3E}">
        <p14:creationId xmlns:p14="http://schemas.microsoft.com/office/powerpoint/2010/main" val="3048486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Verses 31-32</a:t>
            </a:r>
            <a:r>
              <a:rPr lang="en-US" sz="1200" kern="1200" dirty="0" smtClean="0">
                <a:solidFill>
                  <a:schemeClr val="tx1"/>
                </a:solidFill>
                <a:effectLst/>
                <a:latin typeface="+mn-lt"/>
                <a:ea typeface="+mn-ea"/>
                <a:cs typeface="+mn-cs"/>
              </a:rPr>
              <a:t> demonstrate an important reality of </a:t>
            </a:r>
            <a:r>
              <a:rPr lang="en-US" sz="1200" b="1" kern="1200" dirty="0" smtClean="0">
                <a:solidFill>
                  <a:schemeClr val="tx1"/>
                </a:solidFill>
                <a:effectLst/>
                <a:latin typeface="+mn-lt"/>
                <a:ea typeface="+mn-ea"/>
                <a:cs typeface="+mn-cs"/>
              </a:rPr>
              <a:t>saving faith</a:t>
            </a:r>
            <a:r>
              <a:rPr lang="en-US" sz="1200" kern="1200" dirty="0" smtClean="0">
                <a:solidFill>
                  <a:schemeClr val="tx1"/>
                </a:solidFill>
                <a:effectLst/>
                <a:latin typeface="+mn-lt"/>
                <a:ea typeface="+mn-ea"/>
                <a:cs typeface="+mn-cs"/>
              </a:rPr>
              <a:t>.  There are several types of belief:</a:t>
            </a:r>
          </a:p>
          <a:p>
            <a:pPr lvl="0"/>
            <a:r>
              <a:rPr lang="en-US" sz="1200" kern="1200" dirty="0" smtClean="0">
                <a:solidFill>
                  <a:schemeClr val="tx1"/>
                </a:solidFill>
                <a:effectLst/>
                <a:latin typeface="+mn-lt"/>
                <a:ea typeface="+mn-ea"/>
                <a:cs typeface="+mn-cs"/>
              </a:rPr>
              <a:t>Knowledge – hearing and understanding the facts in our head</a:t>
            </a:r>
          </a:p>
          <a:p>
            <a:pPr lvl="0"/>
            <a:r>
              <a:rPr lang="en-US" sz="1200" kern="1200" dirty="0" smtClean="0">
                <a:solidFill>
                  <a:schemeClr val="tx1"/>
                </a:solidFill>
                <a:effectLst/>
                <a:latin typeface="+mn-lt"/>
                <a:ea typeface="+mn-ea"/>
                <a:cs typeface="+mn-cs"/>
              </a:rPr>
              <a:t>Agreement – accepting that the facts are true</a:t>
            </a:r>
          </a:p>
          <a:p>
            <a:pPr lvl="0"/>
            <a:r>
              <a:rPr lang="en-US" sz="1200" kern="1200" dirty="0" smtClean="0">
                <a:solidFill>
                  <a:schemeClr val="tx1"/>
                </a:solidFill>
                <a:effectLst/>
                <a:latin typeface="+mn-lt"/>
                <a:ea typeface="+mn-ea"/>
                <a:cs typeface="+mn-cs"/>
              </a:rPr>
              <a:t>Trust (Abide) – taking action: turning away from the world and following Jesus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Jesus is reminding the people that, it is </a:t>
            </a:r>
            <a:r>
              <a:rPr lang="en-US" sz="1200" b="1" kern="1200" dirty="0" smtClean="0">
                <a:solidFill>
                  <a:schemeClr val="tx1"/>
                </a:solidFill>
                <a:effectLst/>
                <a:latin typeface="+mn-lt"/>
                <a:ea typeface="+mn-ea"/>
                <a:cs typeface="+mn-cs"/>
              </a:rPr>
              <a:t>not enough to just know about Him or agree that His claims are true </a:t>
            </a:r>
            <a:r>
              <a:rPr lang="en-US" sz="1200" kern="1200" dirty="0" smtClean="0">
                <a:solidFill>
                  <a:schemeClr val="tx1"/>
                </a:solidFill>
                <a:effectLst/>
                <a:latin typeface="+mn-lt"/>
                <a:ea typeface="+mn-ea"/>
                <a:cs typeface="+mn-cs"/>
              </a:rPr>
              <a:t>– they </a:t>
            </a:r>
            <a:r>
              <a:rPr lang="en-US" sz="1200" b="1" kern="1200" dirty="0" smtClean="0">
                <a:solidFill>
                  <a:schemeClr val="tx1"/>
                </a:solidFill>
                <a:effectLst/>
                <a:latin typeface="+mn-lt"/>
                <a:ea typeface="+mn-ea"/>
                <a:cs typeface="+mn-cs"/>
              </a:rPr>
              <a:t>must take a step of faith and follow Him</a:t>
            </a:r>
            <a:r>
              <a:rPr lang="en-US" sz="1200" kern="1200" dirty="0" smtClean="0">
                <a:solidFill>
                  <a:schemeClr val="tx1"/>
                </a:solidFill>
                <a:effectLst/>
                <a:latin typeface="+mn-lt"/>
                <a:ea typeface="+mn-ea"/>
                <a:cs typeface="+mn-cs"/>
              </a:rPr>
              <a:t>.  When we put our faith in Jesus, He opens our eyes and give us a deeper knowledge of the truth.  It is dangerous to stop short of trusting Him – continual investigation without commitment will leave you in a bad place (</a:t>
            </a:r>
            <a:r>
              <a:rPr lang="en-US" sz="1200" b="1" kern="1200" dirty="0" smtClean="0">
                <a:solidFill>
                  <a:schemeClr val="tx1"/>
                </a:solidFill>
                <a:effectLst/>
                <a:latin typeface="+mn-lt"/>
                <a:ea typeface="+mn-ea"/>
                <a:cs typeface="+mn-cs"/>
              </a:rPr>
              <a:t>2 Timothy 3:7</a:t>
            </a:r>
            <a:r>
              <a:rPr lang="en-US" sz="1200" kern="1200" dirty="0" smtClean="0">
                <a:solidFill>
                  <a:schemeClr val="tx1"/>
                </a:solidFill>
                <a:effectLst/>
                <a:latin typeface="+mn-lt"/>
                <a:ea typeface="+mn-ea"/>
                <a:cs typeface="+mn-cs"/>
              </a:rPr>
              <a:t>).  We have already seen some examples of people who stopped short of true faith (</a:t>
            </a:r>
            <a:r>
              <a:rPr lang="en-US" sz="1200" b="1" kern="1200" dirty="0" smtClean="0">
                <a:solidFill>
                  <a:schemeClr val="tx1"/>
                </a:solidFill>
                <a:effectLst/>
                <a:latin typeface="+mn-lt"/>
                <a:ea typeface="+mn-ea"/>
                <a:cs typeface="+mn-cs"/>
              </a:rPr>
              <a:t>John 2:23-25; 6:14-15,66</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reality of believing in Jesus, obeying His Word, and knowing the truth brings spiritual freedom, including freedom from: Satan (1 John 5:18), condemnation (Rom. 8:1), judgment (John 3:18), spiritual ignorance (8:12), spiritual death (8:51), and, most significantly in this context (v. 34), sin (Rom. 6:18, 22).  Despite their proud, self-righteous words of freedom, the Jews were in reality slaves to sin (</a:t>
            </a:r>
            <a:r>
              <a:rPr lang="en-US" sz="1200" b="1" kern="1200" dirty="0" smtClean="0">
                <a:solidFill>
                  <a:schemeClr val="tx1"/>
                </a:solidFill>
                <a:effectLst/>
                <a:latin typeface="+mn-lt"/>
                <a:ea typeface="+mn-ea"/>
                <a:cs typeface="+mn-cs"/>
              </a:rPr>
              <a:t>2 Peter 2:19</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5</a:t>
            </a:fld>
            <a:endParaRPr lang="en-US"/>
          </a:p>
        </p:txBody>
      </p:sp>
    </p:spTree>
    <p:extLst>
      <p:ext uri="{BB962C8B-B14F-4D97-AF65-F5344CB8AC3E}">
        <p14:creationId xmlns:p14="http://schemas.microsoft.com/office/powerpoint/2010/main" val="15643252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verse 44</a:t>
            </a:r>
            <a:r>
              <a:rPr lang="en-US" sz="1200" kern="1200" dirty="0" smtClean="0">
                <a:solidFill>
                  <a:schemeClr val="tx1"/>
                </a:solidFill>
                <a:effectLst/>
                <a:latin typeface="+mn-lt"/>
                <a:ea typeface="+mn-ea"/>
                <a:cs typeface="+mn-cs"/>
              </a:rPr>
              <a:t>, Jesus reminds us of two evils from Satan: murder and lying.  He was, Jesus said, a murderer from the beginning. The reference is to the fall, when Satan’s temptation of Adam and Eve brought about their spiritual death and that of the entire human race (Gen. 2:17).  Satan is not only a murderer, but also a liar.  His convincing lie to Eve, “You surely will not die!” (Gen. 3:4) led to the spiritual ruin of the human race. To this day he continues to deceive people, cleverly disguising himself as an angel of light (</a:t>
            </a:r>
            <a:r>
              <a:rPr lang="en-US" sz="1200" b="1" kern="1200" dirty="0" smtClean="0">
                <a:solidFill>
                  <a:schemeClr val="tx1"/>
                </a:solidFill>
                <a:effectLst/>
                <a:latin typeface="+mn-lt"/>
                <a:ea typeface="+mn-ea"/>
                <a:cs typeface="+mn-cs"/>
              </a:rPr>
              <a:t>2 Corinthians 11:14</a:t>
            </a:r>
            <a:r>
              <a:rPr lang="en-US" sz="1200" kern="1200" dirty="0" smtClean="0">
                <a:solidFill>
                  <a:schemeClr val="tx1"/>
                </a:solidFill>
                <a:effectLst/>
                <a:latin typeface="+mn-lt"/>
                <a:ea typeface="+mn-ea"/>
                <a:cs typeface="+mn-cs"/>
              </a:rPr>
              <a:t>).  How does God feel about lying?</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At the end of their dialogue, Jesus makes a powerful claim in </a:t>
            </a:r>
            <a:r>
              <a:rPr lang="en-US" sz="1200" b="1" kern="1200" dirty="0" smtClean="0">
                <a:solidFill>
                  <a:schemeClr val="tx1"/>
                </a:solidFill>
                <a:effectLst/>
                <a:latin typeface="+mn-lt"/>
                <a:ea typeface="+mn-ea"/>
                <a:cs typeface="+mn-cs"/>
              </a:rPr>
              <a:t>verse 58</a:t>
            </a:r>
            <a:r>
              <a:rPr lang="en-US" sz="1200" kern="1200" dirty="0" smtClean="0">
                <a:solidFill>
                  <a:schemeClr val="tx1"/>
                </a:solidFill>
                <a:effectLst/>
                <a:latin typeface="+mn-lt"/>
                <a:ea typeface="+mn-ea"/>
                <a:cs typeface="+mn-cs"/>
              </a:rPr>
              <a:t>: “before Abraham was born, I am.” This was nothing less than a claim to full deity. The Lord once again took for Himself the sacred name of God. Obviously, as the eternal God, He existed before Abraham’s time. Notice that Jesus doesn’t say “I was.”  By saying “I am,” Jesus conveyed not only the idea of existence prior to Abraham, but timelessness—the very nature of God himself (Exod. 3:14).</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on that day 2000 years ago, it is still true today.  There are only two possible responses to Jesus’ claims. One is to accept them as true, and bow before Him in humble, repentant faith, confessing Him as Savior and Lord. The other response, illustrated by Jesus’ opponents in this passage, is that of hardened, bitter rejection. The tragic, fearful result of that response will be eternal separation from the God who made you, who loves you, and who sacrificed His life for you.  Please respond wisely to Jesus – don’t “die in your sins” (8:24).</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This chapter starts and ends with an attempted stoning…</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6</a:t>
            </a:fld>
            <a:endParaRPr lang="en-US"/>
          </a:p>
        </p:txBody>
      </p:sp>
    </p:spTree>
    <p:extLst>
      <p:ext uri="{BB962C8B-B14F-4D97-AF65-F5344CB8AC3E}">
        <p14:creationId xmlns:p14="http://schemas.microsoft.com/office/powerpoint/2010/main" val="355206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1421409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888168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337693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603976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BC10C39-F10B-4280-A063-91598E463629}"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001554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C10C39-F10B-4280-A063-91598E463629}" type="datetimeFigureOut">
              <a:rPr lang="en-US" smtClean="0"/>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66927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C10C39-F10B-4280-A063-91598E463629}" type="datetimeFigureOut">
              <a:rPr lang="en-US" smtClean="0"/>
              <a:t>2/27/2025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956455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C10C39-F10B-4280-A063-91598E463629}" type="datetimeFigureOut">
              <a:rPr lang="en-US" smtClean="0"/>
              <a:t>2/27/2025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11687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10C39-F10B-4280-A063-91598E463629}" type="datetimeFigureOut">
              <a:rPr lang="en-US" smtClean="0"/>
              <a:t>2/27/2025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715260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04866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58876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10C39-F10B-4280-A063-91598E463629}" type="datetimeFigureOut">
              <a:rPr lang="en-US" smtClean="0"/>
              <a:t>2/27/2025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75B88-4F63-42A6-A8EA-489DCE1B96D6}" type="slidenum">
              <a:rPr lang="en-US" smtClean="0"/>
              <a:t>‹#›</a:t>
            </a:fld>
            <a:endParaRPr lang="en-US"/>
          </a:p>
        </p:txBody>
      </p:sp>
    </p:spTree>
    <p:extLst>
      <p:ext uri="{BB962C8B-B14F-4D97-AF65-F5344CB8AC3E}">
        <p14:creationId xmlns:p14="http://schemas.microsoft.com/office/powerpoint/2010/main" val="1047236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844121"/>
          </a:xfrm>
        </p:spPr>
        <p:txBody>
          <a:bodyPr>
            <a:normAutofit/>
          </a:bodyPr>
          <a:lstStyle/>
          <a:p>
            <a:r>
              <a:rPr lang="en-US" sz="7200" u="sng" dirty="0" smtClean="0">
                <a:latin typeface="+mn-lt"/>
              </a:rPr>
              <a:t>John 8</a:t>
            </a:r>
            <a:endParaRPr lang="en-US" sz="7200" u="sng" dirty="0">
              <a:latin typeface="+mn-lt"/>
            </a:endParaRPr>
          </a:p>
        </p:txBody>
      </p:sp>
      <p:sp>
        <p:nvSpPr>
          <p:cNvPr id="3" name="Subtitle 2"/>
          <p:cNvSpPr>
            <a:spLocks noGrp="1"/>
          </p:cNvSpPr>
          <p:nvPr>
            <p:ph type="subTitle" idx="1"/>
          </p:nvPr>
        </p:nvSpPr>
        <p:spPr/>
        <p:txBody>
          <a:bodyPr>
            <a:normAutofit/>
          </a:bodyPr>
          <a:lstStyle/>
          <a:p>
            <a:r>
              <a:rPr lang="en-US" sz="3600" dirty="0" smtClean="0"/>
              <a:t>Grace and Light</a:t>
            </a:r>
            <a:endParaRPr lang="en-US" sz="3600" dirty="0"/>
          </a:p>
        </p:txBody>
      </p:sp>
    </p:spTree>
    <p:extLst>
      <p:ext uri="{BB962C8B-B14F-4D97-AF65-F5344CB8AC3E}">
        <p14:creationId xmlns:p14="http://schemas.microsoft.com/office/powerpoint/2010/main" val="1847425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336"/>
            <a:ext cx="10515600" cy="982412"/>
          </a:xfrm>
        </p:spPr>
        <p:txBody>
          <a:bodyPr>
            <a:normAutofit/>
          </a:bodyPr>
          <a:lstStyle/>
          <a:p>
            <a:pPr algn="ctr"/>
            <a:r>
              <a:rPr lang="en-US" b="1" u="sng" dirty="0" smtClean="0">
                <a:latin typeface="+mn-lt"/>
              </a:rPr>
              <a:t>John 7:53 to 8:1-11   Stoning and Grace</a:t>
            </a:r>
            <a:endParaRPr lang="en-US" b="1" u="sng" dirty="0">
              <a:latin typeface="+mn-lt"/>
            </a:endParaRPr>
          </a:p>
        </p:txBody>
      </p:sp>
      <p:sp>
        <p:nvSpPr>
          <p:cNvPr id="3" name="Content Placeholder 2"/>
          <p:cNvSpPr>
            <a:spLocks noGrp="1"/>
          </p:cNvSpPr>
          <p:nvPr>
            <p:ph idx="1"/>
          </p:nvPr>
        </p:nvSpPr>
        <p:spPr>
          <a:xfrm>
            <a:off x="950501" y="1032748"/>
            <a:ext cx="10323093" cy="5825252"/>
          </a:xfrm>
        </p:spPr>
        <p:txBody>
          <a:bodyPr>
            <a:normAutofit lnSpcReduction="10000"/>
          </a:bodyPr>
          <a:lstStyle/>
          <a:p>
            <a:pPr marL="0" indent="0">
              <a:spcBef>
                <a:spcPts val="0"/>
              </a:spcBef>
              <a:spcAft>
                <a:spcPts val="1800"/>
              </a:spcAft>
              <a:buNone/>
            </a:pPr>
            <a:r>
              <a:rPr lang="en-US" sz="3200" b="1" dirty="0" smtClean="0"/>
              <a:t>7:53-8:2</a:t>
            </a:r>
            <a:r>
              <a:rPr lang="en-US" sz="3200" dirty="0" smtClean="0"/>
              <a:t>  Everyone but Jesus went to their own house while He slept in the park.</a:t>
            </a:r>
          </a:p>
          <a:p>
            <a:pPr marL="0" indent="0">
              <a:spcBef>
                <a:spcPts val="0"/>
              </a:spcBef>
              <a:spcAft>
                <a:spcPts val="1800"/>
              </a:spcAft>
              <a:buNone/>
            </a:pPr>
            <a:r>
              <a:rPr lang="en-US" sz="3200" b="1" dirty="0" smtClean="0"/>
              <a:t>8:3-5</a:t>
            </a:r>
            <a:r>
              <a:rPr lang="en-US" sz="3200" dirty="0" smtClean="0"/>
              <a:t>  The religious leaders bring a legal case to Jesus. </a:t>
            </a:r>
            <a:r>
              <a:rPr lang="en-US" sz="3200" b="1" dirty="0" smtClean="0"/>
              <a:t>Leviticus </a:t>
            </a:r>
            <a:r>
              <a:rPr lang="en-US" sz="3200" b="1" dirty="0"/>
              <a:t>20:10</a:t>
            </a:r>
            <a:r>
              <a:rPr lang="en-US" sz="3200" dirty="0"/>
              <a:t> shows the political law of Israel.  </a:t>
            </a:r>
            <a:endParaRPr lang="en-US" sz="3200" dirty="0" smtClean="0"/>
          </a:p>
          <a:p>
            <a:pPr marL="0" indent="0">
              <a:spcBef>
                <a:spcPts val="0"/>
              </a:spcBef>
              <a:spcAft>
                <a:spcPts val="1800"/>
              </a:spcAft>
              <a:buNone/>
            </a:pPr>
            <a:r>
              <a:rPr lang="en-US" sz="3200" b="1" dirty="0" smtClean="0"/>
              <a:t>8:6</a:t>
            </a:r>
            <a:r>
              <a:rPr lang="en-US" sz="3200" dirty="0" smtClean="0"/>
              <a:t>  This was obviously a test (they only brought the woman). Would he break the OT law or show mercy?</a:t>
            </a:r>
          </a:p>
          <a:p>
            <a:pPr marL="0" indent="0">
              <a:spcBef>
                <a:spcPts val="0"/>
              </a:spcBef>
              <a:spcAft>
                <a:spcPts val="1800"/>
              </a:spcAft>
              <a:buNone/>
            </a:pPr>
            <a:r>
              <a:rPr lang="en-US" sz="3200" b="1" dirty="0" smtClean="0"/>
              <a:t>8:7</a:t>
            </a:r>
            <a:r>
              <a:rPr lang="en-US" sz="3200" dirty="0" smtClean="0"/>
              <a:t>  Jesus does not break the law or deny her guilt (but points out everyone’s sinfulness)</a:t>
            </a:r>
          </a:p>
          <a:p>
            <a:pPr marL="0" indent="0">
              <a:spcBef>
                <a:spcPts val="0"/>
              </a:spcBef>
              <a:spcAft>
                <a:spcPts val="1800"/>
              </a:spcAft>
              <a:buNone/>
            </a:pPr>
            <a:r>
              <a:rPr lang="en-US" sz="3200" b="1" dirty="0" smtClean="0"/>
              <a:t>8:8-9</a:t>
            </a:r>
            <a:r>
              <a:rPr lang="en-US" sz="3200" dirty="0" smtClean="0"/>
              <a:t>  Perhaps Jesus wrote down the sins of the accusers.</a:t>
            </a:r>
          </a:p>
          <a:p>
            <a:pPr marL="0" indent="0">
              <a:spcBef>
                <a:spcPts val="0"/>
              </a:spcBef>
              <a:spcAft>
                <a:spcPts val="1800"/>
              </a:spcAft>
              <a:buNone/>
            </a:pPr>
            <a:r>
              <a:rPr lang="en-US" sz="3200" b="1" dirty="0" smtClean="0"/>
              <a:t>8:10-11</a:t>
            </a:r>
            <a:r>
              <a:rPr lang="en-US" sz="3200" dirty="0" smtClean="0"/>
              <a:t>  Jesus does not excuse her sin.  He does what only God can do – forgives her sin and tells her how to live.</a:t>
            </a:r>
          </a:p>
        </p:txBody>
      </p:sp>
    </p:spTree>
    <p:extLst>
      <p:ext uri="{BB962C8B-B14F-4D97-AF65-F5344CB8AC3E}">
        <p14:creationId xmlns:p14="http://schemas.microsoft.com/office/powerpoint/2010/main" val="1275428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336"/>
            <a:ext cx="10515600" cy="982412"/>
          </a:xfrm>
        </p:spPr>
        <p:txBody>
          <a:bodyPr>
            <a:normAutofit/>
          </a:bodyPr>
          <a:lstStyle/>
          <a:p>
            <a:pPr algn="ctr"/>
            <a:r>
              <a:rPr lang="en-US" b="1" u="sng" dirty="0" smtClean="0">
                <a:latin typeface="+mn-lt"/>
              </a:rPr>
              <a:t>John 8:12-20  The Light of the World</a:t>
            </a:r>
            <a:endParaRPr lang="en-US" b="1" u="sng" dirty="0">
              <a:latin typeface="+mn-lt"/>
            </a:endParaRPr>
          </a:p>
        </p:txBody>
      </p:sp>
      <p:sp>
        <p:nvSpPr>
          <p:cNvPr id="3" name="Content Placeholder 2"/>
          <p:cNvSpPr>
            <a:spLocks noGrp="1"/>
          </p:cNvSpPr>
          <p:nvPr>
            <p:ph idx="1"/>
          </p:nvPr>
        </p:nvSpPr>
        <p:spPr>
          <a:xfrm>
            <a:off x="950501" y="1032748"/>
            <a:ext cx="10636896" cy="5825252"/>
          </a:xfrm>
        </p:spPr>
        <p:txBody>
          <a:bodyPr>
            <a:normAutofit/>
          </a:bodyPr>
          <a:lstStyle/>
          <a:p>
            <a:pPr marL="0" indent="0">
              <a:lnSpc>
                <a:spcPct val="80000"/>
              </a:lnSpc>
              <a:spcBef>
                <a:spcPts val="0"/>
              </a:spcBef>
              <a:spcAft>
                <a:spcPts val="1800"/>
              </a:spcAft>
              <a:buNone/>
            </a:pPr>
            <a:r>
              <a:rPr lang="en-US" sz="3200" b="1" dirty="0" smtClean="0"/>
              <a:t>8:12</a:t>
            </a:r>
            <a:r>
              <a:rPr lang="en-US" sz="3200" dirty="0" smtClean="0"/>
              <a:t>  By </a:t>
            </a:r>
            <a:r>
              <a:rPr lang="en-US" sz="3200" dirty="0"/>
              <a:t>claiming to be the Light of the </a:t>
            </a:r>
            <a:r>
              <a:rPr lang="en-US" sz="3200" dirty="0" smtClean="0"/>
              <a:t>world, </a:t>
            </a:r>
            <a:r>
              <a:rPr lang="en-US" sz="3200" dirty="0"/>
              <a:t>Jesus was </a:t>
            </a:r>
            <a:r>
              <a:rPr lang="en-US" sz="3200" dirty="0" smtClean="0"/>
              <a:t>claiming </a:t>
            </a:r>
            <a:r>
              <a:rPr lang="en-US" sz="3200" dirty="0"/>
              <a:t>to be God (Psalm 27:1).  </a:t>
            </a:r>
            <a:r>
              <a:rPr lang="en-US" sz="3200" dirty="0" smtClean="0"/>
              <a:t>Into a </a:t>
            </a:r>
            <a:r>
              <a:rPr lang="en-US" sz="3200" dirty="0"/>
              <a:t>sin-cursed </a:t>
            </a:r>
            <a:r>
              <a:rPr lang="en-US" sz="3200" dirty="0" smtClean="0"/>
              <a:t>world, Jesus brings the </a:t>
            </a:r>
            <a:r>
              <a:rPr lang="en-US" sz="3200" dirty="0"/>
              <a:t>light of </a:t>
            </a:r>
            <a:r>
              <a:rPr lang="en-US" sz="3200" dirty="0" smtClean="0"/>
              <a:t>truth, wisdom, holiness, joy, and life.</a:t>
            </a:r>
          </a:p>
          <a:p>
            <a:pPr marL="0" indent="0">
              <a:lnSpc>
                <a:spcPct val="80000"/>
              </a:lnSpc>
              <a:spcBef>
                <a:spcPts val="0"/>
              </a:spcBef>
              <a:spcAft>
                <a:spcPts val="1800"/>
              </a:spcAft>
              <a:buNone/>
            </a:pPr>
            <a:r>
              <a:rPr lang="en-US" sz="3200" dirty="0" smtClean="0"/>
              <a:t>Following the light of Christ is better than stumbling in darkness.</a:t>
            </a:r>
          </a:p>
          <a:p>
            <a:pPr marL="0" indent="0">
              <a:lnSpc>
                <a:spcPct val="80000"/>
              </a:lnSpc>
              <a:spcBef>
                <a:spcPts val="0"/>
              </a:spcBef>
              <a:spcAft>
                <a:spcPts val="1800"/>
              </a:spcAft>
              <a:buNone/>
            </a:pPr>
            <a:r>
              <a:rPr lang="en-US" sz="3200" b="1" dirty="0" smtClean="0"/>
              <a:t>8:13</a:t>
            </a:r>
            <a:r>
              <a:rPr lang="en-US" sz="3200" dirty="0" smtClean="0"/>
              <a:t>  </a:t>
            </a:r>
            <a:r>
              <a:rPr lang="en-US" sz="3200" dirty="0"/>
              <a:t>The Pharisees’ </a:t>
            </a:r>
            <a:r>
              <a:rPr lang="en-US" sz="3200" dirty="0" smtClean="0"/>
              <a:t>stubborn </a:t>
            </a:r>
            <a:r>
              <a:rPr lang="en-US" sz="3200" dirty="0"/>
              <a:t>attitude shows </a:t>
            </a:r>
            <a:r>
              <a:rPr lang="en-US" sz="3200" dirty="0" smtClean="0"/>
              <a:t>they would not believe the evidence of Jesus’ powerful miracles. (</a:t>
            </a:r>
            <a:r>
              <a:rPr lang="en-US" sz="3200" b="1" dirty="0" smtClean="0"/>
              <a:t>John 12:37</a:t>
            </a:r>
            <a:r>
              <a:rPr lang="en-US" sz="3200" dirty="0" smtClean="0"/>
              <a:t>)</a:t>
            </a:r>
          </a:p>
          <a:p>
            <a:pPr marL="0" indent="0">
              <a:lnSpc>
                <a:spcPct val="80000"/>
              </a:lnSpc>
              <a:spcBef>
                <a:spcPts val="0"/>
              </a:spcBef>
              <a:spcAft>
                <a:spcPts val="1800"/>
              </a:spcAft>
              <a:buNone/>
            </a:pPr>
            <a:r>
              <a:rPr lang="en-US" sz="3200" b="1" dirty="0" smtClean="0"/>
              <a:t>8:15-16</a:t>
            </a:r>
            <a:r>
              <a:rPr lang="en-US" sz="3200" dirty="0" smtClean="0"/>
              <a:t>  </a:t>
            </a:r>
            <a:r>
              <a:rPr lang="en-US" sz="3200" b="1" dirty="0"/>
              <a:t>At His first coming</a:t>
            </a:r>
            <a:r>
              <a:rPr lang="en-US" sz="3200" dirty="0"/>
              <a:t>, Jesus did not come to judge sinful people – He came to save them (</a:t>
            </a:r>
            <a:r>
              <a:rPr lang="en-US" sz="3200" b="1" dirty="0"/>
              <a:t>John 3:17</a:t>
            </a:r>
            <a:r>
              <a:rPr lang="en-US" sz="3200" dirty="0" smtClean="0"/>
              <a:t>).  This is good because, without a Savior, we would all be condemned.</a:t>
            </a:r>
          </a:p>
        </p:txBody>
      </p:sp>
    </p:spTree>
    <p:extLst>
      <p:ext uri="{BB962C8B-B14F-4D97-AF65-F5344CB8AC3E}">
        <p14:creationId xmlns:p14="http://schemas.microsoft.com/office/powerpoint/2010/main" val="3426237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336"/>
            <a:ext cx="10515600" cy="982412"/>
          </a:xfrm>
        </p:spPr>
        <p:txBody>
          <a:bodyPr>
            <a:normAutofit/>
          </a:bodyPr>
          <a:lstStyle/>
          <a:p>
            <a:pPr algn="ctr"/>
            <a:r>
              <a:rPr lang="en-US" b="1" u="sng" dirty="0" smtClean="0">
                <a:latin typeface="+mn-lt"/>
              </a:rPr>
              <a:t>John 8:21-30  The Sin Problem</a:t>
            </a:r>
            <a:endParaRPr lang="en-US" b="1" u="sng" dirty="0">
              <a:latin typeface="+mn-lt"/>
            </a:endParaRPr>
          </a:p>
        </p:txBody>
      </p:sp>
      <p:sp>
        <p:nvSpPr>
          <p:cNvPr id="3" name="Content Placeholder 2"/>
          <p:cNvSpPr>
            <a:spLocks noGrp="1"/>
          </p:cNvSpPr>
          <p:nvPr>
            <p:ph idx="1"/>
          </p:nvPr>
        </p:nvSpPr>
        <p:spPr>
          <a:xfrm>
            <a:off x="950501" y="1032748"/>
            <a:ext cx="10651886" cy="5825252"/>
          </a:xfrm>
        </p:spPr>
        <p:txBody>
          <a:bodyPr>
            <a:normAutofit/>
          </a:bodyPr>
          <a:lstStyle/>
          <a:p>
            <a:pPr marL="0" indent="0">
              <a:spcBef>
                <a:spcPts val="0"/>
              </a:spcBef>
              <a:spcAft>
                <a:spcPts val="1800"/>
              </a:spcAft>
              <a:buNone/>
            </a:pPr>
            <a:r>
              <a:rPr lang="en-US" sz="3200" b="1" dirty="0" smtClean="0"/>
              <a:t>8:21</a:t>
            </a:r>
            <a:r>
              <a:rPr lang="en-US" sz="3200" dirty="0" smtClean="0"/>
              <a:t>  Jesus warned </a:t>
            </a:r>
            <a:r>
              <a:rPr lang="en-US" sz="3200" dirty="0"/>
              <a:t>the </a:t>
            </a:r>
            <a:r>
              <a:rPr lang="en-US" sz="3200" dirty="0" smtClean="0"/>
              <a:t>religious </a:t>
            </a:r>
            <a:r>
              <a:rPr lang="en-US" sz="3200" dirty="0"/>
              <a:t>leaders that </a:t>
            </a:r>
            <a:r>
              <a:rPr lang="en-US" sz="3200" dirty="0" smtClean="0"/>
              <a:t>they </a:t>
            </a:r>
            <a:r>
              <a:rPr lang="en-US" sz="3200" dirty="0"/>
              <a:t>were unforgiven, unredeemed, and unprepared to meet </a:t>
            </a:r>
            <a:r>
              <a:rPr lang="en-US" sz="3200" dirty="0" smtClean="0"/>
              <a:t>God.</a:t>
            </a:r>
          </a:p>
          <a:p>
            <a:pPr marL="0" indent="0">
              <a:spcBef>
                <a:spcPts val="0"/>
              </a:spcBef>
              <a:spcAft>
                <a:spcPts val="1800"/>
              </a:spcAft>
              <a:buNone/>
            </a:pPr>
            <a:r>
              <a:rPr lang="en-US" sz="3200" b="1" dirty="0" smtClean="0"/>
              <a:t>8:22</a:t>
            </a:r>
            <a:r>
              <a:rPr lang="en-US" sz="3200" dirty="0" smtClean="0"/>
              <a:t>  They mock Him as a self-murderer heading for hell.</a:t>
            </a:r>
          </a:p>
          <a:p>
            <a:pPr marL="0" indent="0">
              <a:spcBef>
                <a:spcPts val="0"/>
              </a:spcBef>
              <a:spcAft>
                <a:spcPts val="1800"/>
              </a:spcAft>
              <a:buNone/>
            </a:pPr>
            <a:r>
              <a:rPr lang="en-US" sz="3200" b="1" dirty="0" smtClean="0"/>
              <a:t>8:24</a:t>
            </a:r>
            <a:r>
              <a:rPr lang="en-US" sz="3200" dirty="0" smtClean="0"/>
              <a:t>  </a:t>
            </a:r>
            <a:r>
              <a:rPr lang="en-US" sz="3200" dirty="0"/>
              <a:t>Our problem </a:t>
            </a:r>
            <a:r>
              <a:rPr lang="en-US" sz="3200" dirty="0" smtClean="0"/>
              <a:t>– </a:t>
            </a:r>
            <a:r>
              <a:rPr lang="en-US" sz="3200" dirty="0"/>
              <a:t>we tend to think that we are better than we really are</a:t>
            </a:r>
            <a:r>
              <a:rPr lang="en-US" sz="3200" dirty="0" smtClean="0"/>
              <a:t>.  </a:t>
            </a:r>
            <a:r>
              <a:rPr lang="en-US" sz="3200" b="1" dirty="0" smtClean="0"/>
              <a:t>Only Jesus can solve our sin problem.</a:t>
            </a:r>
          </a:p>
          <a:p>
            <a:pPr marL="0" indent="0">
              <a:spcBef>
                <a:spcPts val="0"/>
              </a:spcBef>
              <a:spcAft>
                <a:spcPts val="1800"/>
              </a:spcAft>
              <a:buNone/>
            </a:pPr>
            <a:r>
              <a:rPr lang="en-US" sz="3200" dirty="0" smtClean="0"/>
              <a:t>The only difference between heaven and hell is </a:t>
            </a:r>
            <a:r>
              <a:rPr lang="en-US" sz="3200" b="1" dirty="0" smtClean="0"/>
              <a:t>belief in Jesus</a:t>
            </a:r>
            <a:r>
              <a:rPr lang="en-US" sz="3200" dirty="0" smtClean="0"/>
              <a:t>.</a:t>
            </a:r>
          </a:p>
          <a:p>
            <a:pPr marL="0" indent="0">
              <a:spcBef>
                <a:spcPts val="0"/>
              </a:spcBef>
              <a:spcAft>
                <a:spcPts val="1800"/>
              </a:spcAft>
              <a:buNone/>
            </a:pPr>
            <a:r>
              <a:rPr lang="en-US" sz="3200" b="1" dirty="0" smtClean="0"/>
              <a:t>8:25 </a:t>
            </a:r>
            <a:r>
              <a:rPr lang="en-US" sz="3200" dirty="0" smtClean="0"/>
              <a:t> The </a:t>
            </a:r>
            <a:r>
              <a:rPr lang="en-US" sz="3200" dirty="0"/>
              <a:t>Jews continue to display their unbelief by asking “Who are You</a:t>
            </a:r>
            <a:r>
              <a:rPr lang="en-US" sz="3200" dirty="0" smtClean="0"/>
              <a:t>?”</a:t>
            </a:r>
          </a:p>
          <a:p>
            <a:pPr marL="0" indent="0">
              <a:spcBef>
                <a:spcPts val="0"/>
              </a:spcBef>
              <a:spcAft>
                <a:spcPts val="1800"/>
              </a:spcAft>
              <a:buNone/>
            </a:pPr>
            <a:r>
              <a:rPr lang="en-US" sz="3200" b="1" dirty="0" smtClean="0"/>
              <a:t>8:28</a:t>
            </a:r>
            <a:r>
              <a:rPr lang="en-US" sz="3200" dirty="0" smtClean="0"/>
              <a:t>  Jesus </a:t>
            </a:r>
            <a:r>
              <a:rPr lang="en-US" sz="3200" dirty="0"/>
              <a:t>reverses their claim in verse 22, telling them that they will be His </a:t>
            </a:r>
            <a:r>
              <a:rPr lang="en-US" sz="3200" dirty="0" smtClean="0"/>
              <a:t>executioners</a:t>
            </a:r>
            <a:r>
              <a:rPr lang="en-US" sz="3200" dirty="0"/>
              <a:t> </a:t>
            </a:r>
            <a:r>
              <a:rPr lang="en-US" sz="3200" dirty="0" smtClean="0"/>
              <a:t>(</a:t>
            </a:r>
            <a:r>
              <a:rPr lang="en-US" sz="3200" b="1" dirty="0"/>
              <a:t>Acts </a:t>
            </a:r>
            <a:r>
              <a:rPr lang="en-US" sz="3200" b="1" dirty="0" smtClean="0"/>
              <a:t>2:23</a:t>
            </a:r>
            <a:r>
              <a:rPr lang="en-US" sz="3200" dirty="0" smtClean="0"/>
              <a:t>).</a:t>
            </a:r>
          </a:p>
        </p:txBody>
      </p:sp>
    </p:spTree>
    <p:extLst>
      <p:ext uri="{BB962C8B-B14F-4D97-AF65-F5344CB8AC3E}">
        <p14:creationId xmlns:p14="http://schemas.microsoft.com/office/powerpoint/2010/main" val="2081542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336"/>
            <a:ext cx="10515600" cy="982412"/>
          </a:xfrm>
        </p:spPr>
        <p:txBody>
          <a:bodyPr>
            <a:normAutofit/>
          </a:bodyPr>
          <a:lstStyle/>
          <a:p>
            <a:pPr algn="ctr"/>
            <a:r>
              <a:rPr lang="en-US" b="1" u="sng" dirty="0" smtClean="0">
                <a:latin typeface="+mn-lt"/>
              </a:rPr>
              <a:t>John 8:31-36   The Truth will Set You Free</a:t>
            </a:r>
            <a:endParaRPr lang="en-US" b="1" u="sng" dirty="0">
              <a:latin typeface="+mn-lt"/>
            </a:endParaRPr>
          </a:p>
        </p:txBody>
      </p:sp>
      <p:sp>
        <p:nvSpPr>
          <p:cNvPr id="3" name="Content Placeholder 2"/>
          <p:cNvSpPr>
            <a:spLocks noGrp="1"/>
          </p:cNvSpPr>
          <p:nvPr>
            <p:ph idx="1"/>
          </p:nvPr>
        </p:nvSpPr>
        <p:spPr>
          <a:xfrm>
            <a:off x="950501" y="1092708"/>
            <a:ext cx="10651886" cy="5098229"/>
          </a:xfrm>
        </p:spPr>
        <p:txBody>
          <a:bodyPr>
            <a:normAutofit/>
          </a:bodyPr>
          <a:lstStyle/>
          <a:p>
            <a:pPr marL="0" indent="0">
              <a:spcBef>
                <a:spcPts val="0"/>
              </a:spcBef>
              <a:spcAft>
                <a:spcPts val="1800"/>
              </a:spcAft>
              <a:buNone/>
            </a:pPr>
            <a:r>
              <a:rPr lang="en-US" sz="3200" b="1" dirty="0" smtClean="0"/>
              <a:t>8:31-32</a:t>
            </a:r>
            <a:r>
              <a:rPr lang="en-US" sz="3200" dirty="0" smtClean="0"/>
              <a:t>  Abide = to be inside; to make His Word a part of you.  We must take </a:t>
            </a:r>
            <a:r>
              <a:rPr lang="en-US" sz="3200" dirty="0"/>
              <a:t>a step of faith and follow </a:t>
            </a:r>
            <a:r>
              <a:rPr lang="en-US" sz="3200" dirty="0" smtClean="0"/>
              <a:t>Him.  He then opens </a:t>
            </a:r>
            <a:r>
              <a:rPr lang="en-US" sz="3200" dirty="0"/>
              <a:t>our eyes and give us a deeper knowledge of the </a:t>
            </a:r>
            <a:r>
              <a:rPr lang="en-US" sz="3200" dirty="0" smtClean="0"/>
              <a:t>truth.</a:t>
            </a:r>
          </a:p>
          <a:p>
            <a:pPr marL="0" indent="0">
              <a:spcBef>
                <a:spcPts val="0"/>
              </a:spcBef>
              <a:spcAft>
                <a:spcPts val="1800"/>
              </a:spcAft>
              <a:buNone/>
            </a:pPr>
            <a:r>
              <a:rPr lang="en-US" sz="3200" b="1" dirty="0"/>
              <a:t>2 Timothy </a:t>
            </a:r>
            <a:r>
              <a:rPr lang="en-US" sz="3200" b="1" dirty="0" smtClean="0"/>
              <a:t>3:7</a:t>
            </a:r>
            <a:r>
              <a:rPr lang="en-US" sz="3200" dirty="0" smtClean="0"/>
              <a:t>  Continual </a:t>
            </a:r>
            <a:r>
              <a:rPr lang="en-US" sz="3200" dirty="0"/>
              <a:t>investigation without commitment will leave you in a bad </a:t>
            </a:r>
            <a:r>
              <a:rPr lang="en-US" sz="3200" dirty="0" smtClean="0"/>
              <a:t>place.</a:t>
            </a:r>
          </a:p>
          <a:p>
            <a:pPr marL="0" indent="0">
              <a:spcBef>
                <a:spcPts val="0"/>
              </a:spcBef>
              <a:spcAft>
                <a:spcPts val="1800"/>
              </a:spcAft>
              <a:buNone/>
            </a:pPr>
            <a:r>
              <a:rPr lang="en-US" sz="3200" b="1" dirty="0" smtClean="0"/>
              <a:t>8:33</a:t>
            </a:r>
            <a:r>
              <a:rPr lang="en-US" sz="3200" dirty="0" smtClean="0"/>
              <a:t>  </a:t>
            </a:r>
            <a:r>
              <a:rPr lang="en-US" sz="3200" dirty="0" smtClean="0"/>
              <a:t>They </a:t>
            </a:r>
            <a:r>
              <a:rPr lang="en-US" sz="3200" dirty="0" smtClean="0"/>
              <a:t>claim to be free in spite of </a:t>
            </a:r>
            <a:r>
              <a:rPr lang="en-US" sz="3200" dirty="0" smtClean="0"/>
              <a:t>visible slavery </a:t>
            </a:r>
            <a:r>
              <a:rPr lang="en-US" sz="3200" dirty="0" smtClean="0"/>
              <a:t>to the Romans.  But even more important, they were slaves of sin…</a:t>
            </a:r>
          </a:p>
          <a:p>
            <a:pPr marL="0" indent="0">
              <a:spcBef>
                <a:spcPts val="0"/>
              </a:spcBef>
              <a:spcAft>
                <a:spcPts val="1800"/>
              </a:spcAft>
              <a:buNone/>
            </a:pPr>
            <a:r>
              <a:rPr lang="en-US" sz="3200" b="1" dirty="0" smtClean="0"/>
              <a:t>8:34,36</a:t>
            </a:r>
            <a:r>
              <a:rPr lang="en-US" sz="3200" dirty="0" smtClean="0"/>
              <a:t>  True belief in Jesus brings freedom from</a:t>
            </a:r>
            <a:r>
              <a:rPr lang="en-US" sz="3200" dirty="0"/>
              <a:t>: </a:t>
            </a:r>
            <a:r>
              <a:rPr lang="en-US" sz="3200" dirty="0" smtClean="0"/>
              <a:t>sin, condemnation, judgment, </a:t>
            </a:r>
            <a:r>
              <a:rPr lang="en-US" sz="3200" dirty="0"/>
              <a:t>spiritual </a:t>
            </a:r>
            <a:r>
              <a:rPr lang="en-US" sz="3200" dirty="0" smtClean="0"/>
              <a:t>ignorance and death.</a:t>
            </a:r>
          </a:p>
        </p:txBody>
      </p:sp>
    </p:spTree>
    <p:extLst>
      <p:ext uri="{BB962C8B-B14F-4D97-AF65-F5344CB8AC3E}">
        <p14:creationId xmlns:p14="http://schemas.microsoft.com/office/powerpoint/2010/main" val="2648936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336"/>
            <a:ext cx="10515600" cy="982412"/>
          </a:xfrm>
        </p:spPr>
        <p:txBody>
          <a:bodyPr>
            <a:normAutofit/>
          </a:bodyPr>
          <a:lstStyle/>
          <a:p>
            <a:pPr algn="ctr"/>
            <a:r>
              <a:rPr lang="en-US" b="1" u="sng" dirty="0" smtClean="0">
                <a:latin typeface="+mn-lt"/>
              </a:rPr>
              <a:t>John 8:44-59   Another Stoning…?</a:t>
            </a:r>
            <a:endParaRPr lang="en-US" b="1" u="sng" dirty="0">
              <a:latin typeface="+mn-lt"/>
            </a:endParaRPr>
          </a:p>
        </p:txBody>
      </p:sp>
      <p:sp>
        <p:nvSpPr>
          <p:cNvPr id="3" name="Content Placeholder 2"/>
          <p:cNvSpPr>
            <a:spLocks noGrp="1"/>
          </p:cNvSpPr>
          <p:nvPr>
            <p:ph idx="1"/>
          </p:nvPr>
        </p:nvSpPr>
        <p:spPr>
          <a:xfrm>
            <a:off x="950501" y="1032748"/>
            <a:ext cx="10651886" cy="5825252"/>
          </a:xfrm>
        </p:spPr>
        <p:txBody>
          <a:bodyPr>
            <a:normAutofit fontScale="92500" lnSpcReduction="20000"/>
          </a:bodyPr>
          <a:lstStyle/>
          <a:p>
            <a:pPr marL="0" indent="0">
              <a:spcBef>
                <a:spcPts val="0"/>
              </a:spcBef>
              <a:spcAft>
                <a:spcPts val="1800"/>
              </a:spcAft>
              <a:buNone/>
            </a:pPr>
            <a:r>
              <a:rPr lang="en-US" sz="3200" b="1" dirty="0" smtClean="0"/>
              <a:t>8:44</a:t>
            </a:r>
            <a:r>
              <a:rPr lang="en-US" sz="3200" dirty="0" smtClean="0"/>
              <a:t> </a:t>
            </a:r>
            <a:r>
              <a:rPr lang="en-US" sz="3200" dirty="0"/>
              <a:t>Jesus reminds us of two evils from Satan: murder and lying. </a:t>
            </a:r>
            <a:r>
              <a:rPr lang="en-US" sz="3200" dirty="0" smtClean="0"/>
              <a:t>Satan’s lie </a:t>
            </a:r>
            <a:r>
              <a:rPr lang="en-US" sz="3200" dirty="0"/>
              <a:t>to Eve, “You surely will not die!” (Gen. 3:4) led to the spiritual ruin of the </a:t>
            </a:r>
            <a:r>
              <a:rPr lang="en-US" sz="3200" dirty="0" smtClean="0"/>
              <a:t>entire human </a:t>
            </a:r>
            <a:r>
              <a:rPr lang="en-US" sz="3200" dirty="0"/>
              <a:t>race. </a:t>
            </a:r>
            <a:endParaRPr lang="en-US" sz="3200" dirty="0" smtClean="0"/>
          </a:p>
          <a:p>
            <a:pPr marL="0" indent="0">
              <a:spcBef>
                <a:spcPts val="0"/>
              </a:spcBef>
              <a:spcAft>
                <a:spcPts val="1800"/>
              </a:spcAft>
              <a:buNone/>
            </a:pPr>
            <a:r>
              <a:rPr lang="en-US" sz="3200" dirty="0" smtClean="0"/>
              <a:t>To </a:t>
            </a:r>
            <a:r>
              <a:rPr lang="en-US" sz="3200" dirty="0"/>
              <a:t>this </a:t>
            </a:r>
            <a:r>
              <a:rPr lang="en-US" sz="3200" dirty="0" smtClean="0"/>
              <a:t>day, Satan </a:t>
            </a:r>
            <a:r>
              <a:rPr lang="en-US" sz="3200" dirty="0"/>
              <a:t>continues to deceive people, </a:t>
            </a:r>
            <a:r>
              <a:rPr lang="en-US" sz="3200" dirty="0" smtClean="0"/>
              <a:t>disguising </a:t>
            </a:r>
            <a:r>
              <a:rPr lang="en-US" sz="3200" dirty="0"/>
              <a:t>himself as an angel of light (</a:t>
            </a:r>
            <a:r>
              <a:rPr lang="en-US" sz="3200" b="1" dirty="0"/>
              <a:t>2 Corinthians 11:14</a:t>
            </a:r>
            <a:r>
              <a:rPr lang="en-US" sz="3200" dirty="0"/>
              <a:t>).  </a:t>
            </a:r>
            <a:endParaRPr lang="en-US" sz="3200" dirty="0" smtClean="0"/>
          </a:p>
          <a:p>
            <a:pPr marL="0" indent="0">
              <a:spcBef>
                <a:spcPts val="0"/>
              </a:spcBef>
              <a:spcAft>
                <a:spcPts val="1800"/>
              </a:spcAft>
              <a:buNone/>
            </a:pPr>
            <a:r>
              <a:rPr lang="en-US" sz="3200" dirty="0" smtClean="0"/>
              <a:t>How </a:t>
            </a:r>
            <a:r>
              <a:rPr lang="en-US" sz="3200" dirty="0"/>
              <a:t>does God feel about lying?</a:t>
            </a:r>
          </a:p>
          <a:p>
            <a:pPr marL="0" indent="0">
              <a:spcBef>
                <a:spcPts val="0"/>
              </a:spcBef>
              <a:spcAft>
                <a:spcPts val="1800"/>
              </a:spcAft>
              <a:buNone/>
            </a:pPr>
            <a:r>
              <a:rPr lang="en-US" sz="3200" b="1" dirty="0" smtClean="0"/>
              <a:t>8:56-59 </a:t>
            </a:r>
            <a:r>
              <a:rPr lang="en-US" sz="3200" dirty="0" smtClean="0"/>
              <a:t> </a:t>
            </a:r>
            <a:r>
              <a:rPr lang="en-US" sz="3200" dirty="0"/>
              <a:t>“before Abraham was born, I </a:t>
            </a:r>
            <a:r>
              <a:rPr lang="en-US" sz="3200" dirty="0" smtClean="0"/>
              <a:t>Am</a:t>
            </a:r>
            <a:r>
              <a:rPr lang="en-US" sz="3200" dirty="0"/>
              <a:t>.” </a:t>
            </a:r>
            <a:r>
              <a:rPr lang="en-US" sz="3200" dirty="0" smtClean="0"/>
              <a:t> Jesus again used </a:t>
            </a:r>
            <a:r>
              <a:rPr lang="en-US" sz="3200" dirty="0"/>
              <a:t>for Himself the sacred name of God.</a:t>
            </a:r>
            <a:endParaRPr lang="en-US" sz="3200" dirty="0" smtClean="0"/>
          </a:p>
          <a:p>
            <a:pPr marL="0" indent="0">
              <a:spcBef>
                <a:spcPts val="0"/>
              </a:spcBef>
              <a:spcAft>
                <a:spcPts val="1800"/>
              </a:spcAft>
              <a:buNone/>
            </a:pPr>
            <a:r>
              <a:rPr lang="en-US" sz="3200" dirty="0" smtClean="0"/>
              <a:t>Two </a:t>
            </a:r>
            <a:r>
              <a:rPr lang="en-US" sz="3200" dirty="0"/>
              <a:t>possible responses to Jesus’ </a:t>
            </a:r>
            <a:r>
              <a:rPr lang="en-US" sz="3200" dirty="0" smtClean="0"/>
              <a:t>claims:</a:t>
            </a:r>
          </a:p>
          <a:p>
            <a:pPr marL="971550" lvl="1" indent="-514350">
              <a:spcBef>
                <a:spcPts val="0"/>
              </a:spcBef>
              <a:spcAft>
                <a:spcPts val="1800"/>
              </a:spcAft>
              <a:buFont typeface="+mj-lt"/>
              <a:buAutoNum type="arabicPeriod"/>
            </a:pPr>
            <a:r>
              <a:rPr lang="en-US" sz="2800" dirty="0"/>
              <a:t>A</a:t>
            </a:r>
            <a:r>
              <a:rPr lang="en-US" sz="2800" dirty="0" smtClean="0"/>
              <a:t>ccept </a:t>
            </a:r>
            <a:r>
              <a:rPr lang="en-US" sz="2800" dirty="0"/>
              <a:t>them as true, and bow before Him in humble, repentant </a:t>
            </a:r>
            <a:r>
              <a:rPr lang="en-US" sz="2800" dirty="0" smtClean="0"/>
              <a:t>faith</a:t>
            </a:r>
          </a:p>
          <a:p>
            <a:pPr marL="971550" lvl="1" indent="-514350">
              <a:spcBef>
                <a:spcPts val="0"/>
              </a:spcBef>
              <a:spcAft>
                <a:spcPts val="1800"/>
              </a:spcAft>
              <a:buFont typeface="+mj-lt"/>
              <a:buAutoNum type="arabicPeriod"/>
            </a:pPr>
            <a:r>
              <a:rPr lang="en-US" sz="2800" dirty="0" smtClean="0"/>
              <a:t>Reject them and become hardened (like the religious leaders)</a:t>
            </a:r>
          </a:p>
          <a:p>
            <a:pPr marL="0" indent="0">
              <a:spcBef>
                <a:spcPts val="0"/>
              </a:spcBef>
              <a:spcAft>
                <a:spcPts val="1800"/>
              </a:spcAft>
              <a:buNone/>
            </a:pPr>
            <a:r>
              <a:rPr lang="en-US" sz="3200" b="1" dirty="0" smtClean="0"/>
              <a:t>8:24 </a:t>
            </a:r>
            <a:r>
              <a:rPr lang="en-US" sz="3200" dirty="0" smtClean="0"/>
              <a:t> Please </a:t>
            </a:r>
            <a:r>
              <a:rPr lang="en-US" sz="3200" dirty="0"/>
              <a:t>respond wisely to Jesus – don’t “die in your sins</a:t>
            </a:r>
            <a:r>
              <a:rPr lang="en-US" sz="3200" dirty="0" smtClean="0"/>
              <a:t>”</a:t>
            </a:r>
          </a:p>
        </p:txBody>
      </p:sp>
    </p:spTree>
    <p:extLst>
      <p:ext uri="{BB962C8B-B14F-4D97-AF65-F5344CB8AC3E}">
        <p14:creationId xmlns:p14="http://schemas.microsoft.com/office/powerpoint/2010/main" val="3965273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907</TotalTime>
  <Words>2531</Words>
  <Application>Microsoft Office PowerPoint</Application>
  <PresentationFormat>Widescreen</PresentationFormat>
  <Paragraphs>89</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John 8</vt:lpstr>
      <vt:lpstr>John 7:53 to 8:1-11   Stoning and Grace</vt:lpstr>
      <vt:lpstr>John 8:12-20  The Light of the World</vt:lpstr>
      <vt:lpstr>John 8:21-30  The Sin Problem</vt:lpstr>
      <vt:lpstr>John 8:31-36   The Truth will Set You Free</vt:lpstr>
      <vt:lpstr>John 8:44-59   Another Stoning…?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5 and 9</dc:title>
  <dc:creator>Mark Robnett</dc:creator>
  <cp:lastModifiedBy>Mark Robnett</cp:lastModifiedBy>
  <cp:revision>60</cp:revision>
  <dcterms:created xsi:type="dcterms:W3CDTF">2024-10-31T11:28:12Z</dcterms:created>
  <dcterms:modified xsi:type="dcterms:W3CDTF">2025-02-27T13:46:11Z</dcterms:modified>
</cp:coreProperties>
</file>