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4" r:id="rId3"/>
    <p:sldId id="259" r:id="rId4"/>
    <p:sldId id="260" r:id="rId5"/>
    <p:sldId id="261" r:id="rId6"/>
    <p:sldId id="265"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987" autoAdjust="0"/>
    <p:restoredTop sz="56103" autoAdjust="0"/>
  </p:normalViewPr>
  <p:slideViewPr>
    <p:cSldViewPr snapToGrid="0">
      <p:cViewPr varScale="1">
        <p:scale>
          <a:sx n="64" d="100"/>
          <a:sy n="64" d="100"/>
        </p:scale>
        <p:origin x="1782" y="60"/>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3/14/2025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Our – if you know Him</a:t>
            </a:r>
          </a:p>
          <a:p>
            <a:r>
              <a:rPr lang="en-US" sz="1200" kern="1200" dirty="0" smtClean="0">
                <a:solidFill>
                  <a:schemeClr val="tx1"/>
                </a:solidFill>
                <a:effectLst/>
                <a:latin typeface="+mn-lt"/>
                <a:ea typeface="+mn-ea"/>
                <a:cs typeface="+mn-cs"/>
              </a:rPr>
              <a:t>Good – only God is good (vs.30)</a:t>
            </a:r>
          </a:p>
          <a:p>
            <a:r>
              <a:rPr lang="en-US" sz="1200" kern="1200" dirty="0" smtClean="0">
                <a:solidFill>
                  <a:schemeClr val="tx1"/>
                </a:solidFill>
                <a:effectLst/>
                <a:latin typeface="+mn-lt"/>
                <a:ea typeface="+mn-ea"/>
                <a:cs typeface="+mn-cs"/>
              </a:rPr>
              <a:t>Shepherd – the Leader who loves His flock</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a:t>
            </a:fld>
            <a:endParaRPr lang="en-US"/>
          </a:p>
        </p:txBody>
      </p:sp>
    </p:spTree>
    <p:extLst>
      <p:ext uri="{BB962C8B-B14F-4D97-AF65-F5344CB8AC3E}">
        <p14:creationId xmlns:p14="http://schemas.microsoft.com/office/powerpoint/2010/main" val="109953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Every Jewish person</a:t>
            </a:r>
            <a:r>
              <a:rPr lang="en-US" sz="1200" kern="1200" baseline="0" dirty="0" smtClean="0">
                <a:solidFill>
                  <a:schemeClr val="tx1"/>
                </a:solidFill>
                <a:effectLst/>
                <a:latin typeface="+mn-lt"/>
                <a:ea typeface="+mn-ea"/>
                <a:cs typeface="+mn-cs"/>
              </a:rPr>
              <a:t> knew and understood this Psalm to describe God the Father</a:t>
            </a:r>
            <a:r>
              <a:rPr lang="en-US" sz="1200" kern="1200" baseline="0" dirty="0" smtClean="0">
                <a:solidFill>
                  <a:schemeClr val="tx1"/>
                </a:solidFill>
                <a:effectLst/>
                <a:latin typeface="+mn-lt"/>
                <a:ea typeface="+mn-ea"/>
                <a:cs typeface="+mn-cs"/>
              </a:rPr>
              <a:t>.  Some key points:</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My Shepherd – personal provider</a:t>
            </a:r>
          </a:p>
          <a:p>
            <a:r>
              <a:rPr lang="en-US" sz="1200" kern="1200" baseline="0" dirty="0" smtClean="0">
                <a:solidFill>
                  <a:schemeClr val="tx1"/>
                </a:solidFill>
                <a:effectLst/>
                <a:latin typeface="+mn-lt"/>
                <a:ea typeface="+mn-ea"/>
                <a:cs typeface="+mn-cs"/>
              </a:rPr>
              <a:t>He leads me – we must let Him lead</a:t>
            </a:r>
          </a:p>
          <a:p>
            <a:r>
              <a:rPr lang="en-US" sz="1200" kern="1200" baseline="0" dirty="0" smtClean="0">
                <a:solidFill>
                  <a:schemeClr val="tx1"/>
                </a:solidFill>
                <a:effectLst/>
                <a:latin typeface="+mn-lt"/>
                <a:ea typeface="+mn-ea"/>
                <a:cs typeface="+mn-cs"/>
              </a:rPr>
              <a:t>For His Name’s sake – we benefit when His name is glorified</a:t>
            </a:r>
          </a:p>
          <a:p>
            <a:r>
              <a:rPr lang="en-US" sz="1200" kern="1200" baseline="0" dirty="0" smtClean="0">
                <a:solidFill>
                  <a:schemeClr val="tx1"/>
                </a:solidFill>
                <a:effectLst/>
                <a:latin typeface="+mn-lt"/>
                <a:ea typeface="+mn-ea"/>
                <a:cs typeface="+mn-cs"/>
              </a:rPr>
              <a:t>Valley of the shadow of death – we will all experience pain, but…</a:t>
            </a:r>
          </a:p>
          <a:p>
            <a:r>
              <a:rPr lang="en-US" sz="1200" kern="1200" baseline="0" dirty="0" smtClean="0">
                <a:solidFill>
                  <a:schemeClr val="tx1"/>
                </a:solidFill>
                <a:effectLst/>
                <a:latin typeface="+mn-lt"/>
                <a:ea typeface="+mn-ea"/>
                <a:cs typeface="+mn-cs"/>
              </a:rPr>
              <a:t>…You are with me!</a:t>
            </a:r>
          </a:p>
          <a:p>
            <a:r>
              <a:rPr lang="en-US" sz="1200" kern="1200" baseline="0" dirty="0" smtClean="0">
                <a:solidFill>
                  <a:schemeClr val="tx1"/>
                </a:solidFill>
                <a:effectLst/>
                <a:latin typeface="+mn-lt"/>
                <a:ea typeface="+mn-ea"/>
                <a:cs typeface="+mn-cs"/>
              </a:rPr>
              <a:t>Even though / I will – faith changes the temperature and trajectory of your life</a:t>
            </a:r>
          </a:p>
          <a:p>
            <a:r>
              <a:rPr lang="en-US" sz="1200" kern="1200" baseline="0" dirty="0" smtClean="0">
                <a:solidFill>
                  <a:schemeClr val="tx1"/>
                </a:solidFill>
                <a:effectLst/>
                <a:latin typeface="+mn-lt"/>
                <a:ea typeface="+mn-ea"/>
                <a:cs typeface="+mn-cs"/>
              </a:rPr>
              <a:t>Your prepare a table before me – sit with God (but don’t let the enemy sit with you).  It’s not about the food – it’s about who is with you!</a:t>
            </a:r>
          </a:p>
          <a:p>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2</a:t>
            </a:fld>
            <a:endParaRPr lang="en-US"/>
          </a:p>
        </p:txBody>
      </p:sp>
    </p:spTree>
    <p:extLst>
      <p:ext uri="{BB962C8B-B14F-4D97-AF65-F5344CB8AC3E}">
        <p14:creationId xmlns:p14="http://schemas.microsoft.com/office/powerpoint/2010/main" val="4292422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These important points come back around in chapter 10…</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2219180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Jesus</a:t>
            </a:r>
            <a:r>
              <a:rPr lang="en-US" sz="1200" kern="1200" baseline="0" dirty="0" smtClean="0">
                <a:solidFill>
                  <a:schemeClr val="tx1"/>
                </a:solidFill>
                <a:effectLst/>
                <a:latin typeface="+mn-lt"/>
                <a:ea typeface="+mn-ea"/>
                <a:cs typeface="+mn-cs"/>
              </a:rPr>
              <a:t> uses the familiar picture of a Shepherd and His sheep in order to provide a clear picture of His role and that of the religious leaders…</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10:10 Jesus’ promise of abundant life, calling His followers, not to a dour, lifeless, miserable existence that squashes human potential, but to a rich, full, joyful life, one overflowing with meaningful activities under the personal favor and blessing of God and in continual fellowship with his people.</a:t>
            </a:r>
          </a:p>
          <a:p>
            <a:endParaRPr lang="en-US" sz="1200" kern="1200" dirty="0" smtClean="0">
              <a:solidFill>
                <a:schemeClr val="tx1"/>
              </a:solidFill>
              <a:effectLst/>
              <a:latin typeface="+mn-lt"/>
              <a:ea typeface="+mn-ea"/>
              <a:cs typeface="+mn-cs"/>
            </a:endParaRPr>
          </a:p>
          <a:p>
            <a:pPr rtl="0" eaLnBrk="1" fontAlgn="ctr" latinLnBrk="0" hangingPunct="1"/>
            <a:r>
              <a:rPr lang="en-US" sz="1200" b="1" i="0" u="none" strike="noStrike" kern="1200" dirty="0" smtClean="0">
                <a:solidFill>
                  <a:schemeClr val="tx1"/>
                </a:solidFill>
                <a:effectLst/>
                <a:latin typeface="+mn-lt"/>
                <a:ea typeface="+mn-ea"/>
                <a:cs typeface="+mn-cs"/>
              </a:rPr>
              <a:t>Verses        Shepherd                    Thief / Robber</a:t>
            </a:r>
            <a:endParaRPr lang="en-US" sz="1200" b="0" i="0" u="none" strike="noStrike" kern="1200" dirty="0" smtClean="0">
              <a:solidFill>
                <a:schemeClr val="tx1"/>
              </a:solidFill>
              <a:effectLst/>
              <a:latin typeface="+mn-lt"/>
              <a:ea typeface="+mn-ea"/>
              <a:cs typeface="+mn-cs"/>
            </a:endParaRPr>
          </a:p>
          <a:p>
            <a:pPr rtl="0" eaLnBrk="1" fontAlgn="ctr" latinLnBrk="0" hangingPunct="1"/>
            <a:r>
              <a:rPr lang="en-US" sz="1200" b="0" i="0" u="none" strike="noStrike" kern="1200" dirty="0" smtClean="0">
                <a:solidFill>
                  <a:schemeClr val="tx1"/>
                </a:solidFill>
                <a:effectLst/>
                <a:latin typeface="+mn-lt"/>
                <a:ea typeface="+mn-ea"/>
                <a:cs typeface="+mn-cs"/>
              </a:rPr>
              <a:t>1-2       Enters as</a:t>
            </a:r>
            <a:r>
              <a:rPr lang="en-US" sz="1200" b="0" i="0" u="none" strike="noStrike" kern="1200" baseline="0" dirty="0" smtClean="0">
                <a:solidFill>
                  <a:schemeClr val="tx1"/>
                </a:solidFill>
                <a:effectLst/>
                <a:latin typeface="+mn-lt"/>
                <a:ea typeface="+mn-ea"/>
                <a:cs typeface="+mn-cs"/>
              </a:rPr>
              <a:t> the owner              </a:t>
            </a:r>
            <a:r>
              <a:rPr lang="en-US" sz="1200" b="0" i="0" u="none" strike="noStrike" kern="1200" dirty="0" smtClean="0">
                <a:solidFill>
                  <a:schemeClr val="tx1"/>
                </a:solidFill>
                <a:effectLst/>
                <a:latin typeface="+mn-lt"/>
                <a:ea typeface="+mn-ea"/>
                <a:cs typeface="+mn-cs"/>
              </a:rPr>
              <a:t>Breaks in </a:t>
            </a:r>
          </a:p>
          <a:p>
            <a:pPr rtl="0" eaLnBrk="1" fontAlgn="ctr" latinLnBrk="0" hangingPunct="1"/>
            <a:r>
              <a:rPr lang="en-US" sz="1200" b="0" i="0" u="none" strike="noStrike" kern="1200" dirty="0" smtClean="0">
                <a:solidFill>
                  <a:schemeClr val="tx1"/>
                </a:solidFill>
                <a:effectLst/>
                <a:latin typeface="+mn-lt"/>
                <a:ea typeface="+mn-ea"/>
                <a:cs typeface="+mn-cs"/>
              </a:rPr>
              <a:t>3-5  Calls sheep by name; Leads    A stranger, doesn’t know</a:t>
            </a:r>
            <a:r>
              <a:rPr lang="en-US" sz="1200" b="0" i="0" u="none" strike="noStrike" kern="1200" baseline="0" dirty="0" smtClean="0">
                <a:solidFill>
                  <a:schemeClr val="tx1"/>
                </a:solidFill>
                <a:effectLst/>
                <a:latin typeface="+mn-lt"/>
                <a:ea typeface="+mn-ea"/>
                <a:cs typeface="+mn-cs"/>
              </a:rPr>
              <a:t> </a:t>
            </a:r>
            <a:endParaRPr lang="en-US" sz="1200" b="0" i="0" u="none" strike="noStrike" kern="1200" dirty="0" smtClean="0">
              <a:solidFill>
                <a:schemeClr val="tx1"/>
              </a:solidFill>
              <a:effectLst/>
              <a:latin typeface="+mn-lt"/>
              <a:ea typeface="+mn-ea"/>
              <a:cs typeface="+mn-cs"/>
            </a:endParaRPr>
          </a:p>
          <a:p>
            <a:pPr rtl="0" eaLnBrk="1" fontAlgn="ctr" latinLnBrk="0" hangingPunct="1"/>
            <a:r>
              <a:rPr lang="en-US" sz="1200" b="0" i="0" u="none" strike="noStrike" kern="1200" dirty="0" smtClean="0">
                <a:solidFill>
                  <a:schemeClr val="tx1"/>
                </a:solidFill>
                <a:effectLst/>
                <a:latin typeface="+mn-lt"/>
                <a:ea typeface="+mn-ea"/>
                <a:cs typeface="+mn-cs"/>
              </a:rPr>
              <a:t>       them and goes before them   </a:t>
            </a:r>
            <a:r>
              <a:rPr lang="en-US" sz="1200" b="0" i="0" u="none" strike="noStrike" kern="1200" baseline="0" dirty="0" smtClean="0">
                <a:solidFill>
                  <a:schemeClr val="tx1"/>
                </a:solidFill>
                <a:effectLst/>
                <a:latin typeface="+mn-lt"/>
                <a:ea typeface="+mn-ea"/>
                <a:cs typeface="+mn-cs"/>
              </a:rPr>
              <a:t>the names of the sheep</a:t>
            </a:r>
            <a:endParaRPr lang="en-US" sz="1200" b="0" i="0" u="none" strike="noStrike" kern="1200" dirty="0" smtClean="0">
              <a:solidFill>
                <a:schemeClr val="tx1"/>
              </a:solidFill>
              <a:effectLst/>
              <a:latin typeface="+mn-lt"/>
              <a:ea typeface="+mn-ea"/>
              <a:cs typeface="+mn-cs"/>
            </a:endParaRPr>
          </a:p>
          <a:p>
            <a:pPr rtl="0" eaLnBrk="1" fontAlgn="ctr" latinLnBrk="0" hangingPunct="1"/>
            <a:r>
              <a:rPr lang="en-US" sz="1200" b="0" i="0" u="none" strike="noStrike" kern="1200" dirty="0" smtClean="0">
                <a:solidFill>
                  <a:schemeClr val="tx1"/>
                </a:solidFill>
                <a:effectLst/>
                <a:latin typeface="+mn-lt"/>
                <a:ea typeface="+mn-ea"/>
                <a:cs typeface="+mn-cs"/>
              </a:rPr>
              <a:t>10-11,15  Gives abundant life;       Comes</a:t>
            </a:r>
            <a:r>
              <a:rPr lang="en-US" sz="1200" b="0" i="0" u="none" strike="noStrike" kern="1200" baseline="0" dirty="0" smtClean="0">
                <a:solidFill>
                  <a:schemeClr val="tx1"/>
                </a:solidFill>
                <a:effectLst/>
                <a:latin typeface="+mn-lt"/>
                <a:ea typeface="+mn-ea"/>
                <a:cs typeface="+mn-cs"/>
              </a:rPr>
              <a:t> to steal, kill, </a:t>
            </a:r>
            <a:r>
              <a:rPr lang="en-US" sz="1200" b="0" i="0" u="none" strike="noStrike" kern="1200" dirty="0" smtClean="0">
                <a:solidFill>
                  <a:schemeClr val="tx1"/>
                </a:solidFill>
                <a:effectLst/>
                <a:latin typeface="+mn-lt"/>
                <a:ea typeface="+mn-ea"/>
                <a:cs typeface="+mn-cs"/>
              </a:rPr>
              <a:t> </a:t>
            </a:r>
          </a:p>
          <a:p>
            <a:pPr rtl="0" eaLnBrk="1" fontAlgn="ctr" latinLnBrk="0" hangingPunct="1"/>
            <a:r>
              <a:rPr lang="en-US" sz="1200" b="0" i="0" u="none" strike="noStrike" kern="1200" dirty="0" smtClean="0">
                <a:solidFill>
                  <a:schemeClr val="tx1"/>
                </a:solidFill>
                <a:effectLst/>
                <a:latin typeface="+mn-lt"/>
                <a:ea typeface="+mn-ea"/>
                <a:cs typeface="+mn-cs"/>
              </a:rPr>
              <a:t>                Dies for His sheep          </a:t>
            </a:r>
            <a:r>
              <a:rPr lang="en-US" sz="1200" b="0" i="0" u="none" strike="noStrike" kern="1200" baseline="0" dirty="0" smtClean="0">
                <a:solidFill>
                  <a:schemeClr val="tx1"/>
                </a:solidFill>
                <a:effectLst/>
                <a:latin typeface="+mn-lt"/>
                <a:ea typeface="+mn-ea"/>
                <a:cs typeface="+mn-cs"/>
              </a:rPr>
              <a:t>and destroy</a:t>
            </a:r>
            <a:endParaRPr lang="en-US" sz="1200" b="0" i="0" u="none" strike="noStrike" kern="1200" dirty="0" smtClean="0">
              <a:solidFill>
                <a:schemeClr val="tx1"/>
              </a:solidFill>
              <a:effectLst/>
              <a:latin typeface="+mn-lt"/>
              <a:ea typeface="+mn-ea"/>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12-13   Owns the sheep</a:t>
            </a:r>
            <a:r>
              <a:rPr lang="en-US" sz="1200" b="0" i="0" u="none" strike="noStrike" kern="1200" baseline="0" dirty="0" smtClean="0">
                <a:solidFill>
                  <a:schemeClr val="tx1"/>
                </a:solidFill>
                <a:effectLst/>
                <a:latin typeface="+mn-lt"/>
                <a:ea typeface="+mn-ea"/>
                <a:cs typeface="+mn-cs"/>
              </a:rPr>
              <a:t> and          </a:t>
            </a:r>
            <a:r>
              <a:rPr lang="en-US" sz="1200" b="0" i="0" u="none" strike="noStrike" kern="1200" dirty="0" smtClean="0">
                <a:solidFill>
                  <a:schemeClr val="tx1"/>
                </a:solidFill>
                <a:effectLst/>
                <a:latin typeface="+mn-lt"/>
                <a:ea typeface="+mn-ea"/>
                <a:cs typeface="+mn-cs"/>
              </a:rPr>
              <a:t>Leaves the sheep and flees</a:t>
            </a:r>
            <a:endParaRPr lang="en-US" sz="1200" b="0" i="0" u="none" strike="noStrike" kern="1200" baseline="0" dirty="0" smtClean="0">
              <a:solidFill>
                <a:schemeClr val="tx1"/>
              </a:solidFill>
              <a:effectLst/>
              <a:latin typeface="+mn-lt"/>
              <a:ea typeface="+mn-ea"/>
              <a:cs typeface="+mn-cs"/>
            </a:endParaRPr>
          </a:p>
          <a:p>
            <a:pPr rtl="0" eaLnBrk="1" fontAlgn="ctr" latinLnBrk="0" hangingPunct="1"/>
            <a:r>
              <a:rPr lang="en-US" sz="1200" b="0" i="0" u="none" strike="noStrike" kern="1200" baseline="0" dirty="0" smtClean="0">
                <a:solidFill>
                  <a:schemeClr val="tx1"/>
                </a:solidFill>
                <a:effectLst/>
                <a:latin typeface="+mn-lt"/>
                <a:ea typeface="+mn-ea"/>
                <a:cs typeface="+mn-cs"/>
              </a:rPr>
              <a:t>            cares for them                    </a:t>
            </a:r>
            <a:r>
              <a:rPr lang="en-US" sz="1200" b="0" i="0" u="none" strike="noStrike" kern="1200" dirty="0" smtClean="0">
                <a:solidFill>
                  <a:schemeClr val="tx1"/>
                </a:solidFill>
                <a:effectLst/>
                <a:latin typeface="+mn-lt"/>
                <a:ea typeface="+mn-ea"/>
                <a:cs typeface="+mn-cs"/>
              </a:rPr>
              <a:t>Does</a:t>
            </a:r>
            <a:r>
              <a:rPr lang="en-US" sz="1200" b="0" i="0" u="none" strike="noStrike" kern="1200" baseline="0" dirty="0" smtClean="0">
                <a:solidFill>
                  <a:schemeClr val="tx1"/>
                </a:solidFill>
                <a:effectLst/>
                <a:latin typeface="+mn-lt"/>
                <a:ea typeface="+mn-ea"/>
                <a:cs typeface="+mn-cs"/>
              </a:rPr>
              <a:t> not protect them from harm</a:t>
            </a:r>
            <a:endParaRPr lang="en-US" sz="1200" b="0" i="0" u="none" strike="noStrike" kern="1200" dirty="0" smtClean="0">
              <a:solidFill>
                <a:schemeClr val="tx1"/>
              </a:solidFill>
              <a:effectLst/>
              <a:latin typeface="+mn-lt"/>
              <a:ea typeface="+mn-ea"/>
              <a:cs typeface="+mn-cs"/>
            </a:endParaRPr>
          </a:p>
          <a:p>
            <a:pPr rtl="0" eaLnBrk="1" fontAlgn="ctr" latinLnBrk="0" hangingPunct="1"/>
            <a:r>
              <a:rPr lang="en-US" sz="1200" b="0" i="0" u="none" strike="noStrike" kern="1200" dirty="0" smtClean="0">
                <a:solidFill>
                  <a:schemeClr val="tx1"/>
                </a:solidFill>
                <a:effectLst/>
                <a:latin typeface="+mn-lt"/>
                <a:ea typeface="+mn-ea"/>
                <a:cs typeface="+mn-cs"/>
              </a:rPr>
              <a:t>16        Unites all of His</a:t>
            </a:r>
            <a:r>
              <a:rPr lang="en-US" sz="1200" b="0" i="0" u="none" strike="noStrike" kern="1200" baseline="0" dirty="0" smtClean="0">
                <a:solidFill>
                  <a:schemeClr val="tx1"/>
                </a:solidFill>
                <a:effectLst/>
                <a:latin typeface="+mn-lt"/>
                <a:ea typeface="+mn-ea"/>
                <a:cs typeface="+mn-cs"/>
              </a:rPr>
              <a:t> sheep </a:t>
            </a:r>
            <a:endParaRPr lang="en-US" sz="1200" b="0" i="0" u="none" strike="noStrike"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135091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Remember, sheep are stupid and need constant care and protection from their shepherd.  They will follow their shepherd</a:t>
            </a:r>
            <a:r>
              <a:rPr lang="en-US" sz="1200" kern="1200" baseline="0" dirty="0" smtClean="0">
                <a:solidFill>
                  <a:schemeClr val="tx1"/>
                </a:solidFill>
                <a:effectLst/>
                <a:latin typeface="+mn-lt"/>
                <a:ea typeface="+mn-ea"/>
                <a:cs typeface="+mn-cs"/>
              </a:rPr>
              <a:t> and trust him, even when they don’t understand what’s going on.</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sheep hear his voice (v. 3) and they know his voice (v. 4) repeat a common theme in John: people who truly belong to God listen to and believe in the words of Jesus (cf. 5: 46– 47; 8: 37, 45, 47).</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3048486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10:22-23  Jewish celebration of Hanukkah, which celebrates the Israelite victory over the Syrian leader Antiochus Epiphanes, who persecuted Israel. In c. 170 B.C. he conquered Jerusalem and desecrated the Jewish temple by setting up a pagan altar to displace the altar of God. The Jews fought guerrilla warfare (known as the Maccabean Revolt— 166– 142 B.C.) against Syria and freed the temple and the land from Syrian dominance. The celebration is also known as the “Feast of Lights” because of the lighting of lamps and candles in Jewish homes to commemorate the event.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10:26–29 Those who belong to Jesus’ flock (i.e., those who are chosen by him) are those who believe. The reason people do not believe is because they are not among Jesus’ sheep, implying that God must first give them the ability to believe and make them part of his people with a new heart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2551038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3/14/2025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3/14/2025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3/14/2025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3/14/2025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44121"/>
          </a:xfrm>
        </p:spPr>
        <p:txBody>
          <a:bodyPr>
            <a:normAutofit/>
          </a:bodyPr>
          <a:lstStyle/>
          <a:p>
            <a:r>
              <a:rPr lang="en-US" sz="7200" u="sng" dirty="0" smtClean="0">
                <a:latin typeface="+mn-lt"/>
              </a:rPr>
              <a:t>John 10</a:t>
            </a:r>
            <a:endParaRPr lang="en-US" sz="7200" u="sng" dirty="0">
              <a:latin typeface="+mn-lt"/>
            </a:endParaRPr>
          </a:p>
        </p:txBody>
      </p:sp>
      <p:sp>
        <p:nvSpPr>
          <p:cNvPr id="3" name="Subtitle 2"/>
          <p:cNvSpPr>
            <a:spLocks noGrp="1"/>
          </p:cNvSpPr>
          <p:nvPr>
            <p:ph type="subTitle" idx="1"/>
          </p:nvPr>
        </p:nvSpPr>
        <p:spPr/>
        <p:txBody>
          <a:bodyPr>
            <a:normAutofit/>
          </a:bodyPr>
          <a:lstStyle/>
          <a:p>
            <a:r>
              <a:rPr lang="en-US" sz="3600" dirty="0" smtClean="0"/>
              <a:t>Our Good Shepherd</a:t>
            </a:r>
            <a:endParaRPr lang="en-US" sz="36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A Famous Psalm (23)</a:t>
            </a:r>
            <a:endParaRPr lang="en-US" b="1" u="sng" dirty="0">
              <a:latin typeface="+mn-lt"/>
            </a:endParaRPr>
          </a:p>
        </p:txBody>
      </p:sp>
      <p:sp>
        <p:nvSpPr>
          <p:cNvPr id="3" name="Content Placeholder 2"/>
          <p:cNvSpPr>
            <a:spLocks noGrp="1"/>
          </p:cNvSpPr>
          <p:nvPr>
            <p:ph idx="1"/>
          </p:nvPr>
        </p:nvSpPr>
        <p:spPr>
          <a:xfrm>
            <a:off x="914400" y="1002769"/>
            <a:ext cx="10238281" cy="5622884"/>
          </a:xfrm>
        </p:spPr>
        <p:txBody>
          <a:bodyPr>
            <a:normAutofit fontScale="77500" lnSpcReduction="20000"/>
          </a:bodyPr>
          <a:lstStyle/>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The </a:t>
            </a:r>
            <a:r>
              <a:rPr lang="en-US" sz="3600" dirty="0">
                <a:latin typeface="Cambria" panose="02040503050406030204" pitchFamily="18" charset="0"/>
                <a:ea typeface="Cambria" panose="02040503050406030204" pitchFamily="18" charset="0"/>
              </a:rPr>
              <a:t>LORD is my shepherd; I shall not want. </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He </a:t>
            </a:r>
            <a:r>
              <a:rPr lang="en-US" sz="3600" dirty="0">
                <a:latin typeface="Cambria" panose="02040503050406030204" pitchFamily="18" charset="0"/>
                <a:ea typeface="Cambria" panose="02040503050406030204" pitchFamily="18" charset="0"/>
              </a:rPr>
              <a:t>makes me lie down in green </a:t>
            </a:r>
            <a:r>
              <a:rPr lang="en-US" sz="3600" dirty="0" smtClean="0">
                <a:latin typeface="Cambria" panose="02040503050406030204" pitchFamily="18" charset="0"/>
                <a:ea typeface="Cambria" panose="02040503050406030204" pitchFamily="18" charset="0"/>
              </a:rPr>
              <a:t>pastures. </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He </a:t>
            </a:r>
            <a:r>
              <a:rPr lang="en-US" sz="3600" dirty="0">
                <a:latin typeface="Cambria" panose="02040503050406030204" pitchFamily="18" charset="0"/>
                <a:ea typeface="Cambria" panose="02040503050406030204" pitchFamily="18" charset="0"/>
              </a:rPr>
              <a:t>leads me beside still </a:t>
            </a:r>
            <a:r>
              <a:rPr lang="en-US" sz="3600" dirty="0" smtClean="0">
                <a:latin typeface="Cambria" panose="02040503050406030204" pitchFamily="18" charset="0"/>
                <a:ea typeface="Cambria" panose="02040503050406030204" pitchFamily="18" charset="0"/>
              </a:rPr>
              <a:t>waters.</a:t>
            </a:r>
            <a:endParaRPr lang="en-US" sz="3600" dirty="0">
              <a:latin typeface="Cambria" panose="02040503050406030204" pitchFamily="18" charset="0"/>
              <a:ea typeface="Cambria" panose="02040503050406030204" pitchFamily="18" charset="0"/>
            </a:endParaRP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He </a:t>
            </a:r>
            <a:r>
              <a:rPr lang="en-US" sz="3600" dirty="0">
                <a:latin typeface="Cambria" panose="02040503050406030204" pitchFamily="18" charset="0"/>
                <a:ea typeface="Cambria" panose="02040503050406030204" pitchFamily="18" charset="0"/>
              </a:rPr>
              <a:t>restores my soul</a:t>
            </a:r>
            <a:r>
              <a:rPr lang="en-US" sz="3600" dirty="0" smtClean="0">
                <a:latin typeface="Cambria" panose="02040503050406030204" pitchFamily="18" charset="0"/>
                <a:ea typeface="Cambria" panose="02040503050406030204" pitchFamily="18" charset="0"/>
              </a:rPr>
              <a:t>. </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He </a:t>
            </a:r>
            <a:r>
              <a:rPr lang="en-US" sz="3600" dirty="0">
                <a:latin typeface="Cambria" panose="02040503050406030204" pitchFamily="18" charset="0"/>
                <a:ea typeface="Cambria" panose="02040503050406030204" pitchFamily="18" charset="0"/>
              </a:rPr>
              <a:t>leads me in paths of </a:t>
            </a:r>
            <a:r>
              <a:rPr lang="en-US" sz="3600" dirty="0" smtClean="0">
                <a:latin typeface="Cambria" panose="02040503050406030204" pitchFamily="18" charset="0"/>
                <a:ea typeface="Cambria" panose="02040503050406030204" pitchFamily="18" charset="0"/>
              </a:rPr>
              <a:t>righteousness for His </a:t>
            </a:r>
            <a:r>
              <a:rPr lang="en-US" sz="3600" dirty="0">
                <a:latin typeface="Cambria" panose="02040503050406030204" pitchFamily="18" charset="0"/>
                <a:ea typeface="Cambria" panose="02040503050406030204" pitchFamily="18" charset="0"/>
              </a:rPr>
              <a:t>name's sake. </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Even </a:t>
            </a:r>
            <a:r>
              <a:rPr lang="en-US" sz="3600" dirty="0">
                <a:latin typeface="Cambria" panose="02040503050406030204" pitchFamily="18" charset="0"/>
                <a:ea typeface="Cambria" panose="02040503050406030204" pitchFamily="18" charset="0"/>
              </a:rPr>
              <a:t>though I walk through the valley of the shadow of </a:t>
            </a:r>
            <a:r>
              <a:rPr lang="en-US" sz="3600" dirty="0" smtClean="0">
                <a:latin typeface="Cambria" panose="02040503050406030204" pitchFamily="18" charset="0"/>
                <a:ea typeface="Cambria" panose="02040503050406030204" pitchFamily="18" charset="0"/>
              </a:rPr>
              <a:t>death,</a:t>
            </a:r>
            <a:endParaRPr lang="en-US" sz="3600" dirty="0">
              <a:latin typeface="Cambria" panose="02040503050406030204" pitchFamily="18" charset="0"/>
              <a:ea typeface="Cambria" panose="02040503050406030204" pitchFamily="18" charset="0"/>
            </a:endParaRPr>
          </a:p>
          <a:p>
            <a:pPr marL="0" indent="0">
              <a:spcBef>
                <a:spcPts val="0"/>
              </a:spcBef>
              <a:spcAft>
                <a:spcPts val="1200"/>
              </a:spcAft>
              <a:buNone/>
            </a:pPr>
            <a:r>
              <a:rPr lang="en-US" sz="3600" dirty="0">
                <a:latin typeface="Cambria" panose="02040503050406030204" pitchFamily="18" charset="0"/>
                <a:ea typeface="Cambria" panose="02040503050406030204" pitchFamily="18" charset="0"/>
              </a:rPr>
              <a:t>I will fear no evil</a:t>
            </a:r>
            <a:r>
              <a:rPr lang="en-US" sz="3600" dirty="0" smtClean="0">
                <a:latin typeface="Cambria" panose="02040503050406030204" pitchFamily="18" charset="0"/>
                <a:ea typeface="Cambria" panose="02040503050406030204" pitchFamily="18" charset="0"/>
              </a:rPr>
              <a:t>, for You </a:t>
            </a:r>
            <a:r>
              <a:rPr lang="en-US" sz="3600" dirty="0">
                <a:latin typeface="Cambria" panose="02040503050406030204" pitchFamily="18" charset="0"/>
                <a:ea typeface="Cambria" panose="02040503050406030204" pitchFamily="18" charset="0"/>
              </a:rPr>
              <a:t>are with me</a:t>
            </a:r>
            <a:r>
              <a:rPr lang="en-US" sz="3600" dirty="0" smtClean="0">
                <a:latin typeface="Cambria" panose="02040503050406030204" pitchFamily="18" charset="0"/>
                <a:ea typeface="Cambria" panose="02040503050406030204" pitchFamily="18" charset="0"/>
              </a:rPr>
              <a:t>; </a:t>
            </a:r>
          </a:p>
          <a:p>
            <a:pPr marL="0" indent="0">
              <a:spcBef>
                <a:spcPts val="0"/>
              </a:spcBef>
              <a:spcAft>
                <a:spcPts val="1200"/>
              </a:spcAft>
              <a:buNone/>
            </a:pPr>
            <a:r>
              <a:rPr lang="en-US" sz="3600" dirty="0">
                <a:latin typeface="Cambria" panose="02040503050406030204" pitchFamily="18" charset="0"/>
                <a:ea typeface="Cambria" panose="02040503050406030204" pitchFamily="18" charset="0"/>
              </a:rPr>
              <a:t>Y</a:t>
            </a:r>
            <a:r>
              <a:rPr lang="en-US" sz="3600" dirty="0" smtClean="0">
                <a:latin typeface="Cambria" panose="02040503050406030204" pitchFamily="18" charset="0"/>
                <a:ea typeface="Cambria" panose="02040503050406030204" pitchFamily="18" charset="0"/>
              </a:rPr>
              <a:t>our </a:t>
            </a:r>
            <a:r>
              <a:rPr lang="en-US" sz="3600" dirty="0">
                <a:latin typeface="Cambria" panose="02040503050406030204" pitchFamily="18" charset="0"/>
                <a:ea typeface="Cambria" panose="02040503050406030204" pitchFamily="18" charset="0"/>
              </a:rPr>
              <a:t>rod and </a:t>
            </a:r>
            <a:r>
              <a:rPr lang="en-US" sz="3600" dirty="0" smtClean="0">
                <a:latin typeface="Cambria" panose="02040503050406030204" pitchFamily="18" charset="0"/>
                <a:ea typeface="Cambria" panose="02040503050406030204" pitchFamily="18" charset="0"/>
              </a:rPr>
              <a:t>Your </a:t>
            </a:r>
            <a:r>
              <a:rPr lang="en-US" sz="3600" dirty="0">
                <a:latin typeface="Cambria" panose="02040503050406030204" pitchFamily="18" charset="0"/>
                <a:ea typeface="Cambria" panose="02040503050406030204" pitchFamily="18" charset="0"/>
              </a:rPr>
              <a:t>staff</a:t>
            </a:r>
            <a:r>
              <a:rPr lang="en-US" sz="3600" dirty="0" smtClean="0">
                <a:latin typeface="Cambria" panose="02040503050406030204" pitchFamily="18" charset="0"/>
                <a:ea typeface="Cambria" panose="02040503050406030204" pitchFamily="18" charset="0"/>
              </a:rPr>
              <a:t>, they </a:t>
            </a:r>
            <a:r>
              <a:rPr lang="en-US" sz="3600" dirty="0">
                <a:latin typeface="Cambria" panose="02040503050406030204" pitchFamily="18" charset="0"/>
                <a:ea typeface="Cambria" panose="02040503050406030204" pitchFamily="18" charset="0"/>
              </a:rPr>
              <a:t>comfort me. </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You </a:t>
            </a:r>
            <a:r>
              <a:rPr lang="en-US" sz="3600" dirty="0">
                <a:latin typeface="Cambria" panose="02040503050406030204" pitchFamily="18" charset="0"/>
                <a:ea typeface="Cambria" panose="02040503050406030204" pitchFamily="18" charset="0"/>
              </a:rPr>
              <a:t>prepare a table before </a:t>
            </a:r>
            <a:r>
              <a:rPr lang="en-US" sz="3600" dirty="0" smtClean="0">
                <a:latin typeface="Cambria" panose="02040503050406030204" pitchFamily="18" charset="0"/>
                <a:ea typeface="Cambria" panose="02040503050406030204" pitchFamily="18" charset="0"/>
              </a:rPr>
              <a:t>me in </a:t>
            </a:r>
            <a:r>
              <a:rPr lang="en-US" sz="3600" dirty="0">
                <a:latin typeface="Cambria" panose="02040503050406030204" pitchFamily="18" charset="0"/>
                <a:ea typeface="Cambria" panose="02040503050406030204" pitchFamily="18" charset="0"/>
              </a:rPr>
              <a:t>the presence of my enemies;</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You </a:t>
            </a:r>
            <a:r>
              <a:rPr lang="en-US" sz="3600" dirty="0">
                <a:latin typeface="Cambria" panose="02040503050406030204" pitchFamily="18" charset="0"/>
                <a:ea typeface="Cambria" panose="02040503050406030204" pitchFamily="18" charset="0"/>
              </a:rPr>
              <a:t>anoint my head with oil</a:t>
            </a:r>
            <a:r>
              <a:rPr lang="en-US" sz="3600" dirty="0" smtClean="0">
                <a:latin typeface="Cambria" panose="02040503050406030204" pitchFamily="18" charset="0"/>
                <a:ea typeface="Cambria" panose="02040503050406030204" pitchFamily="18" charset="0"/>
              </a:rPr>
              <a:t>; my </a:t>
            </a:r>
            <a:r>
              <a:rPr lang="en-US" sz="3600" dirty="0">
                <a:latin typeface="Cambria" panose="02040503050406030204" pitchFamily="18" charset="0"/>
                <a:ea typeface="Cambria" panose="02040503050406030204" pitchFamily="18" charset="0"/>
              </a:rPr>
              <a:t>cup overflows. </a:t>
            </a:r>
          </a:p>
          <a:p>
            <a:pPr marL="0" indent="0">
              <a:spcBef>
                <a:spcPts val="0"/>
              </a:spcBef>
              <a:spcAft>
                <a:spcPts val="1200"/>
              </a:spcAft>
              <a:buNone/>
            </a:pPr>
            <a:r>
              <a:rPr lang="en-US" sz="3600" dirty="0" smtClean="0">
                <a:latin typeface="Cambria" panose="02040503050406030204" pitchFamily="18" charset="0"/>
                <a:ea typeface="Cambria" panose="02040503050406030204" pitchFamily="18" charset="0"/>
              </a:rPr>
              <a:t>Surely </a:t>
            </a:r>
            <a:r>
              <a:rPr lang="en-US" sz="3600" dirty="0">
                <a:latin typeface="Cambria" panose="02040503050406030204" pitchFamily="18" charset="0"/>
                <a:ea typeface="Cambria" panose="02040503050406030204" pitchFamily="18" charset="0"/>
              </a:rPr>
              <a:t>goodness and </a:t>
            </a:r>
            <a:r>
              <a:rPr lang="en-US" sz="3600" dirty="0" smtClean="0">
                <a:latin typeface="Cambria" panose="02040503050406030204" pitchFamily="18" charset="0"/>
                <a:ea typeface="Cambria" panose="02040503050406030204" pitchFamily="18" charset="0"/>
              </a:rPr>
              <a:t>mercy </a:t>
            </a:r>
            <a:r>
              <a:rPr lang="en-US" sz="3600" dirty="0">
                <a:latin typeface="Cambria" panose="02040503050406030204" pitchFamily="18" charset="0"/>
                <a:ea typeface="Cambria" panose="02040503050406030204" pitchFamily="18" charset="0"/>
              </a:rPr>
              <a:t>shall follow </a:t>
            </a:r>
            <a:r>
              <a:rPr lang="en-US" sz="3600" dirty="0" smtClean="0">
                <a:latin typeface="Cambria" panose="02040503050406030204" pitchFamily="18" charset="0"/>
                <a:ea typeface="Cambria" panose="02040503050406030204" pitchFamily="18" charset="0"/>
              </a:rPr>
              <a:t>me all </a:t>
            </a:r>
            <a:r>
              <a:rPr lang="en-US" sz="3600" dirty="0">
                <a:latin typeface="Cambria" panose="02040503050406030204" pitchFamily="18" charset="0"/>
                <a:ea typeface="Cambria" panose="02040503050406030204" pitchFamily="18" charset="0"/>
              </a:rPr>
              <a:t>the days of my life,</a:t>
            </a:r>
          </a:p>
          <a:p>
            <a:pPr marL="0" indent="0">
              <a:spcBef>
                <a:spcPts val="0"/>
              </a:spcBef>
              <a:spcAft>
                <a:spcPts val="1200"/>
              </a:spcAft>
              <a:buNone/>
            </a:pPr>
            <a:r>
              <a:rPr lang="en-US" sz="3600" dirty="0">
                <a:latin typeface="Cambria" panose="02040503050406030204" pitchFamily="18" charset="0"/>
                <a:ea typeface="Cambria" panose="02040503050406030204" pitchFamily="18" charset="0"/>
              </a:rPr>
              <a:t>and I shall </a:t>
            </a:r>
            <a:r>
              <a:rPr lang="en-US" sz="3600" dirty="0" smtClean="0">
                <a:latin typeface="Cambria" panose="02040503050406030204" pitchFamily="18" charset="0"/>
                <a:ea typeface="Cambria" panose="02040503050406030204" pitchFamily="18" charset="0"/>
              </a:rPr>
              <a:t>dwell </a:t>
            </a:r>
            <a:r>
              <a:rPr lang="en-US" sz="3600" dirty="0">
                <a:latin typeface="Cambria" panose="02040503050406030204" pitchFamily="18" charset="0"/>
                <a:ea typeface="Cambria" panose="02040503050406030204" pitchFamily="18" charset="0"/>
              </a:rPr>
              <a:t>in the house of the </a:t>
            </a:r>
            <a:r>
              <a:rPr lang="en-US" sz="3600" dirty="0" smtClean="0">
                <a:latin typeface="Cambria" panose="02040503050406030204" pitchFamily="18" charset="0"/>
                <a:ea typeface="Cambria" panose="02040503050406030204" pitchFamily="18" charset="0"/>
              </a:rPr>
              <a:t>LORD forever.</a:t>
            </a:r>
          </a:p>
        </p:txBody>
      </p:sp>
    </p:spTree>
    <p:extLst>
      <p:ext uri="{BB962C8B-B14F-4D97-AF65-F5344CB8AC3E}">
        <p14:creationId xmlns:p14="http://schemas.microsoft.com/office/powerpoint/2010/main" val="401416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left)">
                                      <p:cBhvr>
                                        <p:cTn id="30" dur="500"/>
                                        <p:tgtEl>
                                          <p:spTgt spid="3">
                                            <p:txEl>
                                              <p:pRg st="5" end="5"/>
                                            </p:txEl>
                                          </p:spTgt>
                                        </p:tgtEl>
                                      </p:cBhvr>
                                    </p:animEffect>
                                  </p:childTnLst>
                                </p:cTn>
                              </p:par>
                            </p:childTnLst>
                          </p:cTn>
                        </p:par>
                        <p:par>
                          <p:cTn id="31" fill="hold">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wipe(left)">
                                      <p:cBhvr>
                                        <p:cTn id="34" dur="500"/>
                                        <p:tgtEl>
                                          <p:spTgt spid="3">
                                            <p:txEl>
                                              <p:pRg st="6" end="6"/>
                                            </p:txEl>
                                          </p:spTgt>
                                        </p:tgtEl>
                                      </p:cBhvr>
                                    </p:animEffect>
                                  </p:childTnLst>
                                </p:cTn>
                              </p:par>
                            </p:childTnLst>
                          </p:cTn>
                        </p:par>
                        <p:par>
                          <p:cTn id="35" fill="hold">
                            <p:stCondLst>
                              <p:cond delay="1000"/>
                            </p:stCondLst>
                            <p:childTnLst>
                              <p:par>
                                <p:cTn id="36" presetID="22" presetClass="entr" presetSubtype="8" fill="hold" grpId="0" nodeType="after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left)">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left)">
                                      <p:cBhvr>
                                        <p:cTn id="43" dur="500"/>
                                        <p:tgtEl>
                                          <p:spTgt spid="3">
                                            <p:txEl>
                                              <p:pRg st="8" end="8"/>
                                            </p:txEl>
                                          </p:spTgt>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left)">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left)">
                                      <p:cBhvr>
                                        <p:cTn id="52" dur="500"/>
                                        <p:tgtEl>
                                          <p:spTgt spid="3">
                                            <p:txEl>
                                              <p:pRg st="10" end="10"/>
                                            </p:txEl>
                                          </p:spTgt>
                                        </p:tgtEl>
                                      </p:cBhvr>
                                    </p:animEffect>
                                  </p:childTnLst>
                                </p:cTn>
                              </p:par>
                            </p:childTnLst>
                          </p:cTn>
                        </p:par>
                        <p:par>
                          <p:cTn id="53" fill="hold">
                            <p:stCondLst>
                              <p:cond delay="500"/>
                            </p:stCondLst>
                            <p:childTnLst>
                              <p:par>
                                <p:cTn id="54" presetID="22" presetClass="entr" presetSubtype="8" fill="hold" grpId="0" nodeType="after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wipe(left)">
                                      <p:cBhvr>
                                        <p:cTn id="5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Remembering John 9</a:t>
            </a:r>
            <a:endParaRPr lang="en-US" b="1" u="sng" dirty="0">
              <a:latin typeface="+mn-lt"/>
            </a:endParaRPr>
          </a:p>
        </p:txBody>
      </p:sp>
      <p:sp>
        <p:nvSpPr>
          <p:cNvPr id="3" name="Content Placeholder 2"/>
          <p:cNvSpPr>
            <a:spLocks noGrp="1"/>
          </p:cNvSpPr>
          <p:nvPr>
            <p:ph idx="1"/>
          </p:nvPr>
        </p:nvSpPr>
        <p:spPr>
          <a:xfrm>
            <a:off x="1415197" y="1227621"/>
            <a:ext cx="9782456" cy="4588563"/>
          </a:xfrm>
        </p:spPr>
        <p:txBody>
          <a:bodyPr>
            <a:normAutofit/>
          </a:bodyPr>
          <a:lstStyle/>
          <a:p>
            <a:pPr marL="0" indent="0">
              <a:spcBef>
                <a:spcPts val="0"/>
              </a:spcBef>
              <a:spcAft>
                <a:spcPts val="2400"/>
              </a:spcAft>
              <a:buNone/>
            </a:pPr>
            <a:r>
              <a:rPr lang="en-US" sz="3600" b="1" dirty="0" smtClean="0"/>
              <a:t>9:24,25</a:t>
            </a:r>
            <a:r>
              <a:rPr lang="en-US" sz="3600" dirty="0" smtClean="0"/>
              <a:t>  Does a sinner open blind eyes?</a:t>
            </a:r>
          </a:p>
          <a:p>
            <a:pPr marL="0" indent="0">
              <a:spcBef>
                <a:spcPts val="0"/>
              </a:spcBef>
              <a:spcAft>
                <a:spcPts val="2400"/>
              </a:spcAft>
              <a:buNone/>
            </a:pPr>
            <a:r>
              <a:rPr lang="en-US" sz="3600" b="1" dirty="0" smtClean="0"/>
              <a:t>9:26,27</a:t>
            </a:r>
            <a:r>
              <a:rPr lang="en-US" sz="3600" dirty="0" smtClean="0"/>
              <a:t>  “you would not listen” </a:t>
            </a:r>
          </a:p>
          <a:p>
            <a:pPr marL="0" indent="0">
              <a:spcBef>
                <a:spcPts val="0"/>
              </a:spcBef>
              <a:spcAft>
                <a:spcPts val="2400"/>
              </a:spcAft>
              <a:buNone/>
            </a:pPr>
            <a:r>
              <a:rPr lang="en-US" sz="3600" b="1" dirty="0" smtClean="0"/>
              <a:t>9:32,33</a:t>
            </a:r>
            <a:r>
              <a:rPr lang="en-US" sz="3600" dirty="0" smtClean="0"/>
              <a:t>  Again, only God can open blind eyes</a:t>
            </a:r>
          </a:p>
          <a:p>
            <a:pPr marL="0" indent="0">
              <a:spcBef>
                <a:spcPts val="0"/>
              </a:spcBef>
              <a:spcAft>
                <a:spcPts val="2400"/>
              </a:spcAft>
              <a:buNone/>
            </a:pPr>
            <a:r>
              <a:rPr lang="en-US" sz="3600" b="1" dirty="0" smtClean="0"/>
              <a:t>9:38-41</a:t>
            </a:r>
            <a:r>
              <a:rPr lang="en-US" sz="3600" dirty="0" smtClean="0"/>
              <a:t>  Two kinds of people: those who believe and follow Jesus, and those who ignore the truth and refuse to believe</a:t>
            </a:r>
          </a:p>
        </p:txBody>
      </p:sp>
    </p:spTree>
    <p:extLst>
      <p:ext uri="{BB962C8B-B14F-4D97-AF65-F5344CB8AC3E}">
        <p14:creationId xmlns:p14="http://schemas.microsoft.com/office/powerpoint/2010/main" val="127542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10 : The Shepherd and the Thief</a:t>
            </a:r>
            <a:endParaRPr lang="en-US" b="1" u="sng"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07015483"/>
              </p:ext>
            </p:extLst>
          </p:nvPr>
        </p:nvGraphicFramePr>
        <p:xfrm>
          <a:off x="838199" y="1169232"/>
          <a:ext cx="10616775" cy="5192808"/>
        </p:xfrm>
        <a:graphic>
          <a:graphicData uri="http://schemas.openxmlformats.org/drawingml/2006/table">
            <a:tbl>
              <a:tblPr firstRow="1" bandRow="1">
                <a:tableStyleId>{5C22544A-7EE6-4342-B048-85BDC9FD1C3A}</a:tableStyleId>
              </a:tblPr>
              <a:tblGrid>
                <a:gridCol w="1317953">
                  <a:extLst>
                    <a:ext uri="{9D8B030D-6E8A-4147-A177-3AD203B41FA5}">
                      <a16:colId xmlns:a16="http://schemas.microsoft.com/office/drawing/2014/main" val="267730182"/>
                    </a:ext>
                  </a:extLst>
                </a:gridCol>
                <a:gridCol w="4706795">
                  <a:extLst>
                    <a:ext uri="{9D8B030D-6E8A-4147-A177-3AD203B41FA5}">
                      <a16:colId xmlns:a16="http://schemas.microsoft.com/office/drawing/2014/main" val="3647478640"/>
                    </a:ext>
                  </a:extLst>
                </a:gridCol>
                <a:gridCol w="4592027">
                  <a:extLst>
                    <a:ext uri="{9D8B030D-6E8A-4147-A177-3AD203B41FA5}">
                      <a16:colId xmlns:a16="http://schemas.microsoft.com/office/drawing/2014/main" val="20328396"/>
                    </a:ext>
                  </a:extLst>
                </a:gridCol>
              </a:tblGrid>
              <a:tr h="680982">
                <a:tc>
                  <a:txBody>
                    <a:bodyPr/>
                    <a:lstStyle/>
                    <a:p>
                      <a:pPr algn="ctr"/>
                      <a:r>
                        <a:rPr lang="en-US" sz="2800" dirty="0" smtClean="0"/>
                        <a:t>Verses</a:t>
                      </a:r>
                      <a:endParaRPr lang="en-US" sz="2800" dirty="0"/>
                    </a:p>
                  </a:txBody>
                  <a:tcPr anchor="ctr" anchorCtr="1"/>
                </a:tc>
                <a:tc>
                  <a:txBody>
                    <a:bodyPr/>
                    <a:lstStyle/>
                    <a:p>
                      <a:pPr algn="ctr"/>
                      <a:r>
                        <a:rPr lang="en-US" sz="2800" dirty="0" smtClean="0"/>
                        <a:t>Shepherd</a:t>
                      </a:r>
                      <a:endParaRPr lang="en-US" sz="2800" dirty="0"/>
                    </a:p>
                  </a:txBody>
                  <a:tcPr anchor="ctr" anchorCtr="1"/>
                </a:tc>
                <a:tc>
                  <a:txBody>
                    <a:bodyPr/>
                    <a:lstStyle/>
                    <a:p>
                      <a:pPr algn="ctr"/>
                      <a:r>
                        <a:rPr lang="en-US" sz="2800" dirty="0" smtClean="0"/>
                        <a:t>Thief / Robber</a:t>
                      </a:r>
                      <a:endParaRPr lang="en-US" sz="2800" dirty="0"/>
                    </a:p>
                  </a:txBody>
                  <a:tcPr anchor="ctr" anchorCtr="1"/>
                </a:tc>
                <a:extLst>
                  <a:ext uri="{0D108BD9-81ED-4DB2-BD59-A6C34878D82A}">
                    <a16:rowId xmlns:a16="http://schemas.microsoft.com/office/drawing/2014/main" val="2446201917"/>
                  </a:ext>
                </a:extLst>
              </a:tr>
              <a:tr h="680982">
                <a:tc>
                  <a:txBody>
                    <a:bodyPr/>
                    <a:lstStyle/>
                    <a:p>
                      <a:pPr algn="ctr"/>
                      <a:r>
                        <a:rPr lang="en-US" sz="2400" dirty="0" smtClean="0"/>
                        <a:t>1-2</a:t>
                      </a:r>
                      <a:endParaRPr lang="en-US" sz="2400" dirty="0"/>
                    </a:p>
                  </a:txBody>
                  <a:tcPr anchor="ctr" anchorCtr="1"/>
                </a:tc>
                <a:tc>
                  <a:txBody>
                    <a:bodyPr/>
                    <a:lstStyle/>
                    <a:p>
                      <a:pPr algn="ctr"/>
                      <a:r>
                        <a:rPr lang="en-US" sz="2400" dirty="0" smtClean="0"/>
                        <a:t>Enters as</a:t>
                      </a:r>
                      <a:r>
                        <a:rPr lang="en-US" sz="2400" baseline="0" dirty="0" smtClean="0"/>
                        <a:t> the owner</a:t>
                      </a:r>
                      <a:endParaRPr lang="en-US" sz="2400" dirty="0"/>
                    </a:p>
                  </a:txBody>
                  <a:tcPr anchor="ctr" anchorCtr="1"/>
                </a:tc>
                <a:tc>
                  <a:txBody>
                    <a:bodyPr/>
                    <a:lstStyle/>
                    <a:p>
                      <a:pPr algn="ctr"/>
                      <a:r>
                        <a:rPr lang="en-US" sz="2400" dirty="0" smtClean="0"/>
                        <a:t>Breaks in </a:t>
                      </a:r>
                      <a:endParaRPr lang="en-US" sz="2400" dirty="0"/>
                    </a:p>
                  </a:txBody>
                  <a:tcPr anchor="ctr" anchorCtr="1"/>
                </a:tc>
                <a:extLst>
                  <a:ext uri="{0D108BD9-81ED-4DB2-BD59-A6C34878D82A}">
                    <a16:rowId xmlns:a16="http://schemas.microsoft.com/office/drawing/2014/main" val="1383256302"/>
                  </a:ext>
                </a:extLst>
              </a:tr>
              <a:tr h="680982">
                <a:tc>
                  <a:txBody>
                    <a:bodyPr/>
                    <a:lstStyle/>
                    <a:p>
                      <a:pPr algn="ctr"/>
                      <a:r>
                        <a:rPr lang="en-US" sz="2400" dirty="0" smtClean="0"/>
                        <a:t>3-5</a:t>
                      </a:r>
                      <a:endParaRPr lang="en-US" sz="2400" dirty="0"/>
                    </a:p>
                  </a:txBody>
                  <a:tcPr anchor="ctr" anchorCtr="1"/>
                </a:tc>
                <a:tc>
                  <a:txBody>
                    <a:bodyPr/>
                    <a:lstStyle/>
                    <a:p>
                      <a:pPr algn="ctr"/>
                      <a:r>
                        <a:rPr lang="en-US" sz="2400" dirty="0" smtClean="0"/>
                        <a:t>Calls sheep by name;</a:t>
                      </a:r>
                    </a:p>
                    <a:p>
                      <a:pPr algn="ctr"/>
                      <a:r>
                        <a:rPr lang="en-US" sz="2400" dirty="0" smtClean="0"/>
                        <a:t>Leads them and goes before them</a:t>
                      </a:r>
                      <a:endParaRPr lang="en-US" sz="2400" dirty="0"/>
                    </a:p>
                  </a:txBody>
                  <a:tcPr anchor="ctr" anchorCtr="1"/>
                </a:tc>
                <a:tc>
                  <a:txBody>
                    <a:bodyPr/>
                    <a:lstStyle/>
                    <a:p>
                      <a:pPr algn="ctr"/>
                      <a:r>
                        <a:rPr lang="en-US" sz="2400" dirty="0" smtClean="0"/>
                        <a:t>A stranger, doesn’t know</a:t>
                      </a:r>
                      <a:r>
                        <a:rPr lang="en-US" sz="2400" baseline="0" dirty="0" smtClean="0"/>
                        <a:t> the names of the sheep</a:t>
                      </a:r>
                      <a:endParaRPr lang="en-US" sz="2400" dirty="0"/>
                    </a:p>
                  </a:txBody>
                  <a:tcPr anchor="ctr" anchorCtr="1"/>
                </a:tc>
                <a:extLst>
                  <a:ext uri="{0D108BD9-81ED-4DB2-BD59-A6C34878D82A}">
                    <a16:rowId xmlns:a16="http://schemas.microsoft.com/office/drawing/2014/main" val="3185714909"/>
                  </a:ext>
                </a:extLst>
              </a:tr>
              <a:tr h="680982">
                <a:tc>
                  <a:txBody>
                    <a:bodyPr/>
                    <a:lstStyle/>
                    <a:p>
                      <a:pPr algn="ctr"/>
                      <a:r>
                        <a:rPr lang="en-US" sz="2400" dirty="0" smtClean="0"/>
                        <a:t>10-11,15</a:t>
                      </a:r>
                      <a:endParaRPr lang="en-US" sz="2400" dirty="0"/>
                    </a:p>
                  </a:txBody>
                  <a:tcPr anchor="ctr" anchorCtr="1"/>
                </a:tc>
                <a:tc>
                  <a:txBody>
                    <a:bodyPr/>
                    <a:lstStyle/>
                    <a:p>
                      <a:pPr algn="ctr"/>
                      <a:r>
                        <a:rPr lang="en-US" sz="2400" dirty="0" smtClean="0"/>
                        <a:t>Gives abundant life; </a:t>
                      </a:r>
                    </a:p>
                    <a:p>
                      <a:pPr algn="ctr"/>
                      <a:r>
                        <a:rPr lang="en-US" sz="2400" dirty="0" smtClean="0"/>
                        <a:t>Dies for His sheep</a:t>
                      </a:r>
                      <a:endParaRPr lang="en-US" sz="2400" dirty="0"/>
                    </a:p>
                  </a:txBody>
                  <a:tcPr anchor="ctr" anchorCtr="1"/>
                </a:tc>
                <a:tc>
                  <a:txBody>
                    <a:bodyPr/>
                    <a:lstStyle/>
                    <a:p>
                      <a:pPr algn="ctr"/>
                      <a:r>
                        <a:rPr lang="en-US" sz="2400" dirty="0" smtClean="0"/>
                        <a:t>Comes</a:t>
                      </a:r>
                      <a:r>
                        <a:rPr lang="en-US" sz="2400" baseline="0" dirty="0" smtClean="0"/>
                        <a:t> to steal, kill, and destroy</a:t>
                      </a:r>
                      <a:endParaRPr lang="en-US" sz="2400" dirty="0"/>
                    </a:p>
                  </a:txBody>
                  <a:tcPr anchor="ctr" anchorCtr="1"/>
                </a:tc>
                <a:extLst>
                  <a:ext uri="{0D108BD9-81ED-4DB2-BD59-A6C34878D82A}">
                    <a16:rowId xmlns:a16="http://schemas.microsoft.com/office/drawing/2014/main" val="2795357910"/>
                  </a:ext>
                </a:extLst>
              </a:tr>
              <a:tr h="680982">
                <a:tc>
                  <a:txBody>
                    <a:bodyPr/>
                    <a:lstStyle/>
                    <a:p>
                      <a:pPr algn="ctr"/>
                      <a:r>
                        <a:rPr lang="en-US" sz="2400" dirty="0" smtClean="0"/>
                        <a:t>12-13</a:t>
                      </a:r>
                      <a:endParaRPr lang="en-US" sz="2400" dirty="0"/>
                    </a:p>
                  </a:txBody>
                  <a:tcPr anchor="ctr" anchorCtr="1"/>
                </a:tc>
                <a:tc>
                  <a:txBody>
                    <a:bodyPr/>
                    <a:lstStyle/>
                    <a:p>
                      <a:pPr algn="ctr"/>
                      <a:r>
                        <a:rPr lang="en-US" sz="2400" dirty="0" smtClean="0"/>
                        <a:t>Owns the sheep</a:t>
                      </a:r>
                      <a:r>
                        <a:rPr lang="en-US" sz="2400" baseline="0" dirty="0" smtClean="0"/>
                        <a:t> and cares for them</a:t>
                      </a:r>
                      <a:endParaRPr lang="en-US" sz="2400" dirty="0"/>
                    </a:p>
                  </a:txBody>
                  <a:tcPr anchor="ctr" anchorCtr="1"/>
                </a:tc>
                <a:tc>
                  <a:txBody>
                    <a:bodyPr/>
                    <a:lstStyle/>
                    <a:p>
                      <a:pPr algn="ctr"/>
                      <a:r>
                        <a:rPr lang="en-US" sz="2400" dirty="0" smtClean="0"/>
                        <a:t>Leaves the sheep and flees</a:t>
                      </a:r>
                    </a:p>
                    <a:p>
                      <a:pPr algn="ctr"/>
                      <a:r>
                        <a:rPr lang="en-US" sz="2400" dirty="0" smtClean="0"/>
                        <a:t>Does</a:t>
                      </a:r>
                      <a:r>
                        <a:rPr lang="en-US" sz="2400" baseline="0" dirty="0" smtClean="0"/>
                        <a:t> not protect them from harm</a:t>
                      </a:r>
                      <a:endParaRPr lang="en-US" sz="2400" dirty="0"/>
                    </a:p>
                  </a:txBody>
                  <a:tcPr anchor="ctr" anchorCtr="1"/>
                </a:tc>
                <a:extLst>
                  <a:ext uri="{0D108BD9-81ED-4DB2-BD59-A6C34878D82A}">
                    <a16:rowId xmlns:a16="http://schemas.microsoft.com/office/drawing/2014/main" val="3550886193"/>
                  </a:ext>
                </a:extLst>
              </a:tr>
              <a:tr h="680982">
                <a:tc>
                  <a:txBody>
                    <a:bodyPr/>
                    <a:lstStyle/>
                    <a:p>
                      <a:pPr algn="ctr"/>
                      <a:r>
                        <a:rPr lang="en-US" sz="2400" dirty="0" smtClean="0"/>
                        <a:t>16</a:t>
                      </a:r>
                      <a:endParaRPr lang="en-US" sz="2400" dirty="0"/>
                    </a:p>
                  </a:txBody>
                  <a:tcPr anchor="ctr" anchorCtr="1"/>
                </a:tc>
                <a:tc>
                  <a:txBody>
                    <a:bodyPr/>
                    <a:lstStyle/>
                    <a:p>
                      <a:pPr algn="ctr"/>
                      <a:r>
                        <a:rPr lang="en-US" sz="2400" dirty="0" smtClean="0"/>
                        <a:t>Unites all of His</a:t>
                      </a:r>
                      <a:r>
                        <a:rPr lang="en-US" sz="2400" baseline="0" dirty="0" smtClean="0"/>
                        <a:t> sheep </a:t>
                      </a:r>
                      <a:endParaRPr lang="en-US" sz="2400" dirty="0"/>
                    </a:p>
                  </a:txBody>
                  <a:tcPr anchor="ctr" anchorCtr="1"/>
                </a:tc>
                <a:tc>
                  <a:txBody>
                    <a:bodyPr/>
                    <a:lstStyle/>
                    <a:p>
                      <a:pPr algn="ctr"/>
                      <a:endParaRPr lang="en-US" sz="2400" dirty="0"/>
                    </a:p>
                  </a:txBody>
                  <a:tcPr anchor="ctr" anchorCtr="1"/>
                </a:tc>
                <a:extLst>
                  <a:ext uri="{0D108BD9-81ED-4DB2-BD59-A6C34878D82A}">
                    <a16:rowId xmlns:a16="http://schemas.microsoft.com/office/drawing/2014/main" val="3753310261"/>
                  </a:ext>
                </a:extLst>
              </a:tr>
              <a:tr h="680982">
                <a:tc>
                  <a:txBody>
                    <a:bodyPr/>
                    <a:lstStyle/>
                    <a:p>
                      <a:pPr marL="0" algn="ctr" defTabSz="914400" rtl="0" eaLnBrk="1" latinLnBrk="0" hangingPunct="1"/>
                      <a:r>
                        <a:rPr lang="en-US" sz="2800" b="1" kern="1200" dirty="0" smtClean="0">
                          <a:solidFill>
                            <a:schemeClr val="lt1"/>
                          </a:solidFill>
                          <a:latin typeface="+mn-lt"/>
                          <a:ea typeface="+mn-ea"/>
                          <a:cs typeface="+mn-cs"/>
                        </a:rPr>
                        <a:t>Who?</a:t>
                      </a:r>
                      <a:endParaRPr lang="en-US" sz="2800" b="1" kern="1200" dirty="0">
                        <a:solidFill>
                          <a:schemeClr val="lt1"/>
                        </a:solidFill>
                        <a:latin typeface="+mn-lt"/>
                        <a:ea typeface="+mn-ea"/>
                        <a:cs typeface="+mn-cs"/>
                      </a:endParaRPr>
                    </a:p>
                  </a:txBody>
                  <a:tcPr anchor="ctr" anchorCtr="1">
                    <a:solidFill>
                      <a:srgbClr val="00B0F0"/>
                    </a:solidFill>
                  </a:tcPr>
                </a:tc>
                <a:tc>
                  <a:txBody>
                    <a:bodyPr/>
                    <a:lstStyle/>
                    <a:p>
                      <a:pPr marL="0" algn="ctr" defTabSz="914400" rtl="0" eaLnBrk="1" latinLnBrk="0" hangingPunct="1"/>
                      <a:r>
                        <a:rPr lang="en-US" sz="2800" b="1" kern="1200" dirty="0" smtClean="0">
                          <a:solidFill>
                            <a:schemeClr val="lt1"/>
                          </a:solidFill>
                          <a:latin typeface="+mn-lt"/>
                          <a:ea typeface="+mn-ea"/>
                          <a:cs typeface="+mn-cs"/>
                        </a:rPr>
                        <a:t>Jesus</a:t>
                      </a:r>
                      <a:endParaRPr lang="en-US" sz="2800" b="1" kern="1200" dirty="0">
                        <a:solidFill>
                          <a:schemeClr val="lt1"/>
                        </a:solidFill>
                        <a:latin typeface="+mn-lt"/>
                        <a:ea typeface="+mn-ea"/>
                        <a:cs typeface="+mn-cs"/>
                      </a:endParaRPr>
                    </a:p>
                  </a:txBody>
                  <a:tcPr anchor="ctr" anchorCtr="1">
                    <a:solidFill>
                      <a:srgbClr val="00B0F0"/>
                    </a:solidFill>
                  </a:tcPr>
                </a:tc>
                <a:tc>
                  <a:txBody>
                    <a:bodyPr/>
                    <a:lstStyle/>
                    <a:p>
                      <a:pPr marL="0" algn="ctr" defTabSz="914400" rtl="0" eaLnBrk="1" latinLnBrk="0" hangingPunct="1"/>
                      <a:r>
                        <a:rPr lang="en-US" sz="2800" b="1" kern="1200" dirty="0" smtClean="0">
                          <a:solidFill>
                            <a:schemeClr val="lt1"/>
                          </a:solidFill>
                          <a:latin typeface="+mn-lt"/>
                          <a:ea typeface="+mn-ea"/>
                          <a:cs typeface="+mn-cs"/>
                        </a:rPr>
                        <a:t>Jewish</a:t>
                      </a:r>
                      <a:r>
                        <a:rPr lang="en-US" sz="2800" b="1" kern="1200" baseline="0" dirty="0" smtClean="0">
                          <a:solidFill>
                            <a:schemeClr val="lt1"/>
                          </a:solidFill>
                          <a:latin typeface="+mn-lt"/>
                          <a:ea typeface="+mn-ea"/>
                          <a:cs typeface="+mn-cs"/>
                        </a:rPr>
                        <a:t> Leaders</a:t>
                      </a:r>
                      <a:endParaRPr lang="en-US" sz="2800" b="1" kern="1200" dirty="0">
                        <a:solidFill>
                          <a:schemeClr val="lt1"/>
                        </a:solidFill>
                        <a:latin typeface="+mn-lt"/>
                        <a:ea typeface="+mn-ea"/>
                        <a:cs typeface="+mn-cs"/>
                      </a:endParaRPr>
                    </a:p>
                  </a:txBody>
                  <a:tcPr anchor="ctr" anchorCtr="1">
                    <a:solidFill>
                      <a:srgbClr val="00B0F0"/>
                    </a:solidFill>
                  </a:tcPr>
                </a:tc>
                <a:extLst>
                  <a:ext uri="{0D108BD9-81ED-4DB2-BD59-A6C34878D82A}">
                    <a16:rowId xmlns:a16="http://schemas.microsoft.com/office/drawing/2014/main" val="1662983105"/>
                  </a:ext>
                </a:extLst>
              </a:tr>
            </a:tbl>
          </a:graphicData>
        </a:graphic>
      </p:graphicFrame>
      <p:sp>
        <p:nvSpPr>
          <p:cNvPr id="7" name="Rectangle 6"/>
          <p:cNvSpPr/>
          <p:nvPr/>
        </p:nvSpPr>
        <p:spPr>
          <a:xfrm>
            <a:off x="2143593" y="1843790"/>
            <a:ext cx="4646951" cy="6595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146093" y="2490867"/>
            <a:ext cx="4646951" cy="8669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148593" y="3332812"/>
            <a:ext cx="4646951" cy="8669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146093" y="4199742"/>
            <a:ext cx="4646951" cy="7819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148593" y="4981726"/>
            <a:ext cx="4646951" cy="70703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136103" y="5703746"/>
            <a:ext cx="4646951" cy="6295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6808024" y="1846290"/>
            <a:ext cx="4646951" cy="6595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6810524" y="2508357"/>
            <a:ext cx="4646951" cy="8669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813024" y="3350302"/>
            <a:ext cx="4646951" cy="8669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810524" y="4217232"/>
            <a:ext cx="4646951" cy="7819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813024" y="4999216"/>
            <a:ext cx="4646951" cy="70703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800534" y="5706246"/>
            <a:ext cx="4646951" cy="6295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623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4"/>
                                        </p:tgtEl>
                                        <p:attrNameLst>
                                          <p:attrName>ppt_x</p:attrName>
                                        </p:attrNameLst>
                                      </p:cBhvr>
                                      <p:tavLst>
                                        <p:tav tm="0">
                                          <p:val>
                                            <p:strVal val="ppt_x"/>
                                          </p:val>
                                        </p:tav>
                                        <p:tav tm="100000">
                                          <p:val>
                                            <p:strVal val="ppt_x"/>
                                          </p:val>
                                        </p:tav>
                                      </p:tavLst>
                                    </p:anim>
                                    <p:anim calcmode="lin" valueType="num">
                                      <p:cBhvr additive="base">
                                        <p:cTn id="13" dur="500"/>
                                        <p:tgtEl>
                                          <p:spTgt spid="14"/>
                                        </p:tgtEl>
                                        <p:attrNameLst>
                                          <p:attrName>ppt_y</p:attrName>
                                        </p:attrNameLst>
                                      </p:cBhvr>
                                      <p:tavLst>
                                        <p:tav tm="0">
                                          <p:val>
                                            <p:strVal val="ppt_y"/>
                                          </p:val>
                                        </p:tav>
                                        <p:tav tm="100000">
                                          <p:val>
                                            <p:strVal val="1+ppt_h/2"/>
                                          </p:val>
                                        </p:tav>
                                      </p:tavLst>
                                    </p:anim>
                                    <p:set>
                                      <p:cBhvr>
                                        <p:cTn id="14" dur="1" fill="hold">
                                          <p:stCondLst>
                                            <p:cond delay="499"/>
                                          </p:stCondLst>
                                        </p:cTn>
                                        <p:tgtEl>
                                          <p:spTgt spid="1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8"/>
                                        </p:tgtEl>
                                        <p:attrNameLst>
                                          <p:attrName>ppt_x</p:attrName>
                                        </p:attrNameLst>
                                      </p:cBhvr>
                                      <p:tavLst>
                                        <p:tav tm="0">
                                          <p:val>
                                            <p:strVal val="ppt_x"/>
                                          </p:val>
                                        </p:tav>
                                        <p:tav tm="100000">
                                          <p:val>
                                            <p:strVal val="ppt_x"/>
                                          </p:val>
                                        </p:tav>
                                      </p:tavLst>
                                    </p:anim>
                                    <p:anim calcmode="lin" valueType="num">
                                      <p:cBhvr additive="base">
                                        <p:cTn id="19" dur="500"/>
                                        <p:tgtEl>
                                          <p:spTgt spid="8"/>
                                        </p:tgtEl>
                                        <p:attrNameLst>
                                          <p:attrName>ppt_y</p:attrName>
                                        </p:attrNameLst>
                                      </p:cBhvr>
                                      <p:tavLst>
                                        <p:tav tm="0">
                                          <p:val>
                                            <p:strVal val="ppt_y"/>
                                          </p:val>
                                        </p:tav>
                                        <p:tav tm="100000">
                                          <p:val>
                                            <p:strVal val="1+ppt_h/2"/>
                                          </p:val>
                                        </p:tav>
                                      </p:tavLst>
                                    </p:anim>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5"/>
                                        </p:tgtEl>
                                        <p:attrNameLst>
                                          <p:attrName>ppt_x</p:attrName>
                                        </p:attrNameLst>
                                      </p:cBhvr>
                                      <p:tavLst>
                                        <p:tav tm="0">
                                          <p:val>
                                            <p:strVal val="ppt_x"/>
                                          </p:val>
                                        </p:tav>
                                        <p:tav tm="100000">
                                          <p:val>
                                            <p:strVal val="ppt_x"/>
                                          </p:val>
                                        </p:tav>
                                      </p:tavLst>
                                    </p:anim>
                                    <p:anim calcmode="lin" valueType="num">
                                      <p:cBhvr additive="base">
                                        <p:cTn id="25" dur="500"/>
                                        <p:tgtEl>
                                          <p:spTgt spid="15"/>
                                        </p:tgtEl>
                                        <p:attrNameLst>
                                          <p:attrName>ppt_y</p:attrName>
                                        </p:attrNameLst>
                                      </p:cBhvr>
                                      <p:tavLst>
                                        <p:tav tm="0">
                                          <p:val>
                                            <p:strVal val="ppt_y"/>
                                          </p:val>
                                        </p:tav>
                                        <p:tav tm="100000">
                                          <p:val>
                                            <p:strVal val="1+ppt_h/2"/>
                                          </p:val>
                                        </p:tav>
                                      </p:tavLst>
                                    </p:anim>
                                    <p:set>
                                      <p:cBhvr>
                                        <p:cTn id="26" dur="1" fill="hold">
                                          <p:stCondLst>
                                            <p:cond delay="499"/>
                                          </p:stCondLst>
                                        </p:cTn>
                                        <p:tgtEl>
                                          <p:spTgt spid="1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9"/>
                                        </p:tgtEl>
                                        <p:attrNameLst>
                                          <p:attrName>ppt_x</p:attrName>
                                        </p:attrNameLst>
                                      </p:cBhvr>
                                      <p:tavLst>
                                        <p:tav tm="0">
                                          <p:val>
                                            <p:strVal val="ppt_x"/>
                                          </p:val>
                                        </p:tav>
                                        <p:tav tm="100000">
                                          <p:val>
                                            <p:strVal val="ppt_x"/>
                                          </p:val>
                                        </p:tav>
                                      </p:tavLst>
                                    </p:anim>
                                    <p:anim calcmode="lin" valueType="num">
                                      <p:cBhvr additive="base">
                                        <p:cTn id="31" dur="500"/>
                                        <p:tgtEl>
                                          <p:spTgt spid="9"/>
                                        </p:tgtEl>
                                        <p:attrNameLst>
                                          <p:attrName>ppt_y</p:attrName>
                                        </p:attrNameLst>
                                      </p:cBhvr>
                                      <p:tavLst>
                                        <p:tav tm="0">
                                          <p:val>
                                            <p:strVal val="ppt_y"/>
                                          </p:val>
                                        </p:tav>
                                        <p:tav tm="100000">
                                          <p:val>
                                            <p:strVal val="1+ppt_h/2"/>
                                          </p:val>
                                        </p:tav>
                                      </p:tavLst>
                                    </p:anim>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16"/>
                                        </p:tgtEl>
                                        <p:attrNameLst>
                                          <p:attrName>ppt_x</p:attrName>
                                        </p:attrNameLst>
                                      </p:cBhvr>
                                      <p:tavLst>
                                        <p:tav tm="0">
                                          <p:val>
                                            <p:strVal val="ppt_x"/>
                                          </p:val>
                                        </p:tav>
                                        <p:tav tm="100000">
                                          <p:val>
                                            <p:strVal val="ppt_x"/>
                                          </p:val>
                                        </p:tav>
                                      </p:tavLst>
                                    </p:anim>
                                    <p:anim calcmode="lin" valueType="num">
                                      <p:cBhvr additive="base">
                                        <p:cTn id="37" dur="500"/>
                                        <p:tgtEl>
                                          <p:spTgt spid="16"/>
                                        </p:tgtEl>
                                        <p:attrNameLst>
                                          <p:attrName>ppt_y</p:attrName>
                                        </p:attrNameLst>
                                      </p:cBhvr>
                                      <p:tavLst>
                                        <p:tav tm="0">
                                          <p:val>
                                            <p:strVal val="ppt_y"/>
                                          </p:val>
                                        </p:tav>
                                        <p:tav tm="100000">
                                          <p:val>
                                            <p:strVal val="1+ppt_h/2"/>
                                          </p:val>
                                        </p:tav>
                                      </p:tavLst>
                                    </p:anim>
                                    <p:set>
                                      <p:cBhvr>
                                        <p:cTn id="38" dur="1" fill="hold">
                                          <p:stCondLst>
                                            <p:cond delay="499"/>
                                          </p:stCondLst>
                                        </p:cTn>
                                        <p:tgtEl>
                                          <p:spTgt spid="1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4" fill="hold" grpId="0" nodeType="clickEffect">
                                  <p:stCondLst>
                                    <p:cond delay="0"/>
                                  </p:stCondLst>
                                  <p:childTnLst>
                                    <p:anim calcmode="lin" valueType="num">
                                      <p:cBhvr additive="base">
                                        <p:cTn id="42" dur="500"/>
                                        <p:tgtEl>
                                          <p:spTgt spid="11"/>
                                        </p:tgtEl>
                                        <p:attrNameLst>
                                          <p:attrName>ppt_x</p:attrName>
                                        </p:attrNameLst>
                                      </p:cBhvr>
                                      <p:tavLst>
                                        <p:tav tm="0">
                                          <p:val>
                                            <p:strVal val="ppt_x"/>
                                          </p:val>
                                        </p:tav>
                                        <p:tav tm="100000">
                                          <p:val>
                                            <p:strVal val="ppt_x"/>
                                          </p:val>
                                        </p:tav>
                                      </p:tavLst>
                                    </p:anim>
                                    <p:anim calcmode="lin" valueType="num">
                                      <p:cBhvr additive="base">
                                        <p:cTn id="43" dur="500"/>
                                        <p:tgtEl>
                                          <p:spTgt spid="11"/>
                                        </p:tgtEl>
                                        <p:attrNameLst>
                                          <p:attrName>ppt_y</p:attrName>
                                        </p:attrNameLst>
                                      </p:cBhvr>
                                      <p:tavLst>
                                        <p:tav tm="0">
                                          <p:val>
                                            <p:strVal val="ppt_y"/>
                                          </p:val>
                                        </p:tav>
                                        <p:tav tm="100000">
                                          <p:val>
                                            <p:strVal val="1+ppt_h/2"/>
                                          </p:val>
                                        </p:tav>
                                      </p:tavLst>
                                    </p:anim>
                                    <p:set>
                                      <p:cBhvr>
                                        <p:cTn id="44" dur="1" fill="hold">
                                          <p:stCondLst>
                                            <p:cond delay="499"/>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0" nodeType="clickEffect">
                                  <p:stCondLst>
                                    <p:cond delay="0"/>
                                  </p:stCondLst>
                                  <p:childTnLst>
                                    <p:anim calcmode="lin" valueType="num">
                                      <p:cBhvr additive="base">
                                        <p:cTn id="48" dur="500"/>
                                        <p:tgtEl>
                                          <p:spTgt spid="17"/>
                                        </p:tgtEl>
                                        <p:attrNameLst>
                                          <p:attrName>ppt_x</p:attrName>
                                        </p:attrNameLst>
                                      </p:cBhvr>
                                      <p:tavLst>
                                        <p:tav tm="0">
                                          <p:val>
                                            <p:strVal val="ppt_x"/>
                                          </p:val>
                                        </p:tav>
                                        <p:tav tm="100000">
                                          <p:val>
                                            <p:strVal val="ppt_x"/>
                                          </p:val>
                                        </p:tav>
                                      </p:tavLst>
                                    </p:anim>
                                    <p:anim calcmode="lin" valueType="num">
                                      <p:cBhvr additive="base">
                                        <p:cTn id="49" dur="500"/>
                                        <p:tgtEl>
                                          <p:spTgt spid="17"/>
                                        </p:tgtEl>
                                        <p:attrNameLst>
                                          <p:attrName>ppt_y</p:attrName>
                                        </p:attrNameLst>
                                      </p:cBhvr>
                                      <p:tavLst>
                                        <p:tav tm="0">
                                          <p:val>
                                            <p:strVal val="ppt_y"/>
                                          </p:val>
                                        </p:tav>
                                        <p:tav tm="100000">
                                          <p:val>
                                            <p:strVal val="1+ppt_h/2"/>
                                          </p:val>
                                        </p:tav>
                                      </p:tavLst>
                                    </p:anim>
                                    <p:set>
                                      <p:cBhvr>
                                        <p:cTn id="50" dur="1" fill="hold">
                                          <p:stCondLst>
                                            <p:cond delay="499"/>
                                          </p:stCondLst>
                                        </p:cTn>
                                        <p:tgtEl>
                                          <p:spTgt spid="1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xit" presetSubtype="4" fill="hold" grpId="0" nodeType="clickEffect">
                                  <p:stCondLst>
                                    <p:cond delay="0"/>
                                  </p:stCondLst>
                                  <p:childTnLst>
                                    <p:anim calcmode="lin" valueType="num">
                                      <p:cBhvr additive="base">
                                        <p:cTn id="54" dur="500"/>
                                        <p:tgtEl>
                                          <p:spTgt spid="12"/>
                                        </p:tgtEl>
                                        <p:attrNameLst>
                                          <p:attrName>ppt_x</p:attrName>
                                        </p:attrNameLst>
                                      </p:cBhvr>
                                      <p:tavLst>
                                        <p:tav tm="0">
                                          <p:val>
                                            <p:strVal val="ppt_x"/>
                                          </p:val>
                                        </p:tav>
                                        <p:tav tm="100000">
                                          <p:val>
                                            <p:strVal val="ppt_x"/>
                                          </p:val>
                                        </p:tav>
                                      </p:tavLst>
                                    </p:anim>
                                    <p:anim calcmode="lin" valueType="num">
                                      <p:cBhvr additive="base">
                                        <p:cTn id="55" dur="500"/>
                                        <p:tgtEl>
                                          <p:spTgt spid="12"/>
                                        </p:tgtEl>
                                        <p:attrNameLst>
                                          <p:attrName>ppt_y</p:attrName>
                                        </p:attrNameLst>
                                      </p:cBhvr>
                                      <p:tavLst>
                                        <p:tav tm="0">
                                          <p:val>
                                            <p:strVal val="ppt_y"/>
                                          </p:val>
                                        </p:tav>
                                        <p:tav tm="100000">
                                          <p:val>
                                            <p:strVal val="1+ppt_h/2"/>
                                          </p:val>
                                        </p:tav>
                                      </p:tavLst>
                                    </p:anim>
                                    <p:set>
                                      <p:cBhvr>
                                        <p:cTn id="56" dur="1" fill="hold">
                                          <p:stCondLst>
                                            <p:cond delay="499"/>
                                          </p:stCondLst>
                                        </p:cTn>
                                        <p:tgtEl>
                                          <p:spTgt spid="12"/>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xit" presetSubtype="4" fill="hold" grpId="0" nodeType="clickEffect">
                                  <p:stCondLst>
                                    <p:cond delay="0"/>
                                  </p:stCondLst>
                                  <p:childTnLst>
                                    <p:anim calcmode="lin" valueType="num">
                                      <p:cBhvr additive="base">
                                        <p:cTn id="60" dur="500"/>
                                        <p:tgtEl>
                                          <p:spTgt spid="18"/>
                                        </p:tgtEl>
                                        <p:attrNameLst>
                                          <p:attrName>ppt_x</p:attrName>
                                        </p:attrNameLst>
                                      </p:cBhvr>
                                      <p:tavLst>
                                        <p:tav tm="0">
                                          <p:val>
                                            <p:strVal val="ppt_x"/>
                                          </p:val>
                                        </p:tav>
                                        <p:tav tm="100000">
                                          <p:val>
                                            <p:strVal val="ppt_x"/>
                                          </p:val>
                                        </p:tav>
                                      </p:tavLst>
                                    </p:anim>
                                    <p:anim calcmode="lin" valueType="num">
                                      <p:cBhvr additive="base">
                                        <p:cTn id="61" dur="500"/>
                                        <p:tgtEl>
                                          <p:spTgt spid="18"/>
                                        </p:tgtEl>
                                        <p:attrNameLst>
                                          <p:attrName>ppt_y</p:attrName>
                                        </p:attrNameLst>
                                      </p:cBhvr>
                                      <p:tavLst>
                                        <p:tav tm="0">
                                          <p:val>
                                            <p:strVal val="ppt_y"/>
                                          </p:val>
                                        </p:tav>
                                        <p:tav tm="100000">
                                          <p:val>
                                            <p:strVal val="1+ppt_h/2"/>
                                          </p:val>
                                        </p:tav>
                                      </p:tavLst>
                                    </p:anim>
                                    <p:set>
                                      <p:cBhvr>
                                        <p:cTn id="62" dur="1" fill="hold">
                                          <p:stCondLst>
                                            <p:cond delay="499"/>
                                          </p:stCondLst>
                                        </p:cTn>
                                        <p:tgtEl>
                                          <p:spTgt spid="1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xit" presetSubtype="4" fill="hold" grpId="0" nodeType="clickEffect">
                                  <p:stCondLst>
                                    <p:cond delay="0"/>
                                  </p:stCondLst>
                                  <p:childTnLst>
                                    <p:anim calcmode="lin" valueType="num">
                                      <p:cBhvr additive="base">
                                        <p:cTn id="66" dur="500"/>
                                        <p:tgtEl>
                                          <p:spTgt spid="13"/>
                                        </p:tgtEl>
                                        <p:attrNameLst>
                                          <p:attrName>ppt_x</p:attrName>
                                        </p:attrNameLst>
                                      </p:cBhvr>
                                      <p:tavLst>
                                        <p:tav tm="0">
                                          <p:val>
                                            <p:strVal val="ppt_x"/>
                                          </p:val>
                                        </p:tav>
                                        <p:tav tm="100000">
                                          <p:val>
                                            <p:strVal val="ppt_x"/>
                                          </p:val>
                                        </p:tav>
                                      </p:tavLst>
                                    </p:anim>
                                    <p:anim calcmode="lin" valueType="num">
                                      <p:cBhvr additive="base">
                                        <p:cTn id="67" dur="500"/>
                                        <p:tgtEl>
                                          <p:spTgt spid="13"/>
                                        </p:tgtEl>
                                        <p:attrNameLst>
                                          <p:attrName>ppt_y</p:attrName>
                                        </p:attrNameLst>
                                      </p:cBhvr>
                                      <p:tavLst>
                                        <p:tav tm="0">
                                          <p:val>
                                            <p:strVal val="ppt_y"/>
                                          </p:val>
                                        </p:tav>
                                        <p:tav tm="100000">
                                          <p:val>
                                            <p:strVal val="1+ppt_h/2"/>
                                          </p:val>
                                        </p:tav>
                                      </p:tavLst>
                                    </p:anim>
                                    <p:set>
                                      <p:cBhvr>
                                        <p:cTn id="68" dur="1" fill="hold">
                                          <p:stCondLst>
                                            <p:cond delay="499"/>
                                          </p:stCondLst>
                                        </p:cTn>
                                        <p:tgtEl>
                                          <p:spTgt spid="13"/>
                                        </p:tgtEl>
                                        <p:attrNameLst>
                                          <p:attrName>style.visibility</p:attrName>
                                        </p:attrNameLst>
                                      </p:cBhvr>
                                      <p:to>
                                        <p:strVal val="hidden"/>
                                      </p:to>
                                    </p:set>
                                  </p:childTnLst>
                                </p:cTn>
                              </p:par>
                            </p:childTnLst>
                          </p:cTn>
                        </p:par>
                        <p:par>
                          <p:cTn id="69" fill="hold">
                            <p:stCondLst>
                              <p:cond delay="500"/>
                            </p:stCondLst>
                            <p:childTnLst>
                              <p:par>
                                <p:cTn id="70" presetID="2" presetClass="exit" presetSubtype="4" fill="hold" grpId="0" nodeType="afterEffect">
                                  <p:stCondLst>
                                    <p:cond delay="0"/>
                                  </p:stCondLst>
                                  <p:childTnLst>
                                    <p:anim calcmode="lin" valueType="num">
                                      <p:cBhvr additive="base">
                                        <p:cTn id="71" dur="500"/>
                                        <p:tgtEl>
                                          <p:spTgt spid="19"/>
                                        </p:tgtEl>
                                        <p:attrNameLst>
                                          <p:attrName>ppt_x</p:attrName>
                                        </p:attrNameLst>
                                      </p:cBhvr>
                                      <p:tavLst>
                                        <p:tav tm="0">
                                          <p:val>
                                            <p:strVal val="ppt_x"/>
                                          </p:val>
                                        </p:tav>
                                        <p:tav tm="100000">
                                          <p:val>
                                            <p:strVal val="ppt_x"/>
                                          </p:val>
                                        </p:tav>
                                      </p:tavLst>
                                    </p:anim>
                                    <p:anim calcmode="lin" valueType="num">
                                      <p:cBhvr additive="base">
                                        <p:cTn id="72" dur="500"/>
                                        <p:tgtEl>
                                          <p:spTgt spid="19"/>
                                        </p:tgtEl>
                                        <p:attrNameLst>
                                          <p:attrName>ppt_y</p:attrName>
                                        </p:attrNameLst>
                                      </p:cBhvr>
                                      <p:tavLst>
                                        <p:tav tm="0">
                                          <p:val>
                                            <p:strVal val="ppt_y"/>
                                          </p:val>
                                        </p:tav>
                                        <p:tav tm="100000">
                                          <p:val>
                                            <p:strVal val="1+ppt_h/2"/>
                                          </p:val>
                                        </p:tav>
                                      </p:tavLst>
                                    </p:anim>
                                    <p:set>
                                      <p:cBhvr>
                                        <p:cTn id="73"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10  The Sheep and the “Not Sheep”</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10:3</a:t>
            </a:r>
            <a:r>
              <a:rPr lang="en-US" sz="3200" dirty="0" smtClean="0"/>
              <a:t>  The sheep hear His voice</a:t>
            </a:r>
          </a:p>
          <a:p>
            <a:pPr marL="0" indent="0">
              <a:spcBef>
                <a:spcPts val="0"/>
              </a:spcBef>
              <a:spcAft>
                <a:spcPts val="1800"/>
              </a:spcAft>
              <a:buNone/>
            </a:pPr>
            <a:r>
              <a:rPr lang="en-US" sz="3200" b="1" dirty="0" smtClean="0"/>
              <a:t>10:4</a:t>
            </a:r>
            <a:r>
              <a:rPr lang="en-US" sz="3200" dirty="0" smtClean="0"/>
              <a:t>  The sheep follow Him and trust Him</a:t>
            </a:r>
          </a:p>
          <a:p>
            <a:pPr marL="0" indent="0">
              <a:spcBef>
                <a:spcPts val="0"/>
              </a:spcBef>
              <a:spcAft>
                <a:spcPts val="1800"/>
              </a:spcAft>
              <a:buNone/>
            </a:pPr>
            <a:r>
              <a:rPr lang="en-US" sz="3200" b="1" dirty="0" smtClean="0"/>
              <a:t>10:5</a:t>
            </a:r>
            <a:r>
              <a:rPr lang="en-US" sz="3200" dirty="0" smtClean="0"/>
              <a:t>  The sheep flee from the stranger</a:t>
            </a:r>
          </a:p>
          <a:p>
            <a:pPr marL="0" indent="0">
              <a:spcBef>
                <a:spcPts val="0"/>
              </a:spcBef>
              <a:spcAft>
                <a:spcPts val="1800"/>
              </a:spcAft>
              <a:buNone/>
            </a:pPr>
            <a:r>
              <a:rPr lang="en-US" sz="3200" b="1" dirty="0" smtClean="0"/>
              <a:t>10:7-9 </a:t>
            </a:r>
            <a:r>
              <a:rPr lang="en-US" sz="3200" dirty="0" smtClean="0"/>
              <a:t> The sheep enter through Jesus and find pasture</a:t>
            </a:r>
          </a:p>
          <a:p>
            <a:pPr marL="0" indent="0">
              <a:spcBef>
                <a:spcPts val="0"/>
              </a:spcBef>
              <a:spcAft>
                <a:spcPts val="1800"/>
              </a:spcAft>
              <a:buNone/>
            </a:pPr>
            <a:r>
              <a:rPr lang="en-US" sz="3200" b="1" dirty="0" smtClean="0"/>
              <a:t>10:14</a:t>
            </a:r>
            <a:r>
              <a:rPr lang="en-US" sz="3200" dirty="0" smtClean="0"/>
              <a:t>  The sheep know the good Shepherd</a:t>
            </a:r>
          </a:p>
          <a:p>
            <a:pPr marL="0" indent="0">
              <a:spcBef>
                <a:spcPts val="0"/>
              </a:spcBef>
              <a:spcAft>
                <a:spcPts val="1800"/>
              </a:spcAft>
              <a:buNone/>
            </a:pPr>
            <a:r>
              <a:rPr lang="en-US" sz="3200" b="1" dirty="0" smtClean="0"/>
              <a:t>10:16</a:t>
            </a:r>
            <a:r>
              <a:rPr lang="en-US" sz="3200" dirty="0" smtClean="0"/>
              <a:t>  The sheep listen to the voice of the Shepherd</a:t>
            </a:r>
          </a:p>
          <a:p>
            <a:pPr marL="0" indent="0">
              <a:spcBef>
                <a:spcPts val="0"/>
              </a:spcBef>
              <a:spcAft>
                <a:spcPts val="1800"/>
              </a:spcAft>
              <a:buNone/>
            </a:pPr>
            <a:r>
              <a:rPr lang="en-US" sz="3200" b="1" dirty="0" smtClean="0"/>
              <a:t>10:19-21</a:t>
            </a:r>
            <a:r>
              <a:rPr lang="en-US" sz="3200" dirty="0" smtClean="0"/>
              <a:t>  The “not sheep” do not listen to His voice (9:27), do not enter through the door (10:9), and ignore the obvious facts about His identity (9:25,40-41;10:21)</a:t>
            </a:r>
          </a:p>
        </p:txBody>
      </p:sp>
    </p:spTree>
    <p:extLst>
      <p:ext uri="{BB962C8B-B14F-4D97-AF65-F5344CB8AC3E}">
        <p14:creationId xmlns:p14="http://schemas.microsoft.com/office/powerpoint/2010/main" val="208154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10  --  Who is Jesus?</a:t>
            </a:r>
            <a:endParaRPr lang="en-US" b="1" u="sng" dirty="0">
              <a:latin typeface="+mn-lt"/>
            </a:endParaRPr>
          </a:p>
        </p:txBody>
      </p:sp>
      <p:sp>
        <p:nvSpPr>
          <p:cNvPr id="3" name="Content Placeholder 2"/>
          <p:cNvSpPr>
            <a:spLocks noGrp="1"/>
          </p:cNvSpPr>
          <p:nvPr>
            <p:ph idx="1"/>
          </p:nvPr>
        </p:nvSpPr>
        <p:spPr>
          <a:xfrm>
            <a:off x="1040440" y="1032748"/>
            <a:ext cx="10313359" cy="5825252"/>
          </a:xfrm>
        </p:spPr>
        <p:txBody>
          <a:bodyPr>
            <a:normAutofit/>
          </a:bodyPr>
          <a:lstStyle/>
          <a:p>
            <a:pPr marL="0" indent="0">
              <a:spcBef>
                <a:spcPts val="0"/>
              </a:spcBef>
              <a:spcAft>
                <a:spcPts val="1800"/>
              </a:spcAft>
              <a:buNone/>
            </a:pPr>
            <a:r>
              <a:rPr lang="en-US" sz="3200" b="1" dirty="0" smtClean="0"/>
              <a:t>10:22-23</a:t>
            </a:r>
            <a:r>
              <a:rPr lang="en-US" sz="3200" dirty="0" smtClean="0"/>
              <a:t>  The Feast of Dedication: the </a:t>
            </a:r>
            <a:r>
              <a:rPr lang="en-US" sz="3200" dirty="0"/>
              <a:t>8 day Jewish celebration of </a:t>
            </a:r>
            <a:r>
              <a:rPr lang="en-US" sz="3200" dirty="0" smtClean="0"/>
              <a:t>Hanukkah, </a:t>
            </a:r>
            <a:r>
              <a:rPr lang="en-US" sz="3200" dirty="0"/>
              <a:t>also known as the “Feast of Lights” </a:t>
            </a:r>
            <a:endParaRPr lang="en-US" sz="3200" dirty="0" smtClean="0"/>
          </a:p>
          <a:p>
            <a:pPr marL="0" indent="0">
              <a:spcBef>
                <a:spcPts val="0"/>
              </a:spcBef>
              <a:spcAft>
                <a:spcPts val="1800"/>
              </a:spcAft>
              <a:buNone/>
            </a:pPr>
            <a:r>
              <a:rPr lang="en-US" sz="3200" b="1" dirty="0" smtClean="0"/>
              <a:t>10:24</a:t>
            </a:r>
            <a:r>
              <a:rPr lang="en-US" sz="3200" dirty="0" smtClean="0"/>
              <a:t>  The Jews wanted a statement of legal for accusation.</a:t>
            </a:r>
          </a:p>
          <a:p>
            <a:pPr marL="0" indent="0">
              <a:spcBef>
                <a:spcPts val="0"/>
              </a:spcBef>
              <a:spcAft>
                <a:spcPts val="1800"/>
              </a:spcAft>
              <a:buNone/>
            </a:pPr>
            <a:r>
              <a:rPr lang="en-US" sz="3200" b="1" dirty="0" smtClean="0"/>
              <a:t>10:25-26</a:t>
            </a:r>
            <a:r>
              <a:rPr lang="en-US" sz="3200" dirty="0" smtClean="0"/>
              <a:t>  Jesus gives a heart-level answer to a technical question.  See His works and believe with eyes opened by God’s Spirit.</a:t>
            </a:r>
          </a:p>
          <a:p>
            <a:pPr marL="0" indent="0">
              <a:spcBef>
                <a:spcPts val="0"/>
              </a:spcBef>
              <a:spcAft>
                <a:spcPts val="1800"/>
              </a:spcAft>
              <a:buNone/>
            </a:pPr>
            <a:r>
              <a:rPr lang="en-US" sz="3200" b="1" dirty="0" smtClean="0"/>
              <a:t>10:27</a:t>
            </a:r>
            <a:r>
              <a:rPr lang="en-US" sz="3200" dirty="0" smtClean="0"/>
              <a:t>  We don’t follow Christianity, we follow Christ!</a:t>
            </a:r>
          </a:p>
          <a:p>
            <a:pPr marL="0" indent="0">
              <a:spcBef>
                <a:spcPts val="0"/>
              </a:spcBef>
              <a:spcAft>
                <a:spcPts val="1800"/>
              </a:spcAft>
              <a:buNone/>
            </a:pPr>
            <a:r>
              <a:rPr lang="en-US" sz="3200" b="1" dirty="0" smtClean="0"/>
              <a:t>10:28-29</a:t>
            </a:r>
            <a:r>
              <a:rPr lang="en-US" sz="3200" dirty="0" smtClean="0"/>
              <a:t>  This is one of the strongest statements in the Bible about eternal security!</a:t>
            </a:r>
          </a:p>
          <a:p>
            <a:pPr marL="0" indent="0">
              <a:spcBef>
                <a:spcPts val="0"/>
              </a:spcBef>
              <a:spcAft>
                <a:spcPts val="1800"/>
              </a:spcAft>
              <a:buNone/>
            </a:pPr>
            <a:r>
              <a:rPr lang="en-US" sz="3200" b="1" dirty="0" smtClean="0"/>
              <a:t>10:30-33</a:t>
            </a:r>
            <a:r>
              <a:rPr lang="en-US" sz="3200" dirty="0" smtClean="0"/>
              <a:t>  Who is Jesus?</a:t>
            </a:r>
          </a:p>
        </p:txBody>
      </p:sp>
    </p:spTree>
    <p:extLst>
      <p:ext uri="{BB962C8B-B14F-4D97-AF65-F5344CB8AC3E}">
        <p14:creationId xmlns:p14="http://schemas.microsoft.com/office/powerpoint/2010/main" val="1822559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18629"/>
            <a:ext cx="7886700" cy="763960"/>
          </a:xfrm>
        </p:spPr>
        <p:txBody>
          <a:bodyPr>
            <a:normAutofit/>
          </a:bodyPr>
          <a:lstStyle/>
          <a:p>
            <a:pPr algn="ctr"/>
            <a:r>
              <a:rPr lang="en-US" b="1" u="sng" dirty="0" smtClean="0"/>
              <a:t>Some things to think about…</a:t>
            </a:r>
            <a:endParaRPr lang="en-US" b="1" u="sng" dirty="0"/>
          </a:p>
        </p:txBody>
      </p:sp>
      <p:sp>
        <p:nvSpPr>
          <p:cNvPr id="7" name="Content Placeholder 6"/>
          <p:cNvSpPr>
            <a:spLocks noGrp="1"/>
          </p:cNvSpPr>
          <p:nvPr>
            <p:ph idx="1"/>
          </p:nvPr>
        </p:nvSpPr>
        <p:spPr>
          <a:xfrm>
            <a:off x="1265881" y="1264607"/>
            <a:ext cx="9721907" cy="4957830"/>
          </a:xfrm>
        </p:spPr>
        <p:txBody>
          <a:bodyPr>
            <a:normAutofit/>
          </a:bodyPr>
          <a:lstStyle/>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Jesus laid down His life for His sheep.</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What does it look like to really follow Jesus?</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What barriers do you face to follow Jesus?</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Why does He prepare a table for us in the presence of our enemies (instead of taking our enemies away)?</a:t>
            </a:r>
          </a:p>
        </p:txBody>
      </p:sp>
    </p:spTree>
    <p:extLst>
      <p:ext uri="{BB962C8B-B14F-4D97-AF65-F5344CB8AC3E}">
        <p14:creationId xmlns:p14="http://schemas.microsoft.com/office/powerpoint/2010/main" val="216616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1136</TotalTime>
  <Words>1097</Words>
  <Application>Microsoft Office PowerPoint</Application>
  <PresentationFormat>Widescreen</PresentationFormat>
  <Paragraphs>103</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Cambria</vt:lpstr>
      <vt:lpstr>Office Theme</vt:lpstr>
      <vt:lpstr>John 10</vt:lpstr>
      <vt:lpstr>A Famous Psalm (23)</vt:lpstr>
      <vt:lpstr>Remembering John 9</vt:lpstr>
      <vt:lpstr>John 10 : The Shepherd and the Thief</vt:lpstr>
      <vt:lpstr>John 10  The Sheep and the “Not Sheep”</vt:lpstr>
      <vt:lpstr>John 10  --  Who is Jesus?</vt:lpstr>
      <vt:lpstr>Some things to think about…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82</cp:revision>
  <dcterms:created xsi:type="dcterms:W3CDTF">2024-10-31T11:28:12Z</dcterms:created>
  <dcterms:modified xsi:type="dcterms:W3CDTF">2025-03-14T14:33:26Z</dcterms:modified>
</cp:coreProperties>
</file>