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7" r:id="rId4"/>
    <p:sldId id="268" r:id="rId5"/>
    <p:sldId id="269" r:id="rId6"/>
    <p:sldId id="270" r:id="rId7"/>
    <p:sldId id="271" r:id="rId8"/>
    <p:sldId id="272"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6103" autoAdjust="0"/>
  </p:normalViewPr>
  <p:slideViewPr>
    <p:cSldViewPr snapToGrid="0">
      <p:cViewPr varScale="1">
        <p:scale>
          <a:sx n="64" d="100"/>
          <a:sy n="64" d="100"/>
        </p:scale>
        <p:origin x="2334" y="60"/>
      </p:cViewPr>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3/26/2025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Today, our study of the Gospel of John brings us to a well-known passage in chapter 11.  If you’ve read the Bible before, you may have heard this true story about life and death.  Even if you’ve already heard it before, I hope that today’s study will help to know and trust God even more.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But before we study John 11, I’d like for us to take a few minutes and read a passage from the Gospel of Luke – another passage about death (</a:t>
            </a:r>
            <a:r>
              <a:rPr lang="en-US" sz="1200" b="1" kern="1200" dirty="0" smtClean="0">
                <a:solidFill>
                  <a:schemeClr val="tx1"/>
                </a:solidFill>
                <a:effectLst/>
                <a:latin typeface="+mn-lt"/>
                <a:ea typeface="+mn-ea"/>
                <a:cs typeface="+mn-cs"/>
              </a:rPr>
              <a:t>Luke 16:19-31</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19-21</a:t>
            </a:r>
            <a:r>
              <a:rPr lang="en-US" sz="1200" kern="1200" dirty="0" smtClean="0">
                <a:solidFill>
                  <a:schemeClr val="tx1"/>
                </a:solidFill>
                <a:effectLst/>
                <a:latin typeface="+mn-lt"/>
                <a:ea typeface="+mn-ea"/>
                <a:cs typeface="+mn-cs"/>
              </a:rPr>
              <a:t>:  Here we see two men, one rich and one poor.  One who has every earthly pleasure that he wants and one who is starving.  But we only know the name of one man: the poor guy.  Unlike stories of this world, wealth and power doesn’t give special status to person in the eyes of God.  In these opening verses, we don’t read that either man does anything good or bad – we just know that they have totally different positions of wealth and social status.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22-24</a:t>
            </a:r>
            <a:r>
              <a:rPr lang="en-US" sz="1200" kern="1200" dirty="0" smtClean="0">
                <a:solidFill>
                  <a:schemeClr val="tx1"/>
                </a:solidFill>
                <a:effectLst/>
                <a:latin typeface="+mn-lt"/>
                <a:ea typeface="+mn-ea"/>
                <a:cs typeface="+mn-cs"/>
              </a:rPr>
              <a:t>:  In these verses, we are reminded of a basic fact: rich and poor will all die.  And when you die, your riches don’t go with you.  Now we see a difference: poor Lazarus goes to heaven alongside of Abraham (a high position in the kingdom of God), while the rich man goes to hell.  We also see that the rich man wasn’t ignorant of Lazarus during his time on earth – he recognizes him after death – sadly, he just ignored him, considering him to be poor and useless.  The rich man calls our “Father Abraham,” showing that he was an Israelite, directly related to Abraham.  But after you die, it doesn’t matter who you knew or what your family relationship was.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25-26</a:t>
            </a:r>
            <a:r>
              <a:rPr lang="en-US" sz="1200" kern="1200" dirty="0" smtClean="0">
                <a:solidFill>
                  <a:schemeClr val="tx1"/>
                </a:solidFill>
                <a:effectLst/>
                <a:latin typeface="+mn-lt"/>
                <a:ea typeface="+mn-ea"/>
                <a:cs typeface="+mn-cs"/>
              </a:rPr>
              <a:t>:  Notice that God is fully aware of our earthly struggles and privileges.  He knows what we have, what we want, and what we need.  Looking at this passage, I want you to remember the </a:t>
            </a:r>
            <a:r>
              <a:rPr lang="en-US" sz="1200" i="1" u="sng" kern="1200" dirty="0" smtClean="0">
                <a:solidFill>
                  <a:schemeClr val="tx1"/>
                </a:solidFill>
                <a:effectLst/>
                <a:latin typeface="+mn-lt"/>
                <a:ea typeface="+mn-ea"/>
                <a:cs typeface="+mn-cs"/>
              </a:rPr>
              <a:t>first lesson</a:t>
            </a:r>
            <a:r>
              <a:rPr lang="en-US" sz="1200" kern="1200" dirty="0" smtClean="0">
                <a:solidFill>
                  <a:schemeClr val="tx1"/>
                </a:solidFill>
                <a:effectLst/>
                <a:latin typeface="+mn-lt"/>
                <a:ea typeface="+mn-ea"/>
                <a:cs typeface="+mn-cs"/>
              </a:rPr>
              <a:t>: wealth and </a:t>
            </a:r>
            <a:r>
              <a:rPr lang="en-US" sz="1200" u="sng" kern="1200" dirty="0" smtClean="0">
                <a:solidFill>
                  <a:schemeClr val="tx1"/>
                </a:solidFill>
                <a:effectLst/>
                <a:latin typeface="+mn-lt"/>
                <a:ea typeface="+mn-ea"/>
                <a:cs typeface="+mn-cs"/>
              </a:rPr>
              <a:t>success is not an indication that God is pleased</a:t>
            </a:r>
            <a:r>
              <a:rPr lang="en-US" sz="1200" kern="1200" dirty="0" smtClean="0">
                <a:solidFill>
                  <a:schemeClr val="tx1"/>
                </a:solidFill>
                <a:effectLst/>
                <a:latin typeface="+mn-lt"/>
                <a:ea typeface="+mn-ea"/>
                <a:cs typeface="+mn-cs"/>
              </a:rPr>
              <a:t> with a person’s life.  Also, remember that the decisions that we make on this earth control our eternal destiny after death – there is no second-chance opportunity.</a:t>
            </a: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3048486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Verses 27-28</a:t>
            </a:r>
            <a:r>
              <a:rPr lang="en-US" sz="1200" kern="1200" dirty="0" smtClean="0">
                <a:solidFill>
                  <a:schemeClr val="tx1"/>
                </a:solidFill>
                <a:effectLst/>
                <a:latin typeface="+mn-lt"/>
                <a:ea typeface="+mn-ea"/>
                <a:cs typeface="+mn-cs"/>
              </a:rPr>
              <a:t>:  The rich man feels a deep sense of regret, and in an effort to save his brothers from the same doom, asks that Lazarus come back to life to deliver the critical message of repentance.</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29-31</a:t>
            </a:r>
            <a:r>
              <a:rPr lang="en-US" sz="1200" kern="1200" dirty="0" smtClean="0">
                <a:solidFill>
                  <a:schemeClr val="tx1"/>
                </a:solidFill>
                <a:effectLst/>
                <a:latin typeface="+mn-lt"/>
                <a:ea typeface="+mn-ea"/>
                <a:cs typeface="+mn-cs"/>
              </a:rPr>
              <a:t>:  But Abraham tells us something very important: faith comes by hearing the Word of God, not by experiencing a miracle (</a:t>
            </a:r>
            <a:r>
              <a:rPr lang="en-US" sz="1200" b="1" kern="1200" dirty="0" smtClean="0">
                <a:solidFill>
                  <a:schemeClr val="tx1"/>
                </a:solidFill>
                <a:effectLst/>
                <a:latin typeface="+mn-lt"/>
                <a:ea typeface="+mn-ea"/>
                <a:cs typeface="+mn-cs"/>
              </a:rPr>
              <a:t>Romans 10:17</a:t>
            </a:r>
            <a:r>
              <a:rPr lang="en-US" sz="1200" kern="1200" dirty="0" smtClean="0">
                <a:solidFill>
                  <a:schemeClr val="tx1"/>
                </a:solidFill>
                <a:effectLst/>
                <a:latin typeface="+mn-lt"/>
                <a:ea typeface="+mn-ea"/>
                <a:cs typeface="+mn-cs"/>
              </a:rPr>
              <a:t>).  Even the most amazing miracle cannot generate enough faith to turn someone away from their wealth and position (the key word in v. 30 - repent).  With those thoughts in mind, let’s look at a different story of a different man with the same name.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4150307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John 11:1-3</a:t>
            </a:r>
            <a:r>
              <a:rPr lang="en-US" sz="1200" kern="1200" dirty="0" smtClean="0">
                <a:solidFill>
                  <a:schemeClr val="tx1"/>
                </a:solidFill>
                <a:effectLst/>
                <a:latin typeface="+mn-lt"/>
                <a:ea typeface="+mn-ea"/>
                <a:cs typeface="+mn-cs"/>
              </a:rPr>
              <a:t>.  Jesus was about 40 km away from Bethany, a city located next to Jerusalem.  At that time, a good friend named Lazarus became very sick.  So the sisters sent a message to Jesus, urging Him to come and help.  We have a word for this kind of message: prayer.  One kind of prayer is when we call out to God and ask for Him to come and help.  Because of the physical distance between Bethany and Jesus, this “prayer” probably took about two days to reach Jesus.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4-6</a:t>
            </a:r>
            <a:r>
              <a:rPr lang="en-US" sz="1200" kern="1200" dirty="0" smtClean="0">
                <a:solidFill>
                  <a:schemeClr val="tx1"/>
                </a:solidFill>
                <a:effectLst/>
                <a:latin typeface="+mn-lt"/>
                <a:ea typeface="+mn-ea"/>
                <a:cs typeface="+mn-cs"/>
              </a:rPr>
              <a:t>.  Even though it took two days for the message to reach Jesus, He already knew everything about the situation.  In fact, by the time He received the message, Lazarus may have already been dead.  But Jesus has a plan, a better plan than simply healing his sick friend.  So He stays where He is for an extra two days.  A </a:t>
            </a:r>
            <a:r>
              <a:rPr lang="en-US" sz="1200" i="1" u="sng" kern="1200" dirty="0" smtClean="0">
                <a:solidFill>
                  <a:schemeClr val="tx1"/>
                </a:solidFill>
                <a:effectLst/>
                <a:latin typeface="+mn-lt"/>
                <a:ea typeface="+mn-ea"/>
                <a:cs typeface="+mn-cs"/>
              </a:rPr>
              <a:t>second lesson</a:t>
            </a:r>
            <a:r>
              <a:rPr lang="en-US" sz="1200" kern="1200" dirty="0" smtClean="0">
                <a:solidFill>
                  <a:schemeClr val="tx1"/>
                </a:solidFill>
                <a:effectLst/>
                <a:latin typeface="+mn-lt"/>
                <a:ea typeface="+mn-ea"/>
                <a:cs typeface="+mn-cs"/>
              </a:rPr>
              <a:t> to remember: just because something bad is happening in your life, </a:t>
            </a:r>
            <a:r>
              <a:rPr lang="en-US" sz="1200" u="sng" kern="1200" dirty="0" smtClean="0">
                <a:solidFill>
                  <a:schemeClr val="tx1"/>
                </a:solidFill>
                <a:effectLst/>
                <a:latin typeface="+mn-lt"/>
                <a:ea typeface="+mn-ea"/>
                <a:cs typeface="+mn-cs"/>
              </a:rPr>
              <a:t>don’t think that God doesn’t know</a:t>
            </a:r>
            <a:r>
              <a:rPr lang="en-US" sz="1200" kern="1200" dirty="0" smtClean="0">
                <a:solidFill>
                  <a:schemeClr val="tx1"/>
                </a:solidFill>
                <a:effectLst/>
                <a:latin typeface="+mn-lt"/>
                <a:ea typeface="+mn-ea"/>
                <a:cs typeface="+mn-cs"/>
              </a:rPr>
              <a:t> about it and </a:t>
            </a:r>
            <a:r>
              <a:rPr lang="en-US" sz="1200" u="sng" kern="1200" dirty="0" smtClean="0">
                <a:solidFill>
                  <a:schemeClr val="tx1"/>
                </a:solidFill>
                <a:effectLst/>
                <a:latin typeface="+mn-lt"/>
                <a:ea typeface="+mn-ea"/>
                <a:cs typeface="+mn-cs"/>
              </a:rPr>
              <a:t>don’t think that He doesn’t love you</a:t>
            </a:r>
            <a:r>
              <a:rPr lang="en-US" sz="1200" kern="1200" dirty="0" smtClean="0">
                <a:solidFill>
                  <a:schemeClr val="tx1"/>
                </a:solidFill>
                <a:effectLst/>
                <a:latin typeface="+mn-lt"/>
                <a:ea typeface="+mn-ea"/>
                <a:cs typeface="+mn-cs"/>
              </a:rPr>
              <a:t>.  And when you send a message to God (prayer), don’t be surprised if His answer </a:t>
            </a:r>
            <a:r>
              <a:rPr lang="en-US" sz="1200" i="1" kern="1200" dirty="0" smtClean="0">
                <a:solidFill>
                  <a:schemeClr val="tx1"/>
                </a:solidFill>
                <a:effectLst/>
                <a:latin typeface="+mn-lt"/>
                <a:ea typeface="+mn-ea"/>
                <a:cs typeface="+mn-cs"/>
              </a:rPr>
              <a:t>requires you to wait</a:t>
            </a:r>
            <a:r>
              <a:rPr lang="en-US" sz="1200" kern="1200" dirty="0" smtClean="0">
                <a:solidFill>
                  <a:schemeClr val="tx1"/>
                </a:solidFill>
                <a:effectLst/>
                <a:latin typeface="+mn-lt"/>
                <a:ea typeface="+mn-ea"/>
                <a:cs typeface="+mn-cs"/>
              </a:rPr>
              <a:t> – He still loves you and knows what is best.  </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Next, look at </a:t>
            </a:r>
            <a:r>
              <a:rPr lang="en-US" sz="1200" b="1" kern="1200" dirty="0" smtClean="0">
                <a:solidFill>
                  <a:schemeClr val="tx1"/>
                </a:solidFill>
                <a:effectLst/>
                <a:latin typeface="+mn-lt"/>
                <a:ea typeface="+mn-ea"/>
                <a:cs typeface="+mn-cs"/>
              </a:rPr>
              <a:t>verses 11-15</a:t>
            </a:r>
            <a:r>
              <a:rPr lang="en-US" sz="1200" kern="1200" dirty="0" smtClean="0">
                <a:solidFill>
                  <a:schemeClr val="tx1"/>
                </a:solidFill>
                <a:effectLst/>
                <a:latin typeface="+mn-lt"/>
                <a:ea typeface="+mn-ea"/>
                <a:cs typeface="+mn-cs"/>
              </a:rPr>
              <a:t>.  Often, when the Bible talks about the death of a Christian, it uses the term “sleep.”  Jesus’ disciples are still confused between the physical and spiritual, so He makes it clear – Lazarus is now dead.  But Jesus makes it very clear – this was not a case of negligence.  His delay and Lazarus’ death has a strong purpose – to strengthen the faith of His followers.  They will soon watch Jesus go through torture and death, so they will need a much stronger faith in the weeks to come.</a:t>
            </a: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3254710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Read </a:t>
            </a:r>
            <a:r>
              <a:rPr lang="en-US" sz="1200" b="1" kern="1200" dirty="0" smtClean="0">
                <a:solidFill>
                  <a:schemeClr val="tx1"/>
                </a:solidFill>
                <a:effectLst/>
                <a:latin typeface="+mn-lt"/>
                <a:ea typeface="+mn-ea"/>
                <a:cs typeface="+mn-cs"/>
              </a:rPr>
              <a:t>verses 17-20</a:t>
            </a:r>
            <a:r>
              <a:rPr lang="en-US" sz="1200" kern="1200" dirty="0" smtClean="0">
                <a:solidFill>
                  <a:schemeClr val="tx1"/>
                </a:solidFill>
                <a:effectLst/>
                <a:latin typeface="+mn-lt"/>
                <a:ea typeface="+mn-ea"/>
                <a:cs typeface="+mn-cs"/>
              </a:rPr>
              <a:t>.  When Jesus arrives, we learn that Lazarus has been dead for at least 4 days, too late for him to be made well by normal means.  Before we go further, you need to see some background on the two sisters.  Look at </a:t>
            </a:r>
            <a:r>
              <a:rPr lang="en-US" sz="1200" b="1" kern="1200" dirty="0" smtClean="0">
                <a:solidFill>
                  <a:schemeClr val="tx1"/>
                </a:solidFill>
                <a:effectLst/>
                <a:latin typeface="+mn-lt"/>
                <a:ea typeface="+mn-ea"/>
                <a:cs typeface="+mn-cs"/>
              </a:rPr>
              <a:t>Luke 10:38-40.</a:t>
            </a:r>
            <a:r>
              <a:rPr lang="en-US" sz="1200" kern="1200" dirty="0" smtClean="0">
                <a:solidFill>
                  <a:schemeClr val="tx1"/>
                </a:solidFill>
                <a:effectLst/>
                <a:latin typeface="+mn-lt"/>
                <a:ea typeface="+mn-ea"/>
                <a:cs typeface="+mn-cs"/>
              </a:rPr>
              <a:t>  Martha is action oriented and outspoken, while Mary is content to sit still at Jesus’ feet.  Not surprisingly, Martha comes out first to meet with Jesus in John 11:20.</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Martha’s comments in </a:t>
            </a:r>
            <a:r>
              <a:rPr lang="en-US" sz="1200" b="1" kern="1200" dirty="0" smtClean="0">
                <a:solidFill>
                  <a:schemeClr val="tx1"/>
                </a:solidFill>
                <a:effectLst/>
                <a:latin typeface="+mn-lt"/>
                <a:ea typeface="+mn-ea"/>
                <a:cs typeface="+mn-cs"/>
              </a:rPr>
              <a:t>John 11:21,22</a:t>
            </a:r>
            <a:r>
              <a:rPr lang="en-US" sz="1200" kern="1200" dirty="0" smtClean="0">
                <a:solidFill>
                  <a:schemeClr val="tx1"/>
                </a:solidFill>
                <a:effectLst/>
                <a:latin typeface="+mn-lt"/>
                <a:ea typeface="+mn-ea"/>
                <a:cs typeface="+mn-cs"/>
              </a:rPr>
              <a:t> demonstrate her faith in Jesus, but also show her disappointment that He didn’t come earlier and prevent this period of agony.  In love and grace, Jesus responds to her questions with clear statements of who He is and what He will do (</a:t>
            </a:r>
            <a:r>
              <a:rPr lang="en-US" sz="1200" b="1" kern="1200" dirty="0" smtClean="0">
                <a:solidFill>
                  <a:schemeClr val="tx1"/>
                </a:solidFill>
                <a:effectLst/>
                <a:latin typeface="+mn-lt"/>
                <a:ea typeface="+mn-ea"/>
                <a:cs typeface="+mn-cs"/>
              </a:rPr>
              <a:t>John 11:23-27</a:t>
            </a:r>
            <a:r>
              <a:rPr lang="en-US" sz="1200" kern="1200" dirty="0" smtClean="0">
                <a:solidFill>
                  <a:schemeClr val="tx1"/>
                </a:solidFill>
                <a:effectLst/>
                <a:latin typeface="+mn-lt"/>
                <a:ea typeface="+mn-ea"/>
                <a:cs typeface="+mn-cs"/>
              </a:rPr>
              <a:t>).  Think again about what Jesus said: “I am the resurrection and the life. He who </a:t>
            </a:r>
            <a:r>
              <a:rPr lang="en-US" sz="1200" u="sng" kern="1200" dirty="0" smtClean="0">
                <a:solidFill>
                  <a:schemeClr val="tx1"/>
                </a:solidFill>
                <a:effectLst/>
                <a:latin typeface="+mn-lt"/>
                <a:ea typeface="+mn-ea"/>
                <a:cs typeface="+mn-cs"/>
              </a:rPr>
              <a:t>believes</a:t>
            </a:r>
            <a:r>
              <a:rPr lang="en-US" sz="1200" kern="1200" dirty="0" smtClean="0">
                <a:solidFill>
                  <a:schemeClr val="tx1"/>
                </a:solidFill>
                <a:effectLst/>
                <a:latin typeface="+mn-lt"/>
                <a:ea typeface="+mn-ea"/>
                <a:cs typeface="+mn-cs"/>
              </a:rPr>
              <a:t> in me will live, even though he dies.”  These are not just the statements of a good teacher – these are the claims of the Giver of Life.  As Martha professes, Jesus is the Savior.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Martha returns to get Mary, who comes to Jesus and falls at His feet (like in Luke 10), asking the exact same question as Martha (</a:t>
            </a:r>
            <a:r>
              <a:rPr lang="en-US" sz="1200" b="1" kern="1200" dirty="0" smtClean="0">
                <a:solidFill>
                  <a:schemeClr val="tx1"/>
                </a:solidFill>
                <a:effectLst/>
                <a:latin typeface="+mn-lt"/>
                <a:ea typeface="+mn-ea"/>
                <a:cs typeface="+mn-cs"/>
              </a:rPr>
              <a:t>verse 32</a:t>
            </a:r>
            <a:r>
              <a:rPr lang="en-US" sz="1200" kern="1200" dirty="0" smtClean="0">
                <a:solidFill>
                  <a:schemeClr val="tx1"/>
                </a:solidFill>
                <a:effectLst/>
                <a:latin typeface="+mn-lt"/>
                <a:ea typeface="+mn-ea"/>
                <a:cs typeface="+mn-cs"/>
              </a:rPr>
              <a:t>).  But watch Jesus – He doesn’t give Mary the same answer that He gave to Martha.  In fact, He doesn’t answer her at all.  He simply weeps with her (</a:t>
            </a:r>
            <a:r>
              <a:rPr lang="en-US" sz="1200" b="1" kern="1200" dirty="0" smtClean="0">
                <a:solidFill>
                  <a:schemeClr val="tx1"/>
                </a:solidFill>
                <a:effectLst/>
                <a:latin typeface="+mn-lt"/>
                <a:ea typeface="+mn-ea"/>
                <a:cs typeface="+mn-cs"/>
              </a:rPr>
              <a:t>verses 32-35</a:t>
            </a:r>
            <a:r>
              <a:rPr lang="en-US" sz="1200" kern="1200" dirty="0" smtClean="0">
                <a:solidFill>
                  <a:schemeClr val="tx1"/>
                </a:solidFill>
                <a:effectLst/>
                <a:latin typeface="+mn-lt"/>
                <a:ea typeface="+mn-ea"/>
                <a:cs typeface="+mn-cs"/>
              </a:rPr>
              <a:t>).  An amazing thing to note here: the Lord of the universe doesn’t treat every person the same.  He created each of us with different fingerprints to remind us that we are individuals.  He is not a small God that needs to put all of humanity into a few large groups.  He knows each of His children by name, and knows more about us than we know about ourselves.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1406979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 want you to pay close attention to two phrases: “deeply moved in spirit and troubled” and “Jesus wept.”  Even though Jesus is the Creator of the world, He is personally experiencing the pain that comes from sin.  His tears are not the result of mourning for a dead man, since He was about to bring him back to life.  His tears show deep grief over a world broken by sin, filled with people who are destined for death.  In </a:t>
            </a:r>
            <a:r>
              <a:rPr lang="en-US" sz="1200" b="1" kern="1200" dirty="0" smtClean="0">
                <a:solidFill>
                  <a:schemeClr val="tx1"/>
                </a:solidFill>
                <a:effectLst/>
                <a:latin typeface="+mn-lt"/>
                <a:ea typeface="+mn-ea"/>
                <a:cs typeface="+mn-cs"/>
              </a:rPr>
              <a:t>verses 36-37,</a:t>
            </a:r>
            <a:r>
              <a:rPr lang="en-US" sz="1200" kern="1200" dirty="0" smtClean="0">
                <a:solidFill>
                  <a:schemeClr val="tx1"/>
                </a:solidFill>
                <a:effectLst/>
                <a:latin typeface="+mn-lt"/>
                <a:ea typeface="+mn-ea"/>
                <a:cs typeface="+mn-cs"/>
              </a:rPr>
              <a:t> we see different responses from people watching the same response of Jesus.  Regardless of what Jesus does, people often have different reactions.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Verses 38-40</a:t>
            </a:r>
            <a:r>
              <a:rPr lang="en-US" sz="1200" kern="1200" dirty="0" smtClean="0">
                <a:solidFill>
                  <a:schemeClr val="tx1"/>
                </a:solidFill>
                <a:effectLst/>
                <a:latin typeface="+mn-lt"/>
                <a:ea typeface="+mn-ea"/>
                <a:cs typeface="+mn-cs"/>
              </a:rPr>
              <a:t>.  The words, “deeply moved” could literally be translated “quaking with rage.”  Here we have the God of universe weeping and angry at something in His creation.  The </a:t>
            </a:r>
            <a:r>
              <a:rPr lang="en-US" sz="1200" i="1" u="sng" kern="1200" dirty="0" smtClean="0">
                <a:solidFill>
                  <a:schemeClr val="tx1"/>
                </a:solidFill>
                <a:effectLst/>
                <a:latin typeface="+mn-lt"/>
                <a:ea typeface="+mn-ea"/>
                <a:cs typeface="+mn-cs"/>
              </a:rPr>
              <a:t>third lesson</a:t>
            </a:r>
            <a:r>
              <a:rPr lang="en-US" sz="1200" kern="1200" dirty="0" smtClean="0">
                <a:solidFill>
                  <a:schemeClr val="tx1"/>
                </a:solidFill>
                <a:effectLst/>
                <a:latin typeface="+mn-lt"/>
                <a:ea typeface="+mn-ea"/>
                <a:cs typeface="+mn-cs"/>
              </a:rPr>
              <a:t> is that </a:t>
            </a:r>
            <a:r>
              <a:rPr lang="en-US" sz="1200" u="sng" kern="1200" dirty="0" smtClean="0">
                <a:solidFill>
                  <a:schemeClr val="tx1"/>
                </a:solidFill>
                <a:effectLst/>
                <a:latin typeface="+mn-lt"/>
                <a:ea typeface="+mn-ea"/>
                <a:cs typeface="+mn-cs"/>
              </a:rPr>
              <a:t>death is an intruder</a:t>
            </a:r>
            <a:r>
              <a:rPr lang="en-US" sz="1200" kern="1200" dirty="0" smtClean="0">
                <a:solidFill>
                  <a:schemeClr val="tx1"/>
                </a:solidFill>
                <a:effectLst/>
                <a:latin typeface="+mn-lt"/>
                <a:ea typeface="+mn-ea"/>
                <a:cs typeface="+mn-cs"/>
              </a:rPr>
              <a:t>, a monster filled with poison.  Jesus does not smile peacefully at death – He faces it as an enemy.  And as He stands before the tomb of Lazarus, He is probably thinking about His own tomb.  Remember – our bodies were originally built to last forever, but Jesus’ body was built to die.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4067851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John 11:41-42</a:t>
            </a:r>
            <a:r>
              <a:rPr lang="en-US" sz="1200" kern="1200" dirty="0" smtClean="0">
                <a:solidFill>
                  <a:schemeClr val="tx1"/>
                </a:solidFill>
                <a:effectLst/>
                <a:latin typeface="+mn-lt"/>
                <a:ea typeface="+mn-ea"/>
                <a:cs typeface="+mn-cs"/>
              </a:rPr>
              <a:t>, Jesus prays publicly to draw attention to God the Father, not to Him.  Let me encourage you to follow His example, praying in public when appropriate in order to draw attention to our great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verse 43</a:t>
            </a:r>
            <a:r>
              <a:rPr lang="en-US" sz="1200" kern="1200" dirty="0" smtClean="0">
                <a:solidFill>
                  <a:schemeClr val="tx1"/>
                </a:solidFill>
                <a:effectLst/>
                <a:latin typeface="+mn-lt"/>
                <a:ea typeface="+mn-ea"/>
                <a:cs typeface="+mn-cs"/>
              </a:rPr>
              <a:t>, we see Jesus command Lazarus to rise and come out of the tomb.  I’ve heard that Jesus had to be very specific, because if He didn’t say “Lazarus,” everyone would’ve come out of the tombs.  And when He speaks, the rotting, dead body of Lazarus becomes very alive (</a:t>
            </a:r>
            <a:r>
              <a:rPr lang="en-US" sz="1200" b="1" kern="1200" dirty="0" smtClean="0">
                <a:solidFill>
                  <a:schemeClr val="tx1"/>
                </a:solidFill>
                <a:effectLst/>
                <a:latin typeface="+mn-lt"/>
                <a:ea typeface="+mn-ea"/>
                <a:cs typeface="+mn-cs"/>
              </a:rPr>
              <a:t>verse 44</a:t>
            </a:r>
            <a:r>
              <a:rPr lang="en-US" sz="1200" kern="1200" dirty="0" smtClean="0">
                <a:solidFill>
                  <a:schemeClr val="tx1"/>
                </a:solidFill>
                <a:effectLst/>
                <a:latin typeface="+mn-lt"/>
                <a:ea typeface="+mn-ea"/>
                <a:cs typeface="+mn-cs"/>
              </a:rPr>
              <a:t>).  Jesus made a powerful claim to Martha: I am the resurrection and the life.  It is one thing to say such a powerful thing, but it is an entirely different matter to follow it up with this kind of miracle.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Please note that this was not a private little funeral ceremony.  There were many people watching as Jesus did this amazing miracle, including many Jewish leaders.  And as they watched this event, there were really </a:t>
            </a:r>
            <a:r>
              <a:rPr lang="en-US" sz="1200" u="sng" kern="1200" dirty="0" smtClean="0">
                <a:solidFill>
                  <a:schemeClr val="tx1"/>
                </a:solidFill>
                <a:effectLst/>
                <a:latin typeface="+mn-lt"/>
                <a:ea typeface="+mn-ea"/>
                <a:cs typeface="+mn-cs"/>
              </a:rPr>
              <a:t>only two logical responses</a:t>
            </a:r>
            <a:r>
              <a:rPr lang="en-US" sz="1200" kern="1200" dirty="0" smtClean="0">
                <a:solidFill>
                  <a:schemeClr val="tx1"/>
                </a:solidFill>
                <a:effectLst/>
                <a:latin typeface="+mn-lt"/>
                <a:ea typeface="+mn-ea"/>
                <a:cs typeface="+mn-cs"/>
              </a:rPr>
              <a:t>: either you put your faith in Him or you decide to go against Him. And that’s what they did: some of the Jewish leaders put their faith in Him, while others ran away to complain about Him (</a:t>
            </a:r>
            <a:r>
              <a:rPr lang="en-US" sz="1200" b="1" kern="1200" dirty="0" smtClean="0">
                <a:solidFill>
                  <a:schemeClr val="tx1"/>
                </a:solidFill>
                <a:effectLst/>
                <a:latin typeface="+mn-lt"/>
                <a:ea typeface="+mn-ea"/>
                <a:cs typeface="+mn-cs"/>
              </a:rPr>
              <a:t>verses 45,46).</a:t>
            </a:r>
          </a:p>
          <a:p>
            <a:endParaRPr lang="en-US" sz="1200" b="1"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Even though the promised Savior stood right in front of them, they were too worried about their place and their nation (</a:t>
            </a:r>
            <a:r>
              <a:rPr lang="en-US" sz="1200" b="1" kern="1200" dirty="0" smtClean="0">
                <a:solidFill>
                  <a:schemeClr val="tx1"/>
                </a:solidFill>
                <a:effectLst/>
                <a:latin typeface="+mn-lt"/>
                <a:ea typeface="+mn-ea"/>
                <a:cs typeface="+mn-cs"/>
              </a:rPr>
              <a:t>verses 47-48</a:t>
            </a:r>
            <a:r>
              <a:rPr lang="en-US" sz="1200" kern="1200" dirty="0" smtClean="0">
                <a:solidFill>
                  <a:schemeClr val="tx1"/>
                </a:solidFill>
                <a:effectLst/>
                <a:latin typeface="+mn-lt"/>
                <a:ea typeface="+mn-ea"/>
                <a:cs typeface="+mn-cs"/>
              </a:rPr>
              <a:t>).  How sad – the greatest treasure of life was within their grasp, but they were too busy protecting their jobs to see it.  In facts, the resurrection of Lazarus was such a notable event that Jesus’ enemies were scheming to kill him again (</a:t>
            </a:r>
            <a:r>
              <a:rPr lang="en-US" sz="1200" b="1" kern="1200" dirty="0" smtClean="0">
                <a:solidFill>
                  <a:schemeClr val="tx1"/>
                </a:solidFill>
                <a:effectLst/>
                <a:latin typeface="+mn-lt"/>
                <a:ea typeface="+mn-ea"/>
                <a:cs typeface="+mn-cs"/>
              </a:rPr>
              <a:t>John 12:9-11</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Remember what Abraham said to the rich man: “If they do not listen to [the Word], they will not believe, even if someone rises from the dead.”  Interestingly, a man named Lazarus rose from the dead, and still, they did not believe.</a:t>
            </a: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7</a:t>
            </a:fld>
            <a:endParaRPr lang="en-US"/>
          </a:p>
        </p:txBody>
      </p:sp>
    </p:spTree>
    <p:extLst>
      <p:ext uri="{BB962C8B-B14F-4D97-AF65-F5344CB8AC3E}">
        <p14:creationId xmlns:p14="http://schemas.microsoft.com/office/powerpoint/2010/main" val="2668362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ever find yourself struggling with this book, wondering if it is really true, notice this: Jesus’ greatest enemies never proved that He was a fake – they couldn’t.  Hundreds of eyewitnesses saw and experienced the truthfulness of His words and His life.  Because they couldn’t prove Him to be a fake, the Jewish leaders decided to destroy Jesus.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remember that God, not man, is in control of time and history.  In verses </a:t>
            </a:r>
            <a:r>
              <a:rPr lang="en-US" sz="1200" b="1" kern="1200" dirty="0" smtClean="0">
                <a:solidFill>
                  <a:schemeClr val="tx1"/>
                </a:solidFill>
                <a:effectLst/>
                <a:latin typeface="+mn-lt"/>
                <a:ea typeface="+mn-ea"/>
                <a:cs typeface="+mn-cs"/>
              </a:rPr>
              <a:t>51,52</a:t>
            </a:r>
            <a:r>
              <a:rPr lang="en-US" sz="1200" kern="1200" dirty="0" smtClean="0">
                <a:solidFill>
                  <a:schemeClr val="tx1"/>
                </a:solidFill>
                <a:effectLst/>
                <a:latin typeface="+mn-lt"/>
                <a:ea typeface="+mn-ea"/>
                <a:cs typeface="+mn-cs"/>
              </a:rPr>
              <a:t>, we see the amazing truth – the </a:t>
            </a:r>
            <a:r>
              <a:rPr lang="en-US" sz="1200" u="sng" kern="1200" dirty="0" smtClean="0">
                <a:solidFill>
                  <a:schemeClr val="tx1"/>
                </a:solidFill>
                <a:effectLst/>
                <a:latin typeface="+mn-lt"/>
                <a:ea typeface="+mn-ea"/>
                <a:cs typeface="+mn-cs"/>
              </a:rPr>
              <a:t>fourth lesson</a:t>
            </a:r>
            <a:r>
              <a:rPr lang="en-US" sz="1200" kern="1200" dirty="0" smtClean="0">
                <a:solidFill>
                  <a:schemeClr val="tx1"/>
                </a:solidFill>
                <a:effectLst/>
                <a:latin typeface="+mn-lt"/>
                <a:ea typeface="+mn-ea"/>
                <a:cs typeface="+mn-cs"/>
              </a:rPr>
              <a:t> to remember: Jesus would soon be crucified according to plan of God, not just to save the Jewish believers, but to save you.  His plan was reaching out across the world, bringing good news to people in China in 2025, that all might be gathered together as His children forever.  Jesus came to earth in order to take on the power of our greatest enemy (</a:t>
            </a:r>
            <a:r>
              <a:rPr lang="en-US" sz="1200" b="1" kern="1200" dirty="0" smtClean="0">
                <a:solidFill>
                  <a:schemeClr val="tx1"/>
                </a:solidFill>
                <a:effectLst/>
                <a:latin typeface="+mn-lt"/>
                <a:ea typeface="+mn-ea"/>
                <a:cs typeface="+mn-cs"/>
              </a:rPr>
              <a:t>Hebrews 2:14-15</a:t>
            </a:r>
            <a:r>
              <a:rPr lang="en-US" sz="1200" kern="1200" dirty="0" smtClean="0">
                <a:solidFill>
                  <a:schemeClr val="tx1"/>
                </a:solidFill>
                <a:effectLst/>
                <a:latin typeface="+mn-lt"/>
                <a:ea typeface="+mn-ea"/>
                <a:cs typeface="+mn-cs"/>
              </a:rPr>
              <a:t>) and to deliver us from our greatest fear.  And although Lazarus would soon die and be buried again, this miracle reminds us of the most important tomb in history: the empty tomb of Jesus.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8</a:t>
            </a:fld>
            <a:endParaRPr lang="en-US"/>
          </a:p>
        </p:txBody>
      </p:sp>
    </p:spTree>
    <p:extLst>
      <p:ext uri="{BB962C8B-B14F-4D97-AF65-F5344CB8AC3E}">
        <p14:creationId xmlns:p14="http://schemas.microsoft.com/office/powerpoint/2010/main" val="1186795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From your study of this passage, please remember (at least) these four things:</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First</a:t>
            </a:r>
            <a:r>
              <a:rPr lang="en-US" sz="1200" kern="1200" dirty="0" smtClean="0">
                <a:solidFill>
                  <a:schemeClr val="tx1"/>
                </a:solidFill>
                <a:effectLst/>
                <a:latin typeface="+mn-lt"/>
                <a:ea typeface="+mn-ea"/>
                <a:cs typeface="+mn-cs"/>
              </a:rPr>
              <a:t>: in spite of what our culture and families might say, wealth and success does not prove that God is pleased with a person’s life.  </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Second</a:t>
            </a:r>
            <a:r>
              <a:rPr lang="en-US" sz="1200" kern="1200" dirty="0" smtClean="0">
                <a:solidFill>
                  <a:schemeClr val="tx1"/>
                </a:solidFill>
                <a:effectLst/>
                <a:latin typeface="+mn-lt"/>
                <a:ea typeface="+mn-ea"/>
                <a:cs typeface="+mn-cs"/>
              </a:rPr>
              <a:t>: even when you experience hard things and have to wait for an answer to your prayers, God knows you and still loves you.</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Third</a:t>
            </a:r>
            <a:r>
              <a:rPr lang="en-US" sz="1200" kern="1200" dirty="0" smtClean="0">
                <a:solidFill>
                  <a:schemeClr val="tx1"/>
                </a:solidFill>
                <a:effectLst/>
                <a:latin typeface="+mn-lt"/>
                <a:ea typeface="+mn-ea"/>
                <a:cs typeface="+mn-cs"/>
              </a:rPr>
              <a:t>: death is a painful intruder into this world, a monster filled with poison.  Jesus did not treat death a peaceful, natural part of life, and neither should we.</a:t>
            </a:r>
          </a:p>
          <a:p>
            <a:r>
              <a:rPr lang="en-US" sz="1200" kern="1200" dirty="0" smtClean="0">
                <a:solidFill>
                  <a:schemeClr val="tx1"/>
                </a:solidFill>
                <a:effectLst/>
                <a:latin typeface="+mn-lt"/>
                <a:ea typeface="+mn-ea"/>
                <a:cs typeface="+mn-cs"/>
              </a:rPr>
              <a:t> </a:t>
            </a:r>
          </a:p>
          <a:p>
            <a:r>
              <a:rPr lang="en-US" sz="1200" u="sng" kern="1200" dirty="0" smtClean="0">
                <a:solidFill>
                  <a:schemeClr val="tx1"/>
                </a:solidFill>
                <a:effectLst/>
                <a:latin typeface="+mn-lt"/>
                <a:ea typeface="+mn-ea"/>
                <a:cs typeface="+mn-cs"/>
              </a:rPr>
              <a:t>Fourth</a:t>
            </a:r>
            <a:r>
              <a:rPr lang="en-US" sz="1200" kern="1200" dirty="0" smtClean="0">
                <a:solidFill>
                  <a:schemeClr val="tx1"/>
                </a:solidFill>
                <a:effectLst/>
                <a:latin typeface="+mn-lt"/>
                <a:ea typeface="+mn-ea"/>
                <a:cs typeface="+mn-cs"/>
              </a:rPr>
              <a:t>: the death of Jesus was a part of the plan of God, not just to save the Jewish believers, but to save you.  He came to earth in order to take on the power of our greatest enemy and to deliver us from our greatest fear.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Some of you have already seen this picture of me and Susan sitting on our grave in South Carolina.  As we close, I want you to think about two things:  #1 – you will die.  #2 – are you ready for a final victory?  The answer was found in the rich man’s request of Abraham – “they will repent” before it is too late.  The question for you is the same – will you turn to Jesus?</a:t>
            </a:r>
          </a:p>
          <a:p>
            <a:endParaRPr lang="en-US" dirty="0"/>
          </a:p>
        </p:txBody>
      </p:sp>
      <p:sp>
        <p:nvSpPr>
          <p:cNvPr id="4" name="Slide Number Placeholder 3"/>
          <p:cNvSpPr>
            <a:spLocks noGrp="1"/>
          </p:cNvSpPr>
          <p:nvPr>
            <p:ph type="sldNum" sz="quarter" idx="10"/>
          </p:nvPr>
        </p:nvSpPr>
        <p:spPr/>
        <p:txBody>
          <a:bodyPr/>
          <a:lstStyle/>
          <a:p>
            <a:fld id="{AC6312B9-A644-4068-BF79-2DF8EBA8F9AB}" type="slidenum">
              <a:rPr lang="en-US" smtClean="0"/>
              <a:t>9</a:t>
            </a:fld>
            <a:endParaRPr lang="en-US"/>
          </a:p>
        </p:txBody>
      </p:sp>
    </p:spTree>
    <p:extLst>
      <p:ext uri="{BB962C8B-B14F-4D97-AF65-F5344CB8AC3E}">
        <p14:creationId xmlns:p14="http://schemas.microsoft.com/office/powerpoint/2010/main" val="2308874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3/26/2025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normAutofit/>
          </a:bodyPr>
          <a:lstStyle/>
          <a:p>
            <a:r>
              <a:rPr lang="en-US" sz="7200" u="sng" dirty="0" smtClean="0">
                <a:latin typeface="+mn-lt"/>
              </a:rPr>
              <a:t>John </a:t>
            </a:r>
            <a:r>
              <a:rPr lang="en-US" sz="7200" u="sng" dirty="0" smtClean="0">
                <a:latin typeface="+mn-lt"/>
              </a:rPr>
              <a:t>11</a:t>
            </a:r>
            <a:endParaRPr lang="en-US" sz="7200" u="sng" dirty="0">
              <a:latin typeface="+mn-lt"/>
            </a:endParaRPr>
          </a:p>
        </p:txBody>
      </p:sp>
      <p:sp>
        <p:nvSpPr>
          <p:cNvPr id="3" name="Subtitle 2"/>
          <p:cNvSpPr>
            <a:spLocks noGrp="1"/>
          </p:cNvSpPr>
          <p:nvPr>
            <p:ph type="subTitle" idx="1"/>
          </p:nvPr>
        </p:nvSpPr>
        <p:spPr/>
        <p:txBody>
          <a:bodyPr>
            <a:normAutofit/>
          </a:bodyPr>
          <a:lstStyle/>
          <a:p>
            <a:r>
              <a:rPr lang="en-US" sz="3600" dirty="0" smtClean="0"/>
              <a:t>When God Waits</a:t>
            </a:r>
            <a:endParaRPr lang="en-US" sz="36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Luke 16:19-31  The Rich Man and the </a:t>
            </a:r>
            <a:r>
              <a:rPr lang="en-US" b="1" u="sng" dirty="0" smtClean="0">
                <a:latin typeface="+mn-lt"/>
              </a:rPr>
              <a:t>Poor Man</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fontScale="92500"/>
          </a:bodyPr>
          <a:lstStyle/>
          <a:p>
            <a:pPr marL="0" indent="0">
              <a:spcBef>
                <a:spcPts val="0"/>
              </a:spcBef>
              <a:spcAft>
                <a:spcPts val="1800"/>
              </a:spcAft>
              <a:buNone/>
            </a:pPr>
            <a:r>
              <a:rPr lang="en-US" sz="3200" b="1" dirty="0" smtClean="0"/>
              <a:t>16:19-21</a:t>
            </a:r>
            <a:r>
              <a:rPr lang="en-US" sz="3200" dirty="0" smtClean="0"/>
              <a:t>  Two men: one very rich and one poor/starving.  We aren’t told if either man did good/bad.  But we only know the na</a:t>
            </a:r>
            <a:r>
              <a:rPr lang="en-US" sz="3200" dirty="0" smtClean="0"/>
              <a:t>me of the poor man: Lazarus.</a:t>
            </a:r>
            <a:endParaRPr lang="en-US" sz="3200" dirty="0" smtClean="0"/>
          </a:p>
          <a:p>
            <a:pPr marL="0" indent="0">
              <a:spcBef>
                <a:spcPts val="0"/>
              </a:spcBef>
              <a:spcAft>
                <a:spcPts val="1800"/>
              </a:spcAft>
              <a:buNone/>
            </a:pPr>
            <a:r>
              <a:rPr lang="en-US" sz="3200" b="1" dirty="0" smtClean="0"/>
              <a:t>16:22-23</a:t>
            </a:r>
            <a:r>
              <a:rPr lang="en-US" sz="3200" dirty="0" smtClean="0"/>
              <a:t>  A basic fact: everyone dies, rich and poor.  Some go to heaven and others go to hell (only two destinations).</a:t>
            </a:r>
          </a:p>
          <a:p>
            <a:pPr marL="0" indent="0">
              <a:spcBef>
                <a:spcPts val="0"/>
              </a:spcBef>
              <a:spcAft>
                <a:spcPts val="1800"/>
              </a:spcAft>
              <a:buNone/>
            </a:pPr>
            <a:r>
              <a:rPr lang="en-US" sz="3200" b="1" dirty="0" smtClean="0"/>
              <a:t>16:24</a:t>
            </a:r>
            <a:r>
              <a:rPr lang="en-US" sz="3200" dirty="0" smtClean="0"/>
              <a:t>  The rich man was an Israelite, but his family relationship doesn’t matter now.  Also, he wasn’t ignorant of Lazarus.</a:t>
            </a:r>
            <a:endParaRPr lang="en-US" sz="3200" dirty="0" smtClean="0"/>
          </a:p>
          <a:p>
            <a:pPr marL="0" indent="0">
              <a:spcBef>
                <a:spcPts val="0"/>
              </a:spcBef>
              <a:spcAft>
                <a:spcPts val="1800"/>
              </a:spcAft>
              <a:buNone/>
            </a:pPr>
            <a:r>
              <a:rPr lang="en-US" sz="3200" b="1" dirty="0" smtClean="0"/>
              <a:t>16:25</a:t>
            </a:r>
            <a:r>
              <a:rPr lang="en-US" sz="3200" dirty="0" smtClean="0"/>
              <a:t>  God is fully aware of our earthly struggles and privileges. </a:t>
            </a:r>
          </a:p>
          <a:p>
            <a:pPr marL="0" indent="0">
              <a:spcBef>
                <a:spcPts val="0"/>
              </a:spcBef>
              <a:spcAft>
                <a:spcPts val="1800"/>
              </a:spcAft>
              <a:buNone/>
            </a:pPr>
            <a:r>
              <a:rPr lang="en-US" sz="3200" b="1" dirty="0" smtClean="0"/>
              <a:t>Note:</a:t>
            </a:r>
            <a:r>
              <a:rPr lang="en-US" sz="3200" dirty="0" smtClean="0"/>
              <a:t> Success </a:t>
            </a:r>
            <a:r>
              <a:rPr lang="en-US" sz="3200" dirty="0" smtClean="0"/>
              <a:t>does not imply that God is pleased with your life.</a:t>
            </a:r>
            <a:endParaRPr lang="en-US" sz="3200" dirty="0" smtClean="0"/>
          </a:p>
          <a:p>
            <a:pPr marL="0" indent="0">
              <a:spcBef>
                <a:spcPts val="0"/>
              </a:spcBef>
              <a:spcAft>
                <a:spcPts val="1800"/>
              </a:spcAft>
              <a:buNone/>
            </a:pPr>
            <a:r>
              <a:rPr lang="en-US" sz="3200" b="1" dirty="0" smtClean="0"/>
              <a:t>16:26 </a:t>
            </a:r>
            <a:r>
              <a:rPr lang="en-US" sz="3200" dirty="0"/>
              <a:t> </a:t>
            </a:r>
            <a:r>
              <a:rPr lang="en-US" sz="3200" dirty="0" smtClean="0"/>
              <a:t>Notice that decisions made on earth control your eternal destiny (and there is no second chance).</a:t>
            </a:r>
            <a:endParaRPr lang="en-US" sz="3200" dirty="0" smtClean="0"/>
          </a:p>
        </p:txBody>
      </p:sp>
    </p:spTree>
    <p:extLst>
      <p:ext uri="{BB962C8B-B14F-4D97-AF65-F5344CB8AC3E}">
        <p14:creationId xmlns:p14="http://schemas.microsoft.com/office/powerpoint/2010/main" val="208154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Luke 16:19-31  The Rich Man and the </a:t>
            </a:r>
            <a:r>
              <a:rPr lang="en-US" b="1" u="sng" dirty="0" smtClean="0">
                <a:latin typeface="+mn-lt"/>
              </a:rPr>
              <a:t>Poor Man</a:t>
            </a:r>
            <a:endParaRPr lang="en-US" b="1" u="sng" dirty="0">
              <a:latin typeface="+mn-lt"/>
            </a:endParaRPr>
          </a:p>
        </p:txBody>
      </p:sp>
      <p:sp>
        <p:nvSpPr>
          <p:cNvPr id="3" name="Content Placeholder 2"/>
          <p:cNvSpPr>
            <a:spLocks noGrp="1"/>
          </p:cNvSpPr>
          <p:nvPr>
            <p:ph idx="1"/>
          </p:nvPr>
        </p:nvSpPr>
        <p:spPr>
          <a:xfrm>
            <a:off x="1100401" y="1229192"/>
            <a:ext cx="9992319" cy="5613817"/>
          </a:xfrm>
        </p:spPr>
        <p:txBody>
          <a:bodyPr>
            <a:normAutofit/>
          </a:bodyPr>
          <a:lstStyle/>
          <a:p>
            <a:pPr marL="0" indent="0">
              <a:spcBef>
                <a:spcPts val="0"/>
              </a:spcBef>
              <a:spcAft>
                <a:spcPts val="1800"/>
              </a:spcAft>
              <a:buNone/>
            </a:pPr>
            <a:r>
              <a:rPr lang="en-US" sz="3200" b="1" dirty="0" smtClean="0"/>
              <a:t>16:27-28</a:t>
            </a:r>
            <a:r>
              <a:rPr lang="en-US" sz="3200" dirty="0" smtClean="0"/>
              <a:t>  The rich man has deep regret and begs for Lazarus to rise from the dead and warn his brothers.</a:t>
            </a:r>
            <a:endParaRPr lang="en-US" sz="3200" dirty="0" smtClean="0"/>
          </a:p>
          <a:p>
            <a:pPr marL="0" indent="0">
              <a:spcBef>
                <a:spcPts val="0"/>
              </a:spcBef>
              <a:spcAft>
                <a:spcPts val="1800"/>
              </a:spcAft>
              <a:buNone/>
            </a:pPr>
            <a:r>
              <a:rPr lang="en-US" sz="3200" b="1" dirty="0" smtClean="0"/>
              <a:t>16:29</a:t>
            </a:r>
            <a:r>
              <a:rPr lang="en-US" sz="3200" dirty="0" smtClean="0"/>
              <a:t>  Abraham reminds the rich man that faith comes by believing the Bible (</a:t>
            </a:r>
            <a:r>
              <a:rPr lang="en-US" sz="3200" b="1" dirty="0" smtClean="0"/>
              <a:t>Romans 10:17</a:t>
            </a:r>
            <a:r>
              <a:rPr lang="en-US" sz="3200" dirty="0" smtClean="0"/>
              <a:t>) </a:t>
            </a:r>
            <a:endParaRPr lang="en-US" sz="3200" dirty="0" smtClean="0"/>
          </a:p>
          <a:p>
            <a:pPr marL="0" indent="0">
              <a:spcBef>
                <a:spcPts val="0"/>
              </a:spcBef>
              <a:spcAft>
                <a:spcPts val="1800"/>
              </a:spcAft>
              <a:buNone/>
            </a:pPr>
            <a:r>
              <a:rPr lang="en-US" sz="3200" b="1" dirty="0" smtClean="0"/>
              <a:t>16:30</a:t>
            </a:r>
            <a:r>
              <a:rPr lang="en-US" sz="3200" dirty="0" smtClean="0"/>
              <a:t>  The rich man claims that a miracle has more power than the Word of God.  Key word: </a:t>
            </a:r>
            <a:r>
              <a:rPr lang="en-US" sz="3200" b="1" dirty="0" smtClean="0"/>
              <a:t>repent</a:t>
            </a:r>
            <a:r>
              <a:rPr lang="en-US" sz="3200" dirty="0" smtClean="0"/>
              <a:t>.</a:t>
            </a:r>
            <a:endParaRPr lang="en-US" sz="3200" dirty="0" smtClean="0"/>
          </a:p>
          <a:p>
            <a:pPr marL="0" indent="0">
              <a:spcBef>
                <a:spcPts val="0"/>
              </a:spcBef>
              <a:spcAft>
                <a:spcPts val="1800"/>
              </a:spcAft>
              <a:buNone/>
            </a:pPr>
            <a:r>
              <a:rPr lang="en-US" sz="3200" b="1" dirty="0" smtClean="0"/>
              <a:t>16:31</a:t>
            </a:r>
            <a:r>
              <a:rPr lang="en-US" sz="3200" dirty="0" smtClean="0"/>
              <a:t>  To be saved, one must believe the Bible.  Miracles will not convince a lost person.</a:t>
            </a:r>
          </a:p>
          <a:p>
            <a:pPr marL="0" indent="0">
              <a:spcBef>
                <a:spcPts val="0"/>
              </a:spcBef>
              <a:spcAft>
                <a:spcPts val="1800"/>
              </a:spcAft>
              <a:buNone/>
            </a:pPr>
            <a:r>
              <a:rPr lang="en-US" sz="3200" dirty="0" smtClean="0"/>
              <a:t>Is that true?  Is the Bible more powerful than a miracle?</a:t>
            </a:r>
            <a:endParaRPr lang="en-US" sz="3200" dirty="0" smtClean="0"/>
          </a:p>
        </p:txBody>
      </p:sp>
    </p:spTree>
    <p:extLst>
      <p:ext uri="{BB962C8B-B14F-4D97-AF65-F5344CB8AC3E}">
        <p14:creationId xmlns:p14="http://schemas.microsoft.com/office/powerpoint/2010/main" val="191283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John 11:1-15  </a:t>
            </a:r>
            <a:r>
              <a:rPr lang="en-US" b="1" u="sng" dirty="0" smtClean="0">
                <a:latin typeface="+mn-lt"/>
              </a:rPr>
              <a:t>Asking God for Help (“prayer”)</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11:1-3</a:t>
            </a:r>
            <a:r>
              <a:rPr lang="en-US" sz="3200" dirty="0" smtClean="0"/>
              <a:t>  </a:t>
            </a:r>
            <a:r>
              <a:rPr lang="en-US" sz="3200" dirty="0" smtClean="0"/>
              <a:t>Jesus’ friend Lazarus was very sick.  His sisters send a message, asking Jesus to come and help.</a:t>
            </a:r>
          </a:p>
          <a:p>
            <a:pPr marL="0" indent="0">
              <a:spcBef>
                <a:spcPts val="0"/>
              </a:spcBef>
              <a:spcAft>
                <a:spcPts val="1800"/>
              </a:spcAft>
              <a:buNone/>
            </a:pPr>
            <a:r>
              <a:rPr lang="en-US" sz="3200" b="1" dirty="0" smtClean="0"/>
              <a:t>11:4-6</a:t>
            </a:r>
            <a:r>
              <a:rPr lang="en-US" sz="3200" dirty="0" smtClean="0"/>
              <a:t>  Jesus already knew the situation.  Although Jesus loved Lazarus and his sisters, he waited two more days.</a:t>
            </a:r>
          </a:p>
          <a:p>
            <a:pPr marL="0" indent="0">
              <a:spcBef>
                <a:spcPts val="0"/>
              </a:spcBef>
              <a:spcAft>
                <a:spcPts val="1800"/>
              </a:spcAft>
              <a:buNone/>
            </a:pPr>
            <a:r>
              <a:rPr lang="en-US" sz="3200" b="1" dirty="0" smtClean="0"/>
              <a:t>Note</a:t>
            </a:r>
            <a:r>
              <a:rPr lang="en-US" sz="3200" dirty="0" smtClean="0"/>
              <a:t>: when you’re struggling, don’t think that God doesn’t know or that He doesn’t love you.</a:t>
            </a:r>
          </a:p>
          <a:p>
            <a:pPr marL="0" indent="0">
              <a:spcBef>
                <a:spcPts val="0"/>
              </a:spcBef>
              <a:spcAft>
                <a:spcPts val="1800"/>
              </a:spcAft>
              <a:buNone/>
            </a:pPr>
            <a:r>
              <a:rPr lang="en-US" sz="3200" b="1" dirty="0" smtClean="0"/>
              <a:t>Note</a:t>
            </a:r>
            <a:r>
              <a:rPr lang="en-US" sz="3200" dirty="0" smtClean="0"/>
              <a:t>: when you pray, don’t be surprised if God says, “wait”</a:t>
            </a:r>
          </a:p>
          <a:p>
            <a:pPr marL="0" indent="0">
              <a:spcBef>
                <a:spcPts val="0"/>
              </a:spcBef>
              <a:spcAft>
                <a:spcPts val="1800"/>
              </a:spcAft>
              <a:buNone/>
            </a:pPr>
            <a:r>
              <a:rPr lang="en-US" sz="3200" b="1" dirty="0" smtClean="0"/>
              <a:t>11:11-13</a:t>
            </a:r>
            <a:r>
              <a:rPr lang="en-US" sz="3200" dirty="0" smtClean="0"/>
              <a:t>  The Bible often uses “sleep” to describe the death of a Christian (since we will awaken).</a:t>
            </a:r>
          </a:p>
          <a:p>
            <a:pPr marL="0" indent="0">
              <a:spcBef>
                <a:spcPts val="0"/>
              </a:spcBef>
              <a:spcAft>
                <a:spcPts val="1800"/>
              </a:spcAft>
              <a:buNone/>
            </a:pPr>
            <a:r>
              <a:rPr lang="en-US" sz="3200" b="1" dirty="0" smtClean="0"/>
              <a:t>11:14-15</a:t>
            </a:r>
            <a:r>
              <a:rPr lang="en-US" sz="3200" dirty="0" smtClean="0"/>
              <a:t>  Jesus has a plan to strengthen their faith</a:t>
            </a:r>
            <a:endParaRPr lang="en-US" sz="3200" dirty="0" smtClean="0"/>
          </a:p>
        </p:txBody>
      </p:sp>
    </p:spTree>
    <p:extLst>
      <p:ext uri="{BB962C8B-B14F-4D97-AF65-F5344CB8AC3E}">
        <p14:creationId xmlns:p14="http://schemas.microsoft.com/office/powerpoint/2010/main" val="314661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John 11:17-35  Jesus Loves Individuals</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11:17-20</a:t>
            </a:r>
            <a:r>
              <a:rPr lang="en-US" sz="3200" dirty="0" smtClean="0"/>
              <a:t>  Lazarus is now stinking dead. Martha goes out to meet Jesus.</a:t>
            </a:r>
            <a:endParaRPr lang="en-US" sz="3200" dirty="0" smtClean="0"/>
          </a:p>
          <a:p>
            <a:pPr marL="0" indent="0">
              <a:spcBef>
                <a:spcPts val="0"/>
              </a:spcBef>
              <a:spcAft>
                <a:spcPts val="1800"/>
              </a:spcAft>
              <a:buNone/>
            </a:pPr>
            <a:r>
              <a:rPr lang="en-US" sz="3200" b="1" dirty="0" smtClean="0"/>
              <a:t>Luke 10:38-40</a:t>
            </a:r>
            <a:r>
              <a:rPr lang="en-US" sz="3200" dirty="0" smtClean="0"/>
              <a:t>  Mary and Martha are very different.</a:t>
            </a:r>
          </a:p>
          <a:p>
            <a:pPr marL="0" indent="0">
              <a:spcBef>
                <a:spcPts val="0"/>
              </a:spcBef>
              <a:spcAft>
                <a:spcPts val="1800"/>
              </a:spcAft>
              <a:buNone/>
            </a:pPr>
            <a:r>
              <a:rPr lang="en-US" sz="3200" b="1" dirty="0" smtClean="0"/>
              <a:t>11:21-22</a:t>
            </a:r>
            <a:r>
              <a:rPr lang="en-US" sz="3200" dirty="0" smtClean="0"/>
              <a:t>  Martha is disappointed, but shows faith</a:t>
            </a:r>
          </a:p>
          <a:p>
            <a:pPr marL="0" indent="0">
              <a:spcBef>
                <a:spcPts val="0"/>
              </a:spcBef>
              <a:spcAft>
                <a:spcPts val="1800"/>
              </a:spcAft>
              <a:buNone/>
            </a:pPr>
            <a:r>
              <a:rPr lang="en-US" sz="3200" b="1" dirty="0" smtClean="0"/>
              <a:t>11:23-27</a:t>
            </a:r>
            <a:r>
              <a:rPr lang="en-US" sz="3200" dirty="0"/>
              <a:t>  Jesus responds to her questions with clear statements of who He is and what He will </a:t>
            </a:r>
            <a:r>
              <a:rPr lang="en-US" sz="3200" dirty="0" smtClean="0"/>
              <a:t>do.</a:t>
            </a:r>
          </a:p>
          <a:p>
            <a:pPr marL="0" indent="0">
              <a:spcBef>
                <a:spcPts val="0"/>
              </a:spcBef>
              <a:spcAft>
                <a:spcPts val="1800"/>
              </a:spcAft>
              <a:buNone/>
            </a:pPr>
            <a:r>
              <a:rPr lang="en-US" sz="3200" b="1" dirty="0" smtClean="0"/>
              <a:t>11:25</a:t>
            </a:r>
            <a:r>
              <a:rPr lang="en-US" sz="3200" dirty="0" smtClean="0"/>
              <a:t>  This is not a statement of a “good teacher.”</a:t>
            </a:r>
          </a:p>
          <a:p>
            <a:pPr marL="0" indent="0">
              <a:spcBef>
                <a:spcPts val="0"/>
              </a:spcBef>
              <a:spcAft>
                <a:spcPts val="1800"/>
              </a:spcAft>
              <a:buNone/>
            </a:pPr>
            <a:r>
              <a:rPr lang="en-US" sz="3200" b="1" dirty="0" smtClean="0"/>
              <a:t>11:28-35</a:t>
            </a:r>
            <a:r>
              <a:rPr lang="en-US" sz="3200" dirty="0" smtClean="0"/>
              <a:t>  </a:t>
            </a:r>
            <a:r>
              <a:rPr lang="en-US" sz="3200" dirty="0"/>
              <a:t>Jesus </a:t>
            </a:r>
            <a:r>
              <a:rPr lang="en-US" sz="3200" dirty="0" smtClean="0"/>
              <a:t>doesn’t </a:t>
            </a:r>
            <a:r>
              <a:rPr lang="en-US" sz="3200" dirty="0"/>
              <a:t>give Mary the same answer that He gave to Martha. </a:t>
            </a:r>
            <a:r>
              <a:rPr lang="en-US" sz="3200" dirty="0" smtClean="0"/>
              <a:t>He </a:t>
            </a:r>
            <a:r>
              <a:rPr lang="en-US" sz="3200" dirty="0"/>
              <a:t>simply weeps with her </a:t>
            </a:r>
            <a:r>
              <a:rPr lang="en-US" sz="3200" dirty="0" smtClean="0"/>
              <a:t>.</a:t>
            </a:r>
          </a:p>
          <a:p>
            <a:pPr marL="0" indent="0">
              <a:spcBef>
                <a:spcPts val="0"/>
              </a:spcBef>
              <a:spcAft>
                <a:spcPts val="1800"/>
              </a:spcAft>
              <a:buNone/>
            </a:pPr>
            <a:endParaRPr lang="en-US" sz="3200" dirty="0" smtClean="0"/>
          </a:p>
        </p:txBody>
      </p:sp>
    </p:spTree>
    <p:extLst>
      <p:ext uri="{BB962C8B-B14F-4D97-AF65-F5344CB8AC3E}">
        <p14:creationId xmlns:p14="http://schemas.microsoft.com/office/powerpoint/2010/main" val="268777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John 11:33-38  </a:t>
            </a:r>
            <a:r>
              <a:rPr lang="en-US" b="1" u="sng" dirty="0" smtClean="0">
                <a:latin typeface="+mn-lt"/>
              </a:rPr>
              <a:t>Death is an Intruder</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11:33,35</a:t>
            </a:r>
            <a:r>
              <a:rPr lang="en-US" sz="3200" dirty="0"/>
              <a:t>  </a:t>
            </a:r>
            <a:r>
              <a:rPr lang="en-US" sz="3200" dirty="0" smtClean="0"/>
              <a:t>Pay </a:t>
            </a:r>
            <a:r>
              <a:rPr lang="en-US" sz="3200" dirty="0"/>
              <a:t>close attention to two phrases: “deeply moved in spirit and troubled” and “Jesus wept.” </a:t>
            </a:r>
            <a:r>
              <a:rPr lang="en-US" sz="3200" dirty="0" smtClean="0"/>
              <a:t>Jesus, the </a:t>
            </a:r>
            <a:r>
              <a:rPr lang="en-US" sz="3200" dirty="0"/>
              <a:t>Creator of the world, </a:t>
            </a:r>
            <a:r>
              <a:rPr lang="en-US" sz="3200" dirty="0" smtClean="0"/>
              <a:t>is </a:t>
            </a:r>
            <a:r>
              <a:rPr lang="en-US" sz="3200" dirty="0"/>
              <a:t>personally experiencing the pain that comes from </a:t>
            </a:r>
            <a:r>
              <a:rPr lang="en-US" sz="3200" dirty="0" smtClean="0"/>
              <a:t>sin.</a:t>
            </a:r>
          </a:p>
          <a:p>
            <a:pPr marL="0" indent="0">
              <a:spcBef>
                <a:spcPts val="0"/>
              </a:spcBef>
              <a:spcAft>
                <a:spcPts val="1800"/>
              </a:spcAft>
              <a:buNone/>
            </a:pPr>
            <a:r>
              <a:rPr lang="en-US" sz="3200" b="1" dirty="0" smtClean="0"/>
              <a:t>11:36-37</a:t>
            </a:r>
            <a:r>
              <a:rPr lang="en-US" sz="3200" dirty="0"/>
              <a:t>  Regardless of what Jesus does, people often have different reactions</a:t>
            </a:r>
            <a:r>
              <a:rPr lang="en-US" sz="3200" dirty="0" smtClean="0"/>
              <a:t>.</a:t>
            </a:r>
          </a:p>
          <a:p>
            <a:pPr marL="0" indent="0">
              <a:spcBef>
                <a:spcPts val="0"/>
              </a:spcBef>
              <a:spcAft>
                <a:spcPts val="1800"/>
              </a:spcAft>
              <a:buNone/>
            </a:pPr>
            <a:r>
              <a:rPr lang="en-US" sz="3200" b="1" dirty="0" smtClean="0"/>
              <a:t>11:38</a:t>
            </a:r>
            <a:r>
              <a:rPr lang="en-US" sz="3200" dirty="0"/>
              <a:t>  </a:t>
            </a:r>
            <a:r>
              <a:rPr lang="en-US" sz="3200" dirty="0" smtClean="0"/>
              <a:t>“</a:t>
            </a:r>
            <a:r>
              <a:rPr lang="en-US" sz="3200" dirty="0"/>
              <a:t>deeply moved” </a:t>
            </a:r>
            <a:r>
              <a:rPr lang="en-US" sz="3200" dirty="0" smtClean="0"/>
              <a:t>= “</a:t>
            </a:r>
            <a:r>
              <a:rPr lang="en-US" sz="3200" dirty="0"/>
              <a:t>quaking with rage.”  </a:t>
            </a:r>
            <a:r>
              <a:rPr lang="en-US" sz="3200" dirty="0" smtClean="0"/>
              <a:t>The </a:t>
            </a:r>
            <a:r>
              <a:rPr lang="en-US" sz="3200" dirty="0"/>
              <a:t>God of universe weeping and angry at something in His creation. </a:t>
            </a:r>
            <a:endParaRPr lang="en-US" sz="3200" dirty="0" smtClean="0"/>
          </a:p>
          <a:p>
            <a:pPr marL="0" indent="0">
              <a:spcBef>
                <a:spcPts val="0"/>
              </a:spcBef>
              <a:spcAft>
                <a:spcPts val="1800"/>
              </a:spcAft>
              <a:buNone/>
            </a:pPr>
            <a:r>
              <a:rPr lang="en-US" sz="3200" b="1" dirty="0" smtClean="0"/>
              <a:t>Note:</a:t>
            </a:r>
            <a:r>
              <a:rPr lang="en-US" sz="3200" dirty="0" smtClean="0"/>
              <a:t> Death </a:t>
            </a:r>
            <a:r>
              <a:rPr lang="en-US" sz="3200" dirty="0"/>
              <a:t>is an intruder, a monster filled with poison.  Jesus does not smile peacefully at death – He faces it as an enemy. </a:t>
            </a:r>
            <a:endParaRPr lang="en-US" sz="3200" dirty="0" smtClean="0"/>
          </a:p>
        </p:txBody>
      </p:sp>
    </p:spTree>
    <p:extLst>
      <p:ext uri="{BB962C8B-B14F-4D97-AF65-F5344CB8AC3E}">
        <p14:creationId xmlns:p14="http://schemas.microsoft.com/office/powerpoint/2010/main" val="179011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John 11:39-48  Receive Him or Reject Him</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11:39-42</a:t>
            </a:r>
            <a:r>
              <a:rPr lang="en-US" sz="3200" dirty="0" smtClean="0"/>
              <a:t>  Jesus prays and acts to bring glory to God (a good example for us)</a:t>
            </a:r>
          </a:p>
          <a:p>
            <a:pPr marL="0" indent="0">
              <a:spcBef>
                <a:spcPts val="0"/>
              </a:spcBef>
              <a:spcAft>
                <a:spcPts val="1800"/>
              </a:spcAft>
              <a:buNone/>
            </a:pPr>
            <a:r>
              <a:rPr lang="en-US" sz="3200" b="1" dirty="0" smtClean="0"/>
              <a:t>11:43-44</a:t>
            </a:r>
            <a:r>
              <a:rPr lang="en-US" sz="3200" dirty="0"/>
              <a:t>  Jesus made a powerful claim to Martha: </a:t>
            </a:r>
            <a:r>
              <a:rPr lang="en-US" sz="3200" dirty="0" smtClean="0"/>
              <a:t>“I </a:t>
            </a:r>
            <a:r>
              <a:rPr lang="en-US" sz="3200" dirty="0"/>
              <a:t>am the resurrection and the life</a:t>
            </a:r>
            <a:r>
              <a:rPr lang="en-US" sz="3200" dirty="0" smtClean="0"/>
              <a:t>.”  He now proves it is true.</a:t>
            </a:r>
          </a:p>
          <a:p>
            <a:pPr marL="0" indent="0">
              <a:spcBef>
                <a:spcPts val="0"/>
              </a:spcBef>
              <a:spcAft>
                <a:spcPts val="1800"/>
              </a:spcAft>
              <a:buNone/>
            </a:pPr>
            <a:r>
              <a:rPr lang="en-US" sz="3200" b="1" dirty="0" smtClean="0"/>
              <a:t>11:45-46</a:t>
            </a:r>
            <a:r>
              <a:rPr lang="en-US" sz="3200" dirty="0" smtClean="0"/>
              <a:t>  Clear, consistent evidence – two </a:t>
            </a:r>
            <a:r>
              <a:rPr lang="en-US" sz="3200" dirty="0"/>
              <a:t>different responses: </a:t>
            </a:r>
            <a:r>
              <a:rPr lang="en-US" sz="3200" dirty="0" smtClean="0"/>
              <a:t>put </a:t>
            </a:r>
            <a:r>
              <a:rPr lang="en-US" sz="3200" dirty="0"/>
              <a:t>your faith in </a:t>
            </a:r>
            <a:r>
              <a:rPr lang="en-US" sz="3200" dirty="0" smtClean="0"/>
              <a:t>Jesus or reject Him.</a:t>
            </a:r>
          </a:p>
          <a:p>
            <a:pPr marL="0" indent="0">
              <a:spcBef>
                <a:spcPts val="0"/>
              </a:spcBef>
              <a:spcAft>
                <a:spcPts val="1800"/>
              </a:spcAft>
              <a:buNone/>
            </a:pPr>
            <a:r>
              <a:rPr lang="en-US" sz="3200" b="1" dirty="0" smtClean="0"/>
              <a:t>11:47-48</a:t>
            </a:r>
            <a:r>
              <a:rPr lang="en-US" sz="3200" dirty="0"/>
              <a:t>  </a:t>
            </a:r>
            <a:r>
              <a:rPr lang="en-US" sz="3200" dirty="0" smtClean="0"/>
              <a:t>The promised Savior </a:t>
            </a:r>
            <a:r>
              <a:rPr lang="en-US" sz="3200" dirty="0"/>
              <a:t>stood right in front of them, they were too worried about their </a:t>
            </a:r>
            <a:r>
              <a:rPr lang="en-US" sz="3200" dirty="0" smtClean="0"/>
              <a:t>jobs to trust Him.</a:t>
            </a:r>
          </a:p>
          <a:p>
            <a:pPr marL="0" indent="0">
              <a:spcBef>
                <a:spcPts val="0"/>
              </a:spcBef>
              <a:spcAft>
                <a:spcPts val="1800"/>
              </a:spcAft>
              <a:buNone/>
            </a:pPr>
            <a:r>
              <a:rPr lang="en-US" sz="3200" dirty="0" smtClean="0"/>
              <a:t>Lazarus rose from the dead, but like Abraham said, many would still not believe.</a:t>
            </a:r>
            <a:endParaRPr lang="en-US" sz="3200" dirty="0"/>
          </a:p>
        </p:txBody>
      </p:sp>
    </p:spTree>
    <p:extLst>
      <p:ext uri="{BB962C8B-B14F-4D97-AF65-F5344CB8AC3E}">
        <p14:creationId xmlns:p14="http://schemas.microsoft.com/office/powerpoint/2010/main" val="282847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John 11:49-57  </a:t>
            </a:r>
            <a:r>
              <a:rPr lang="en-US" b="1" u="sng" dirty="0" smtClean="0">
                <a:latin typeface="+mn-lt"/>
              </a:rPr>
              <a:t>Jesus – the King of History</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dirty="0"/>
              <a:t>Hundreds of eyewitnesses saw and experienced the truthfulness of </a:t>
            </a:r>
            <a:r>
              <a:rPr lang="en-US" sz="3200" dirty="0" smtClean="0"/>
              <a:t>Jesus’ </a:t>
            </a:r>
            <a:r>
              <a:rPr lang="en-US" sz="3200" dirty="0"/>
              <a:t>words and His life.  </a:t>
            </a:r>
            <a:endParaRPr lang="en-US" sz="3200" dirty="0" smtClean="0"/>
          </a:p>
          <a:p>
            <a:pPr marL="0" indent="0">
              <a:spcBef>
                <a:spcPts val="0"/>
              </a:spcBef>
              <a:spcAft>
                <a:spcPts val="1800"/>
              </a:spcAft>
              <a:buNone/>
            </a:pPr>
            <a:r>
              <a:rPr lang="en-US" sz="3200" dirty="0" smtClean="0"/>
              <a:t>Because </a:t>
            </a:r>
            <a:r>
              <a:rPr lang="en-US" sz="3200" dirty="0"/>
              <a:t>they couldn’t prove Him to be a fake, the Jewish </a:t>
            </a:r>
            <a:r>
              <a:rPr lang="en-US" sz="3200" dirty="0" smtClean="0"/>
              <a:t>leaders </a:t>
            </a:r>
            <a:r>
              <a:rPr lang="en-US" sz="3200" dirty="0"/>
              <a:t>decided to destroy Jesus. </a:t>
            </a:r>
            <a:endParaRPr lang="en-US" sz="3200" dirty="0" smtClean="0"/>
          </a:p>
          <a:p>
            <a:pPr marL="0" indent="0">
              <a:spcBef>
                <a:spcPts val="0"/>
              </a:spcBef>
              <a:spcAft>
                <a:spcPts val="1800"/>
              </a:spcAft>
              <a:buNone/>
            </a:pPr>
            <a:r>
              <a:rPr lang="en-US" sz="3200" b="1" dirty="0" smtClean="0"/>
              <a:t>11:49-51</a:t>
            </a:r>
            <a:r>
              <a:rPr lang="en-US" sz="3200" dirty="0" smtClean="0"/>
              <a:t>  Even the ones who thought they were stopping Jesus’ plan were actually just a part of it</a:t>
            </a:r>
          </a:p>
          <a:p>
            <a:pPr marL="0" indent="0">
              <a:spcBef>
                <a:spcPts val="0"/>
              </a:spcBef>
              <a:spcAft>
                <a:spcPts val="1800"/>
              </a:spcAft>
              <a:buNone/>
            </a:pPr>
            <a:r>
              <a:rPr lang="en-US" sz="3200" b="1" dirty="0" smtClean="0"/>
              <a:t>11:52</a:t>
            </a:r>
            <a:r>
              <a:rPr lang="en-US" sz="3200" dirty="0" smtClean="0"/>
              <a:t>  Jesus would soon enter His own tomb and rise again to save people from all over the world!</a:t>
            </a:r>
            <a:endParaRPr lang="en-US" sz="3200" dirty="0"/>
          </a:p>
        </p:txBody>
      </p:sp>
    </p:spTree>
    <p:extLst>
      <p:ext uri="{BB962C8B-B14F-4D97-AF65-F5344CB8AC3E}">
        <p14:creationId xmlns:p14="http://schemas.microsoft.com/office/powerpoint/2010/main" val="172193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18629"/>
            <a:ext cx="7886700" cy="763960"/>
          </a:xfrm>
        </p:spPr>
        <p:txBody>
          <a:bodyPr>
            <a:normAutofit/>
          </a:bodyPr>
          <a:lstStyle/>
          <a:p>
            <a:pPr algn="ctr"/>
            <a:r>
              <a:rPr lang="en-US" b="1" u="sng" dirty="0" smtClean="0"/>
              <a:t>Some things to think about…</a:t>
            </a:r>
            <a:endParaRPr lang="en-US" b="1" u="sng" dirty="0"/>
          </a:p>
        </p:txBody>
      </p:sp>
      <p:sp>
        <p:nvSpPr>
          <p:cNvPr id="7" name="Content Placeholder 6"/>
          <p:cNvSpPr>
            <a:spLocks noGrp="1"/>
          </p:cNvSpPr>
          <p:nvPr>
            <p:ph idx="1"/>
          </p:nvPr>
        </p:nvSpPr>
        <p:spPr>
          <a:xfrm>
            <a:off x="1265881" y="1264607"/>
            <a:ext cx="9721907" cy="4957830"/>
          </a:xfrm>
        </p:spPr>
        <p:txBody>
          <a:bodyPr>
            <a:normAutofit fontScale="85000" lnSpcReduction="20000"/>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In </a:t>
            </a:r>
            <a:r>
              <a:rPr lang="en-US" sz="3200" dirty="0">
                <a:solidFill>
                  <a:schemeClr val="accent1">
                    <a:lumMod val="50000"/>
                  </a:schemeClr>
                </a:solidFill>
                <a:latin typeface="Cambria" panose="02040503050406030204" pitchFamily="18" charset="0"/>
                <a:ea typeface="Cambria" panose="02040503050406030204" pitchFamily="18" charset="0"/>
              </a:rPr>
              <a:t>spite of what our culture and families might say, wealth and success does not prove that God is pleased with a person’s life.  </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Even </a:t>
            </a:r>
            <a:r>
              <a:rPr lang="en-US" sz="3200" dirty="0">
                <a:solidFill>
                  <a:schemeClr val="accent1">
                    <a:lumMod val="50000"/>
                  </a:schemeClr>
                </a:solidFill>
                <a:latin typeface="Cambria" panose="02040503050406030204" pitchFamily="18" charset="0"/>
                <a:ea typeface="Cambria" panose="02040503050406030204" pitchFamily="18" charset="0"/>
              </a:rPr>
              <a:t>when you experience hard things and have to wait for an answer to your prayers, God knows you and still loves you</a:t>
            </a:r>
            <a:r>
              <a:rPr lang="en-US" sz="3200" dirty="0" smtClean="0">
                <a:solidFill>
                  <a:schemeClr val="accent1">
                    <a:lumMod val="50000"/>
                  </a:schemeClr>
                </a:solidFill>
                <a:latin typeface="Cambria" panose="02040503050406030204" pitchFamily="18" charset="0"/>
                <a:ea typeface="Cambria" panose="02040503050406030204" pitchFamily="18" charset="0"/>
              </a:rPr>
              <a:t>.</a:t>
            </a:r>
            <a:endParaRPr lang="en-US" sz="3200"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Death </a:t>
            </a:r>
            <a:r>
              <a:rPr lang="en-US" sz="3200" dirty="0">
                <a:solidFill>
                  <a:schemeClr val="accent1">
                    <a:lumMod val="50000"/>
                  </a:schemeClr>
                </a:solidFill>
                <a:latin typeface="Cambria" panose="02040503050406030204" pitchFamily="18" charset="0"/>
                <a:ea typeface="Cambria" panose="02040503050406030204" pitchFamily="18" charset="0"/>
              </a:rPr>
              <a:t>is a painful intruder into this world, a monster filled with poison.  Jesus did not treat death a peaceful, natural part of life, and neither should we</a:t>
            </a:r>
            <a:r>
              <a:rPr lang="en-US" sz="3200" dirty="0" smtClean="0">
                <a:solidFill>
                  <a:schemeClr val="accent1">
                    <a:lumMod val="50000"/>
                  </a:schemeClr>
                </a:solidFill>
                <a:latin typeface="Cambria" panose="02040503050406030204" pitchFamily="18" charset="0"/>
                <a:ea typeface="Cambria" panose="02040503050406030204" pitchFamily="18" charset="0"/>
              </a:rPr>
              <a:t>.</a:t>
            </a:r>
            <a:endParaRPr lang="en-US" sz="3200"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The </a:t>
            </a:r>
            <a:r>
              <a:rPr lang="en-US" sz="3200" dirty="0">
                <a:solidFill>
                  <a:schemeClr val="accent1">
                    <a:lumMod val="50000"/>
                  </a:schemeClr>
                </a:solidFill>
                <a:latin typeface="Cambria" panose="02040503050406030204" pitchFamily="18" charset="0"/>
                <a:ea typeface="Cambria" panose="02040503050406030204" pitchFamily="18" charset="0"/>
              </a:rPr>
              <a:t>death of Jesus was a part of the plan of God, not just to save the Jewish believers, but to save you.  He came to earth in order to take on the power of our greatest enemy and to deliver us from our greatest fear. </a:t>
            </a:r>
            <a:endParaRPr lang="en-US" sz="3200"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6616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1339</TotalTime>
  <Words>3190</Words>
  <Application>Microsoft Office PowerPoint</Application>
  <PresentationFormat>Widescreen</PresentationFormat>
  <Paragraphs>106</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John 11</vt:lpstr>
      <vt:lpstr>Luke 16:19-31  The Rich Man and the Poor Man</vt:lpstr>
      <vt:lpstr>Luke 16:19-31  The Rich Man and the Poor Man</vt:lpstr>
      <vt:lpstr>John 11:1-15  Asking God for Help (“prayer”)</vt:lpstr>
      <vt:lpstr>John 11:17-35  Jesus Loves Individuals</vt:lpstr>
      <vt:lpstr>John 11:33-38  Death is an Intruder</vt:lpstr>
      <vt:lpstr>John 11:39-48  Receive Him or Reject Him</vt:lpstr>
      <vt:lpstr>John 11:49-57  Jesus – the King of History</vt:lpstr>
      <vt:lpstr>Some things to think about…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97</cp:revision>
  <dcterms:created xsi:type="dcterms:W3CDTF">2024-10-31T11:28:12Z</dcterms:created>
  <dcterms:modified xsi:type="dcterms:W3CDTF">2025-03-26T23:26:44Z</dcterms:modified>
</cp:coreProperties>
</file>