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1" r:id="rId3"/>
    <p:sldId id="267" r:id="rId4"/>
    <p:sldId id="268" r:id="rId5"/>
    <p:sldId id="269" r:id="rId6"/>
    <p:sldId id="270" r:id="rId7"/>
    <p:sldId id="276" r:id="rId8"/>
    <p:sldId id="275" r:id="rId9"/>
    <p:sldId id="271" r:id="rId10"/>
    <p:sldId id="272"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987" autoAdjust="0"/>
    <p:restoredTop sz="56103" autoAdjust="0"/>
  </p:normalViewPr>
  <p:slideViewPr>
    <p:cSldViewPr snapToGrid="0">
      <p:cViewPr varScale="1">
        <p:scale>
          <a:sx n="64" d="100"/>
          <a:sy n="64" d="100"/>
        </p:scale>
        <p:origin x="1782" y="60"/>
      </p:cViewPr>
      <p:guideLst/>
    </p:cSldViewPr>
  </p:slideViewPr>
  <p:notesTextViewPr>
    <p:cViewPr>
      <p:scale>
        <a:sx n="200" d="100"/>
        <a:sy n="200" d="100"/>
      </p:scale>
      <p:origin x="0" y="0"/>
    </p:cViewPr>
  </p:notesTextViewPr>
  <p:sorterViewPr>
    <p:cViewPr>
      <p:scale>
        <a:sx n="160" d="100"/>
        <a:sy n="16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46616-240F-4EA4-B535-A9CB51DDBCB2}" type="datetimeFigureOut">
              <a:rPr lang="en-US" smtClean="0"/>
              <a:t>4/2/2025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312B9-A644-4068-BF79-2DF8EBA8F9AB}" type="slidenum">
              <a:rPr lang="en-US" smtClean="0"/>
              <a:t>‹#›</a:t>
            </a:fld>
            <a:endParaRPr lang="en-US"/>
          </a:p>
        </p:txBody>
      </p:sp>
    </p:spTree>
    <p:extLst>
      <p:ext uri="{BB962C8B-B14F-4D97-AF65-F5344CB8AC3E}">
        <p14:creationId xmlns:p14="http://schemas.microsoft.com/office/powerpoint/2010/main" val="1759269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our last study of the gospel of John (chapter 11), we saw Jesus raise a dead man back to life in front of many witnesses.  Because He did this amazing miracle close to Jerusalem, it attracted a lot of attention from many people living there.  Whenever Jesus attracts a crowd, you’ll notice that people have divided options about Him.  Some want to worship Him while others want to kill Him.</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1</a:t>
            </a:fld>
            <a:endParaRPr lang="en-US"/>
          </a:p>
        </p:txBody>
      </p:sp>
    </p:spTree>
    <p:extLst>
      <p:ext uri="{BB962C8B-B14F-4D97-AF65-F5344CB8AC3E}">
        <p14:creationId xmlns:p14="http://schemas.microsoft.com/office/powerpoint/2010/main" val="10995367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summary, here are some of the things that keep us from truly worshiping God:</a:t>
            </a:r>
          </a:p>
          <a:p>
            <a:r>
              <a:rPr lang="en-US" sz="1200" kern="1200" dirty="0" smtClean="0">
                <a:solidFill>
                  <a:schemeClr val="tx1"/>
                </a:solidFill>
                <a:effectLst/>
                <a:latin typeface="+mn-lt"/>
                <a:ea typeface="+mn-ea"/>
                <a:cs typeface="+mn-cs"/>
              </a:rPr>
              <a:t>* we have a sinful desire for others to see and praise us for our good works</a:t>
            </a:r>
          </a:p>
          <a:p>
            <a:r>
              <a:rPr lang="en-US" sz="1200" kern="1200" dirty="0" smtClean="0">
                <a:solidFill>
                  <a:schemeClr val="tx1"/>
                </a:solidFill>
                <a:effectLst/>
                <a:latin typeface="+mn-lt"/>
                <a:ea typeface="+mn-ea"/>
                <a:cs typeface="+mn-cs"/>
              </a:rPr>
              <a:t>* we are afraid of what our friends might think about us</a:t>
            </a:r>
          </a:p>
          <a:p>
            <a:r>
              <a:rPr lang="en-US" sz="1200" kern="1200" dirty="0" smtClean="0">
                <a:solidFill>
                  <a:schemeClr val="tx1"/>
                </a:solidFill>
                <a:effectLst/>
                <a:latin typeface="+mn-lt"/>
                <a:ea typeface="+mn-ea"/>
                <a:cs typeface="+mn-cs"/>
              </a:rPr>
              <a:t>* we desire our plan above God’s plan (especially one without suffering)</a:t>
            </a:r>
          </a:p>
          <a:p>
            <a:r>
              <a:rPr lang="en-US" sz="1200" kern="1200" dirty="0" smtClean="0">
                <a:solidFill>
                  <a:schemeClr val="tx1"/>
                </a:solidFill>
                <a:effectLst/>
                <a:latin typeface="+mn-lt"/>
                <a:ea typeface="+mn-ea"/>
                <a:cs typeface="+mn-cs"/>
              </a:rPr>
              <a:t>* we value our job or our position in society too highly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These are some big problems.  We have been created to worship, and if we are to live the way that God intended, how can we overcome these barriers?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first step is found in </a:t>
            </a:r>
            <a:r>
              <a:rPr lang="en-US" sz="1200" b="1" kern="1200" dirty="0" smtClean="0">
                <a:solidFill>
                  <a:schemeClr val="tx1"/>
                </a:solidFill>
                <a:effectLst/>
                <a:latin typeface="+mn-lt"/>
                <a:ea typeface="+mn-ea"/>
                <a:cs typeface="+mn-cs"/>
              </a:rPr>
              <a:t>John 12:35-36</a:t>
            </a:r>
            <a:r>
              <a:rPr lang="en-US" sz="1200" kern="1200" dirty="0" smtClean="0">
                <a:solidFill>
                  <a:schemeClr val="tx1"/>
                </a:solidFill>
                <a:effectLst/>
                <a:latin typeface="+mn-lt"/>
                <a:ea typeface="+mn-ea"/>
                <a:cs typeface="+mn-cs"/>
              </a:rPr>
              <a:t>.  Perhaps you’ve been reading the Bible for a while, you’ve heard the truth about Jesus, but you still haven’t made a decision to trust Jesus.  In these verses, Jesus tells us to “put your trust in the light while you have it.”  If your heart agrees with the truth of the Bible, don’t wait to put your trust in Jesus.  The longer you wait, the harder your heart will become.  Choose today to follow Him.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you come to God, do not do so half-heartedly.  Don’t just try to add God into your plan – </a:t>
            </a:r>
            <a:r>
              <a:rPr lang="en-US" sz="1200" u="sng" kern="1200" dirty="0" smtClean="0">
                <a:solidFill>
                  <a:schemeClr val="tx1"/>
                </a:solidFill>
                <a:effectLst/>
                <a:latin typeface="+mn-lt"/>
                <a:ea typeface="+mn-ea"/>
                <a:cs typeface="+mn-cs"/>
              </a:rPr>
              <a:t>He is Lord</a:t>
            </a:r>
            <a:r>
              <a:rPr lang="en-US" sz="1200" kern="1200" dirty="0" smtClean="0">
                <a:solidFill>
                  <a:schemeClr val="tx1"/>
                </a:solidFill>
                <a:effectLst/>
                <a:latin typeface="+mn-lt"/>
                <a:ea typeface="+mn-ea"/>
                <a:cs typeface="+mn-cs"/>
              </a:rPr>
              <a:t>.  He’s not looking for us to be His partner – He doesn’t need our advice or our help.  Some people find the truth accidentally (</a:t>
            </a:r>
            <a:r>
              <a:rPr lang="en-US" sz="1200" b="1" kern="1200" dirty="0" smtClean="0">
                <a:solidFill>
                  <a:schemeClr val="tx1"/>
                </a:solidFill>
                <a:effectLst/>
                <a:latin typeface="+mn-lt"/>
                <a:ea typeface="+mn-ea"/>
                <a:cs typeface="+mn-cs"/>
              </a:rPr>
              <a:t>Matthew 13:44</a:t>
            </a:r>
            <a:r>
              <a:rPr lang="en-US" sz="1200" kern="1200" dirty="0" smtClean="0">
                <a:solidFill>
                  <a:schemeClr val="tx1"/>
                </a:solidFill>
                <a:effectLst/>
                <a:latin typeface="+mn-lt"/>
                <a:ea typeface="+mn-ea"/>
                <a:cs typeface="+mn-cs"/>
              </a:rPr>
              <a:t>) while some find it at the end of a long search (</a:t>
            </a:r>
            <a:r>
              <a:rPr lang="en-US" sz="1200" b="1" kern="1200" dirty="0" smtClean="0">
                <a:solidFill>
                  <a:schemeClr val="tx1"/>
                </a:solidFill>
                <a:effectLst/>
                <a:latin typeface="+mn-lt"/>
                <a:ea typeface="+mn-ea"/>
                <a:cs typeface="+mn-cs"/>
              </a:rPr>
              <a:t>Matthew 13:45,46</a:t>
            </a:r>
            <a:r>
              <a:rPr lang="en-US" sz="1200" kern="1200" dirty="0" smtClean="0">
                <a:solidFill>
                  <a:schemeClr val="tx1"/>
                </a:solidFill>
                <a:effectLst/>
                <a:latin typeface="+mn-lt"/>
                <a:ea typeface="+mn-ea"/>
                <a:cs typeface="+mn-cs"/>
              </a:rPr>
              <a:t>).  Either way, recognize that God expects to be your ultimate source of joy.  Be willing to trade everything you have for Him.</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10</a:t>
            </a:fld>
            <a:endParaRPr lang="en-US"/>
          </a:p>
        </p:txBody>
      </p:sp>
    </p:spTree>
    <p:extLst>
      <p:ext uri="{BB962C8B-B14F-4D97-AF65-F5344CB8AC3E}">
        <p14:creationId xmlns:p14="http://schemas.microsoft.com/office/powerpoint/2010/main" val="1186795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If you are a Christian, here are some ideas to help you grow in a deepening spirit of worship (from John Piper): </a:t>
            </a:r>
          </a:p>
          <a:p>
            <a:r>
              <a:rPr lang="en-US" sz="1200" kern="1200" dirty="0" smtClean="0">
                <a:solidFill>
                  <a:schemeClr val="tx1"/>
                </a:solidFill>
                <a:effectLst/>
                <a:latin typeface="+mn-lt"/>
                <a:ea typeface="+mn-ea"/>
                <a:cs typeface="+mn-cs"/>
              </a:rPr>
              <a:t>&gt; Sit in stunned </a:t>
            </a:r>
            <a:r>
              <a:rPr lang="en-US" sz="1200" b="1" kern="1200" dirty="0" smtClean="0">
                <a:solidFill>
                  <a:schemeClr val="tx1"/>
                </a:solidFill>
                <a:effectLst/>
                <a:latin typeface="+mn-lt"/>
                <a:ea typeface="+mn-ea"/>
                <a:cs typeface="+mn-cs"/>
              </a:rPr>
              <a:t>silence</a:t>
            </a:r>
            <a:r>
              <a:rPr lang="en-US" sz="1200" kern="1200" dirty="0" smtClean="0">
                <a:solidFill>
                  <a:schemeClr val="tx1"/>
                </a:solidFill>
                <a:effectLst/>
                <a:latin typeface="+mn-lt"/>
                <a:ea typeface="+mn-ea"/>
                <a:cs typeface="+mn-cs"/>
              </a:rPr>
              <a:t> at his majestic holiness (</a:t>
            </a:r>
            <a:r>
              <a:rPr lang="en-US" sz="1200" b="1" kern="1200" dirty="0" smtClean="0">
                <a:solidFill>
                  <a:schemeClr val="tx1"/>
                </a:solidFill>
                <a:effectLst/>
                <a:latin typeface="+mn-lt"/>
                <a:ea typeface="+mn-ea"/>
                <a:cs typeface="+mn-cs"/>
              </a:rPr>
              <a:t>Habakkuk 2:20</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&gt; Stand in </a:t>
            </a:r>
            <a:r>
              <a:rPr lang="en-US" sz="1200" b="1" kern="1200" dirty="0" smtClean="0">
                <a:solidFill>
                  <a:schemeClr val="tx1"/>
                </a:solidFill>
                <a:effectLst/>
                <a:latin typeface="+mn-lt"/>
                <a:ea typeface="+mn-ea"/>
                <a:cs typeface="+mn-cs"/>
              </a:rPr>
              <a:t>awe</a:t>
            </a:r>
            <a:r>
              <a:rPr lang="en-US" sz="1200" kern="1200" dirty="0" smtClean="0">
                <a:solidFill>
                  <a:schemeClr val="tx1"/>
                </a:solidFill>
                <a:effectLst/>
                <a:latin typeface="+mn-lt"/>
                <a:ea typeface="+mn-ea"/>
                <a:cs typeface="+mn-cs"/>
              </a:rPr>
              <a:t> and reverence and wonder of his magnitude (</a:t>
            </a:r>
            <a:r>
              <a:rPr lang="en-US" sz="1200" b="1" kern="1200" dirty="0" smtClean="0">
                <a:solidFill>
                  <a:schemeClr val="tx1"/>
                </a:solidFill>
                <a:effectLst/>
                <a:latin typeface="+mn-lt"/>
                <a:ea typeface="+mn-ea"/>
                <a:cs typeface="+mn-cs"/>
              </a:rPr>
              <a:t>Psalm 33:8-11</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&gt; Revere him in holy </a:t>
            </a:r>
            <a:r>
              <a:rPr lang="en-US" sz="1200" b="1" kern="1200" dirty="0" smtClean="0">
                <a:solidFill>
                  <a:schemeClr val="tx1"/>
                </a:solidFill>
                <a:effectLst/>
                <a:latin typeface="+mn-lt"/>
                <a:ea typeface="+mn-ea"/>
                <a:cs typeface="+mn-cs"/>
              </a:rPr>
              <a:t>dread</a:t>
            </a:r>
            <a:r>
              <a:rPr lang="en-US" sz="1200" kern="1200" dirty="0" smtClean="0">
                <a:solidFill>
                  <a:schemeClr val="tx1"/>
                </a:solidFill>
                <a:effectLst/>
                <a:latin typeface="+mn-lt"/>
                <a:ea typeface="+mn-ea"/>
                <a:cs typeface="+mn-cs"/>
              </a:rPr>
              <a:t> for his righteous power (</a:t>
            </a:r>
            <a:r>
              <a:rPr lang="en-US" sz="1200" b="1" kern="1200" dirty="0" smtClean="0">
                <a:solidFill>
                  <a:schemeClr val="tx1"/>
                </a:solidFill>
                <a:effectLst/>
                <a:latin typeface="+mn-lt"/>
                <a:ea typeface="+mn-ea"/>
                <a:cs typeface="+mn-cs"/>
              </a:rPr>
              <a:t>Isaiah 8:13</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&gt; Be </a:t>
            </a:r>
            <a:r>
              <a:rPr lang="en-US" sz="1200" b="1" kern="1200" dirty="0" smtClean="0">
                <a:solidFill>
                  <a:schemeClr val="tx1"/>
                </a:solidFill>
                <a:effectLst/>
                <a:latin typeface="+mn-lt"/>
                <a:ea typeface="+mn-ea"/>
                <a:cs typeface="+mn-cs"/>
              </a:rPr>
              <a:t>broken</a:t>
            </a:r>
            <a:r>
              <a:rPr lang="en-US" sz="1200" kern="1200" dirty="0" smtClean="0">
                <a:solidFill>
                  <a:schemeClr val="tx1"/>
                </a:solidFill>
                <a:effectLst/>
                <a:latin typeface="+mn-lt"/>
                <a:ea typeface="+mn-ea"/>
                <a:cs typeface="+mn-cs"/>
              </a:rPr>
              <a:t> over sin with contrition and grief (</a:t>
            </a:r>
            <a:r>
              <a:rPr lang="en-US" sz="1200" b="1" kern="1200" dirty="0" smtClean="0">
                <a:solidFill>
                  <a:schemeClr val="tx1"/>
                </a:solidFill>
                <a:effectLst/>
                <a:latin typeface="+mn-lt"/>
                <a:ea typeface="+mn-ea"/>
                <a:cs typeface="+mn-cs"/>
              </a:rPr>
              <a:t>Psalm 51:3,4,17</a:t>
            </a:r>
            <a:r>
              <a:rPr lang="en-US" sz="1200" kern="1200" dirty="0" smtClean="0">
                <a:solidFill>
                  <a:schemeClr val="tx1"/>
                </a:solidFill>
                <a:effectLst/>
                <a:latin typeface="+mn-lt"/>
                <a:ea typeface="+mn-ea"/>
                <a:cs typeface="+mn-cs"/>
              </a:rPr>
              <a:t>)</a:t>
            </a:r>
          </a:p>
          <a:p>
            <a:r>
              <a:rPr lang="en-US" sz="1200" b="1" kern="1200" dirty="0" smtClean="0">
                <a:solidFill>
                  <a:schemeClr val="tx1"/>
                </a:solidFill>
                <a:effectLst/>
                <a:latin typeface="+mn-lt"/>
                <a:ea typeface="+mn-ea"/>
                <a:cs typeface="+mn-cs"/>
              </a:rPr>
              <a:t>&gt; Thirst</a:t>
            </a:r>
            <a:r>
              <a:rPr lang="en-US" sz="1200" kern="1200" dirty="0" smtClean="0">
                <a:solidFill>
                  <a:schemeClr val="tx1"/>
                </a:solidFill>
                <a:effectLst/>
                <a:latin typeface="+mn-lt"/>
                <a:ea typeface="+mn-ea"/>
                <a:cs typeface="+mn-cs"/>
              </a:rPr>
              <a:t> and long for His presence (</a:t>
            </a:r>
            <a:r>
              <a:rPr lang="en-US" sz="1200" b="1" kern="1200" dirty="0" smtClean="0">
                <a:solidFill>
                  <a:schemeClr val="tx1"/>
                </a:solidFill>
                <a:effectLst/>
                <a:latin typeface="+mn-lt"/>
                <a:ea typeface="+mn-ea"/>
                <a:cs typeface="+mn-cs"/>
              </a:rPr>
              <a:t>Psalm 73:25,26</a:t>
            </a:r>
            <a:r>
              <a:rPr lang="en-US" sz="1200" kern="1200" dirty="0" smtClean="0">
                <a:solidFill>
                  <a:schemeClr val="tx1"/>
                </a:solidFill>
                <a:effectLst/>
                <a:latin typeface="+mn-lt"/>
                <a:ea typeface="+mn-ea"/>
                <a:cs typeface="+mn-cs"/>
              </a:rPr>
              <a:t>)</a:t>
            </a:r>
          </a:p>
          <a:p>
            <a:r>
              <a:rPr lang="en-US" sz="1200" b="1" kern="1200" dirty="0" smtClean="0">
                <a:solidFill>
                  <a:schemeClr val="tx1"/>
                </a:solidFill>
                <a:effectLst/>
                <a:latin typeface="+mn-lt"/>
                <a:ea typeface="+mn-ea"/>
                <a:cs typeface="+mn-cs"/>
              </a:rPr>
              <a:t>&gt; Rejoice</a:t>
            </a:r>
            <a:r>
              <a:rPr lang="en-US" sz="1200" kern="1200" dirty="0" smtClean="0">
                <a:solidFill>
                  <a:schemeClr val="tx1"/>
                </a:solidFill>
                <a:effectLst/>
                <a:latin typeface="+mn-lt"/>
                <a:ea typeface="+mn-ea"/>
                <a:cs typeface="+mn-cs"/>
              </a:rPr>
              <a:t> in His forgiveness and cleansing (</a:t>
            </a:r>
            <a:r>
              <a:rPr lang="en-US" sz="1200" b="1" kern="1200" dirty="0" smtClean="0">
                <a:solidFill>
                  <a:schemeClr val="tx1"/>
                </a:solidFill>
                <a:effectLst/>
                <a:latin typeface="+mn-lt"/>
                <a:ea typeface="+mn-ea"/>
                <a:cs typeface="+mn-cs"/>
              </a:rPr>
              <a:t>Psalm 30:11,12</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&gt; Know Him and be thrilled in His </a:t>
            </a:r>
            <a:r>
              <a:rPr lang="en-US" sz="1200" b="1" kern="1200" dirty="0" smtClean="0">
                <a:solidFill>
                  <a:schemeClr val="tx1"/>
                </a:solidFill>
                <a:effectLst/>
                <a:latin typeface="+mn-lt"/>
                <a:ea typeface="+mn-ea"/>
                <a:cs typeface="+mn-cs"/>
              </a:rPr>
              <a:t>presence</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Psalm 27:4</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11</a:t>
            </a:fld>
            <a:endParaRPr lang="en-US"/>
          </a:p>
        </p:txBody>
      </p:sp>
    </p:spTree>
    <p:extLst>
      <p:ext uri="{BB962C8B-B14F-4D97-AF65-F5344CB8AC3E}">
        <p14:creationId xmlns:p14="http://schemas.microsoft.com/office/powerpoint/2010/main" val="34203060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Before we look at John 12, I want to ask you to think about the meaning of life – why did God create you?  He doesn’t do things without a purpose, so why do you think that He created people?  Let’s look at a few verses: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Isaiah 43:7</a:t>
            </a:r>
            <a:r>
              <a:rPr lang="en-US" sz="1200" kern="1200" dirty="0" smtClean="0">
                <a:solidFill>
                  <a:schemeClr val="tx1"/>
                </a:solidFill>
                <a:effectLst/>
                <a:latin typeface="+mn-lt"/>
                <a:ea typeface="+mn-ea"/>
                <a:cs typeface="+mn-cs"/>
              </a:rPr>
              <a:t> – created for My glory</a:t>
            </a:r>
          </a:p>
          <a:p>
            <a:r>
              <a:rPr lang="en-US" sz="1200" b="1" kern="1200" dirty="0" smtClean="0">
                <a:solidFill>
                  <a:schemeClr val="tx1"/>
                </a:solidFill>
                <a:effectLst/>
                <a:latin typeface="+mn-lt"/>
                <a:ea typeface="+mn-ea"/>
                <a:cs typeface="+mn-cs"/>
              </a:rPr>
              <a:t>2 Corinthians 4:6,7 </a:t>
            </a:r>
            <a:r>
              <a:rPr lang="en-US" sz="1200" kern="1200" dirty="0" smtClean="0">
                <a:solidFill>
                  <a:schemeClr val="tx1"/>
                </a:solidFill>
                <a:effectLst/>
                <a:latin typeface="+mn-lt"/>
                <a:ea typeface="+mn-ea"/>
                <a:cs typeface="+mn-cs"/>
              </a:rPr>
              <a:t>– a treasure in clay pots, to the praise of His glory</a:t>
            </a:r>
          </a:p>
          <a:p>
            <a:r>
              <a:rPr lang="en-US" sz="1200" b="1" kern="1200" dirty="0" smtClean="0">
                <a:solidFill>
                  <a:schemeClr val="tx1"/>
                </a:solidFill>
                <a:effectLst/>
                <a:latin typeface="+mn-lt"/>
                <a:ea typeface="+mn-ea"/>
                <a:cs typeface="+mn-cs"/>
              </a:rPr>
              <a:t>Ephesians 1:5-6 </a:t>
            </a:r>
            <a:r>
              <a:rPr lang="en-US" sz="1200" kern="1200" dirty="0" smtClean="0">
                <a:solidFill>
                  <a:schemeClr val="tx1"/>
                </a:solidFill>
                <a:effectLst/>
                <a:latin typeface="+mn-lt"/>
                <a:ea typeface="+mn-ea"/>
                <a:cs typeface="+mn-cs"/>
              </a:rPr>
              <a:t>– to the praise of His glorious grace</a:t>
            </a:r>
          </a:p>
          <a:p>
            <a:r>
              <a:rPr lang="en-US" sz="1200" b="1" kern="1200" dirty="0" smtClean="0">
                <a:solidFill>
                  <a:schemeClr val="tx1"/>
                </a:solidFill>
                <a:effectLst/>
                <a:latin typeface="+mn-lt"/>
                <a:ea typeface="+mn-ea"/>
                <a:cs typeface="+mn-cs"/>
              </a:rPr>
              <a:t>1 Corinthians 10:31</a:t>
            </a:r>
            <a:r>
              <a:rPr lang="en-US" sz="1200" kern="1200" dirty="0" smtClean="0">
                <a:solidFill>
                  <a:schemeClr val="tx1"/>
                </a:solidFill>
                <a:effectLst/>
                <a:latin typeface="+mn-lt"/>
                <a:ea typeface="+mn-ea"/>
                <a:cs typeface="+mn-cs"/>
              </a:rPr>
              <a:t> – do everything to the glory of God</a:t>
            </a:r>
          </a:p>
          <a:p>
            <a:r>
              <a:rPr lang="en-US" sz="1200" b="1" kern="1200" dirty="0" smtClean="0">
                <a:solidFill>
                  <a:schemeClr val="tx1"/>
                </a:solidFill>
                <a:effectLst/>
                <a:latin typeface="+mn-lt"/>
                <a:ea typeface="+mn-ea"/>
                <a:cs typeface="+mn-cs"/>
              </a:rPr>
              <a:t>John 17:3-4 </a:t>
            </a:r>
            <a:r>
              <a:rPr lang="en-US" sz="1200" kern="1200" dirty="0" smtClean="0">
                <a:solidFill>
                  <a:schemeClr val="tx1"/>
                </a:solidFill>
                <a:effectLst/>
                <a:latin typeface="+mn-lt"/>
                <a:ea typeface="+mn-ea"/>
                <a:cs typeface="+mn-cs"/>
              </a:rPr>
              <a:t>– to know and glorify God</a:t>
            </a:r>
          </a:p>
          <a:p>
            <a:r>
              <a:rPr lang="en-US" sz="1200" b="1" kern="1200" dirty="0" smtClean="0">
                <a:solidFill>
                  <a:schemeClr val="tx1"/>
                </a:solidFill>
                <a:effectLst/>
                <a:latin typeface="+mn-lt"/>
                <a:ea typeface="+mn-ea"/>
                <a:cs typeface="+mn-cs"/>
              </a:rPr>
              <a:t>Philippians 3:8 </a:t>
            </a:r>
            <a:r>
              <a:rPr lang="en-US" sz="1200" kern="1200" dirty="0" smtClean="0">
                <a:solidFill>
                  <a:schemeClr val="tx1"/>
                </a:solidFill>
                <a:effectLst/>
                <a:latin typeface="+mn-lt"/>
                <a:ea typeface="+mn-ea"/>
                <a:cs typeface="+mn-cs"/>
              </a:rPr>
              <a:t>– everything is a loss in view of knowing Christ</a:t>
            </a:r>
          </a:p>
        </p:txBody>
      </p:sp>
      <p:sp>
        <p:nvSpPr>
          <p:cNvPr id="4" name="Slide Number Placeholder 3"/>
          <p:cNvSpPr>
            <a:spLocks noGrp="1"/>
          </p:cNvSpPr>
          <p:nvPr>
            <p:ph type="sldNum" sz="quarter" idx="10"/>
          </p:nvPr>
        </p:nvSpPr>
        <p:spPr/>
        <p:txBody>
          <a:bodyPr/>
          <a:lstStyle/>
          <a:p>
            <a:fld id="{AC6312B9-A644-4068-BF79-2DF8EBA8F9AB}" type="slidenum">
              <a:rPr lang="en-US" smtClean="0"/>
              <a:t>2</a:t>
            </a:fld>
            <a:endParaRPr lang="en-US"/>
          </a:p>
        </p:txBody>
      </p:sp>
    </p:spTree>
    <p:extLst>
      <p:ext uri="{BB962C8B-B14F-4D97-AF65-F5344CB8AC3E}">
        <p14:creationId xmlns:p14="http://schemas.microsoft.com/office/powerpoint/2010/main" val="3048486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Worship =</a:t>
            </a:r>
            <a:r>
              <a:rPr lang="en-US" sz="1200" kern="1200" baseline="0" dirty="0" smtClean="0">
                <a:solidFill>
                  <a:schemeClr val="tx1"/>
                </a:solidFill>
                <a:effectLst/>
                <a:latin typeface="+mn-lt"/>
                <a:ea typeface="+mn-ea"/>
                <a:cs typeface="+mn-cs"/>
              </a:rPr>
              <a:t> properly valuing (worth) the most important thing</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are many more verses we could read, but the point is clear: we were created </a:t>
            </a:r>
            <a:r>
              <a:rPr lang="en-US" sz="1200" u="sng" kern="1200" dirty="0" smtClean="0">
                <a:solidFill>
                  <a:schemeClr val="tx1"/>
                </a:solidFill>
                <a:effectLst/>
                <a:latin typeface="+mn-lt"/>
                <a:ea typeface="+mn-ea"/>
                <a:cs typeface="+mn-cs"/>
              </a:rPr>
              <a:t>to know and worship God</a:t>
            </a:r>
            <a:r>
              <a:rPr lang="en-US" sz="1200" kern="1200" dirty="0" smtClean="0">
                <a:solidFill>
                  <a:schemeClr val="tx1"/>
                </a:solidFill>
                <a:effectLst/>
                <a:latin typeface="+mn-lt"/>
                <a:ea typeface="+mn-ea"/>
                <a:cs typeface="+mn-cs"/>
              </a:rPr>
              <a:t>.  Every day we do many things, but only one thing ultimately matters: knowing God and bringing Him glory.  Why is this so important?  Does God have such a big ego that He feels a need for us to worship Him?  Certainly not!  God does not need anything from us (</a:t>
            </a:r>
            <a:r>
              <a:rPr lang="en-US" sz="1200" b="1" kern="1200" dirty="0" smtClean="0">
                <a:solidFill>
                  <a:schemeClr val="tx1"/>
                </a:solidFill>
                <a:effectLst/>
                <a:latin typeface="+mn-lt"/>
                <a:ea typeface="+mn-ea"/>
                <a:cs typeface="+mn-cs"/>
              </a:rPr>
              <a:t>Acts 17:25</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When we worship God, we don’t increase His honor.  When we worship God, we </a:t>
            </a:r>
            <a:r>
              <a:rPr lang="en-US" sz="1200" u="sng" kern="1200" dirty="0" smtClean="0">
                <a:solidFill>
                  <a:schemeClr val="tx1"/>
                </a:solidFill>
                <a:effectLst/>
                <a:latin typeface="+mn-lt"/>
                <a:ea typeface="+mn-ea"/>
                <a:cs typeface="+mn-cs"/>
              </a:rPr>
              <a:t>become more aware</a:t>
            </a:r>
            <a:r>
              <a:rPr lang="en-US" sz="1200" kern="1200" dirty="0" smtClean="0">
                <a:solidFill>
                  <a:schemeClr val="tx1"/>
                </a:solidFill>
                <a:effectLst/>
                <a:latin typeface="+mn-lt"/>
                <a:ea typeface="+mn-ea"/>
                <a:cs typeface="+mn-cs"/>
              </a:rPr>
              <a:t> of His greatness, </a:t>
            </a:r>
            <a:r>
              <a:rPr lang="en-US" sz="1200" u="sng" kern="1200" dirty="0" smtClean="0">
                <a:solidFill>
                  <a:schemeClr val="tx1"/>
                </a:solidFill>
                <a:effectLst/>
                <a:latin typeface="+mn-lt"/>
                <a:ea typeface="+mn-ea"/>
                <a:cs typeface="+mn-cs"/>
              </a:rPr>
              <a:t>feel it</a:t>
            </a:r>
            <a:r>
              <a:rPr lang="en-US" sz="1200" kern="1200" dirty="0" smtClean="0">
                <a:solidFill>
                  <a:schemeClr val="tx1"/>
                </a:solidFill>
                <a:effectLst/>
                <a:latin typeface="+mn-lt"/>
                <a:ea typeface="+mn-ea"/>
                <a:cs typeface="+mn-cs"/>
              </a:rPr>
              <a:t> inside of our heart, and </a:t>
            </a:r>
            <a:r>
              <a:rPr lang="en-US" sz="1200" u="sng" kern="1200" dirty="0" smtClean="0">
                <a:solidFill>
                  <a:schemeClr val="tx1"/>
                </a:solidFill>
                <a:effectLst/>
                <a:latin typeface="+mn-lt"/>
                <a:ea typeface="+mn-ea"/>
                <a:cs typeface="+mn-cs"/>
              </a:rPr>
              <a:t>tell others</a:t>
            </a:r>
            <a:r>
              <a:rPr lang="en-US" sz="1200" kern="1200" dirty="0" smtClean="0">
                <a:solidFill>
                  <a:schemeClr val="tx1"/>
                </a:solidFill>
                <a:effectLst/>
                <a:latin typeface="+mn-lt"/>
                <a:ea typeface="+mn-ea"/>
                <a:cs typeface="+mn-cs"/>
              </a:rPr>
              <a:t> about it (</a:t>
            </a:r>
            <a:r>
              <a:rPr lang="en-US" sz="1200" b="1" kern="1200" dirty="0" smtClean="0">
                <a:solidFill>
                  <a:schemeClr val="tx1"/>
                </a:solidFill>
                <a:effectLst/>
                <a:latin typeface="+mn-lt"/>
                <a:ea typeface="+mn-ea"/>
                <a:cs typeface="+mn-cs"/>
              </a:rPr>
              <a:t>Psalm 96:7-9</a:t>
            </a:r>
            <a:r>
              <a:rPr lang="en-US" sz="1200" kern="1200" dirty="0" smtClean="0">
                <a:solidFill>
                  <a:schemeClr val="tx1"/>
                </a:solidFill>
                <a:effectLst/>
                <a:latin typeface="+mn-lt"/>
                <a:ea typeface="+mn-ea"/>
                <a:cs typeface="+mn-cs"/>
              </a:rPr>
              <a:t>).  God does not seek our praise because He needs it, but because He knows that we need it.  He knows that our greatest joy can only be found in knowing and praising Him, since He is the most wonderful of all (</a:t>
            </a:r>
            <a:r>
              <a:rPr lang="en-US" sz="1200" b="1" kern="1200" dirty="0" smtClean="0">
                <a:solidFill>
                  <a:schemeClr val="tx1"/>
                </a:solidFill>
                <a:effectLst/>
                <a:latin typeface="+mn-lt"/>
                <a:ea typeface="+mn-ea"/>
                <a:cs typeface="+mn-cs"/>
              </a:rPr>
              <a:t>Romans 15:13</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CS Lewis wrote this: “All enjoyment naturally overflows into praise.  If we really value something highly, we urge others to join us in praising it.  Praise not only expresses our delight, but it actually is necessary to complete it.”</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Romans 15:13  </a:t>
            </a:r>
            <a:r>
              <a:rPr lang="en-US" sz="1200" kern="1200" dirty="0" smtClean="0">
                <a:solidFill>
                  <a:schemeClr val="tx1"/>
                </a:solidFill>
                <a:effectLst/>
                <a:latin typeface="+mn-lt"/>
                <a:ea typeface="+mn-ea"/>
                <a:cs typeface="+mn-cs"/>
              </a:rPr>
              <a:t>“</a:t>
            </a:r>
            <a:r>
              <a:rPr lang="en-US" sz="1200" b="0" i="0" u="none" strike="noStrike" kern="1200" baseline="0" dirty="0" smtClean="0">
                <a:solidFill>
                  <a:schemeClr val="tx1"/>
                </a:solidFill>
                <a:latin typeface="+mn-lt"/>
                <a:ea typeface="+mn-ea"/>
                <a:cs typeface="+mn-cs"/>
              </a:rPr>
              <a:t>May the God of hope fill you with all joy and peace as you trust in him, so that you may overflow with hope by the power of the Holy Spirit.”</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3</a:t>
            </a:fld>
            <a:endParaRPr lang="en-US"/>
          </a:p>
        </p:txBody>
      </p:sp>
    </p:spTree>
    <p:extLst>
      <p:ext uri="{BB962C8B-B14F-4D97-AF65-F5344CB8AC3E}">
        <p14:creationId xmlns:p14="http://schemas.microsoft.com/office/powerpoint/2010/main" val="4150307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If God’s main purpose for creating us is to truly know and worship Him, why doesn’t everyone do it?  Look with me at </a:t>
            </a:r>
            <a:r>
              <a:rPr lang="en-US" sz="1200" b="1" kern="1200" dirty="0" smtClean="0">
                <a:solidFill>
                  <a:schemeClr val="tx1"/>
                </a:solidFill>
                <a:effectLst/>
                <a:latin typeface="+mn-lt"/>
                <a:ea typeface="+mn-ea"/>
                <a:cs typeface="+mn-cs"/>
              </a:rPr>
              <a:t>John 12 </a:t>
            </a:r>
            <a:r>
              <a:rPr lang="en-US" sz="1200" kern="1200" dirty="0" smtClean="0">
                <a:solidFill>
                  <a:schemeClr val="tx1"/>
                </a:solidFill>
                <a:effectLst/>
                <a:latin typeface="+mn-lt"/>
                <a:ea typeface="+mn-ea"/>
                <a:cs typeface="+mn-cs"/>
              </a:rPr>
              <a:t>and you’ll see some of </a:t>
            </a:r>
            <a:r>
              <a:rPr lang="en-US" sz="1200" u="sng" kern="1200" dirty="0" smtClean="0">
                <a:solidFill>
                  <a:schemeClr val="tx1"/>
                </a:solidFill>
                <a:effectLst/>
                <a:latin typeface="+mn-lt"/>
                <a:ea typeface="+mn-ea"/>
                <a:cs typeface="+mn-cs"/>
              </a:rPr>
              <a:t>the most common barriers</a:t>
            </a:r>
            <a:r>
              <a:rPr lang="en-US" sz="1200" kern="1200" dirty="0" smtClean="0">
                <a:solidFill>
                  <a:schemeClr val="tx1"/>
                </a:solidFill>
                <a:effectLst/>
                <a:latin typeface="+mn-lt"/>
                <a:ea typeface="+mn-ea"/>
                <a:cs typeface="+mn-cs"/>
              </a:rPr>
              <a:t> to true worship.</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we read </a:t>
            </a:r>
            <a:r>
              <a:rPr lang="en-US" sz="1200" b="1" kern="1200" dirty="0" smtClean="0">
                <a:solidFill>
                  <a:schemeClr val="tx1"/>
                </a:solidFill>
                <a:effectLst/>
                <a:latin typeface="+mn-lt"/>
                <a:ea typeface="+mn-ea"/>
                <a:cs typeface="+mn-cs"/>
              </a:rPr>
              <a:t>verses 1-2</a:t>
            </a:r>
            <a:r>
              <a:rPr lang="en-US" sz="1200" kern="1200" dirty="0" smtClean="0">
                <a:solidFill>
                  <a:schemeClr val="tx1"/>
                </a:solidFill>
                <a:effectLst/>
                <a:latin typeface="+mn-lt"/>
                <a:ea typeface="+mn-ea"/>
                <a:cs typeface="+mn-cs"/>
              </a:rPr>
              <a:t>, we see a common style of worship: </a:t>
            </a:r>
            <a:r>
              <a:rPr lang="en-US" sz="1200" b="1" kern="1200" dirty="0" smtClean="0">
                <a:solidFill>
                  <a:schemeClr val="tx1"/>
                </a:solidFill>
                <a:effectLst/>
                <a:latin typeface="+mn-lt"/>
                <a:ea typeface="+mn-ea"/>
                <a:cs typeface="+mn-cs"/>
              </a:rPr>
              <a:t>service</a:t>
            </a:r>
            <a:r>
              <a:rPr lang="en-US" sz="1200" kern="1200" dirty="0" smtClean="0">
                <a:solidFill>
                  <a:schemeClr val="tx1"/>
                </a:solidFill>
                <a:effectLst/>
                <a:latin typeface="+mn-lt"/>
                <a:ea typeface="+mn-ea"/>
                <a:cs typeface="+mn-cs"/>
              </a:rPr>
              <a:t>.  Martha is working hard to honor Jesus with a nice dinner.  Some people are designed to serve, and we see that this is Martha’s way to worship.  Read </a:t>
            </a:r>
            <a:r>
              <a:rPr lang="en-US" sz="1200" b="1" kern="1200" dirty="0" smtClean="0">
                <a:solidFill>
                  <a:schemeClr val="tx1"/>
                </a:solidFill>
                <a:effectLst/>
                <a:latin typeface="+mn-lt"/>
                <a:ea typeface="+mn-ea"/>
                <a:cs typeface="+mn-cs"/>
              </a:rPr>
              <a:t>verse 26</a:t>
            </a:r>
            <a:r>
              <a:rPr lang="en-US" sz="1200" kern="1200" dirty="0" smtClean="0">
                <a:solidFill>
                  <a:schemeClr val="tx1"/>
                </a:solidFill>
                <a:effectLst/>
                <a:latin typeface="+mn-lt"/>
                <a:ea typeface="+mn-ea"/>
                <a:cs typeface="+mn-cs"/>
              </a:rPr>
              <a:t> – service is certainly pleasing to God.  Maybe service is your “worship language” – if so, do it with your whole heart.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there is a risk to worshiping with service: it can be polluted by our pride when we think that others aren’t doing as much as we are (</a:t>
            </a:r>
            <a:r>
              <a:rPr lang="en-US" sz="1200" b="1" kern="1200" dirty="0" smtClean="0">
                <a:solidFill>
                  <a:schemeClr val="tx1"/>
                </a:solidFill>
                <a:effectLst/>
                <a:latin typeface="+mn-lt"/>
                <a:ea typeface="+mn-ea"/>
                <a:cs typeface="+mn-cs"/>
              </a:rPr>
              <a:t>Luke 10:38-42</a:t>
            </a:r>
            <a:r>
              <a:rPr lang="en-US" sz="1200" kern="1200" dirty="0" smtClean="0">
                <a:solidFill>
                  <a:schemeClr val="tx1"/>
                </a:solidFill>
                <a:effectLst/>
                <a:latin typeface="+mn-lt"/>
                <a:ea typeface="+mn-ea"/>
                <a:cs typeface="+mn-cs"/>
              </a:rPr>
              <a:t>).  There is also another risk found in </a:t>
            </a:r>
            <a:r>
              <a:rPr lang="en-US" sz="1200" b="1" kern="1200" dirty="0" smtClean="0">
                <a:solidFill>
                  <a:schemeClr val="tx1"/>
                </a:solidFill>
                <a:effectLst/>
                <a:latin typeface="+mn-lt"/>
                <a:ea typeface="+mn-ea"/>
                <a:cs typeface="+mn-cs"/>
              </a:rPr>
              <a:t>Matthew 6:1 </a:t>
            </a:r>
            <a:r>
              <a:rPr lang="en-US" sz="1200" kern="1200" dirty="0" smtClean="0">
                <a:solidFill>
                  <a:schemeClr val="tx1"/>
                </a:solidFill>
                <a:effectLst/>
                <a:latin typeface="+mn-lt"/>
                <a:ea typeface="+mn-ea"/>
                <a:cs typeface="+mn-cs"/>
              </a:rPr>
              <a:t>– sometimes, we hope that others will see our good works and praise us.  </a:t>
            </a:r>
            <a:r>
              <a:rPr lang="en-US" sz="1200" b="1" u="sng" kern="1200" dirty="0" smtClean="0">
                <a:solidFill>
                  <a:schemeClr val="tx1"/>
                </a:solidFill>
                <a:effectLst/>
                <a:latin typeface="+mn-lt"/>
                <a:ea typeface="+mn-ea"/>
                <a:cs typeface="+mn-cs"/>
              </a:rPr>
              <a:t>One barrier</a:t>
            </a:r>
            <a:r>
              <a:rPr lang="en-US" sz="1200" u="sng" kern="1200" dirty="0" smtClean="0">
                <a:solidFill>
                  <a:schemeClr val="tx1"/>
                </a:solidFill>
                <a:effectLst/>
                <a:latin typeface="+mn-lt"/>
                <a:ea typeface="+mn-ea"/>
                <a:cs typeface="+mn-cs"/>
              </a:rPr>
              <a:t> to true worship is this: our sinful desire to look at others, sometimes judging them or hoping that they will see our good works and honor us.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4</a:t>
            </a:fld>
            <a:endParaRPr lang="en-US"/>
          </a:p>
        </p:txBody>
      </p:sp>
    </p:spTree>
    <p:extLst>
      <p:ext uri="{BB962C8B-B14F-4D97-AF65-F5344CB8AC3E}">
        <p14:creationId xmlns:p14="http://schemas.microsoft.com/office/powerpoint/2010/main" val="3254710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Jesus reclined at the table, His feet were sticking out to the side, setting up the next scene of true worship.  And in </a:t>
            </a:r>
            <a:r>
              <a:rPr lang="en-US" sz="1200" b="1" kern="1200" dirty="0" smtClean="0">
                <a:solidFill>
                  <a:schemeClr val="tx1"/>
                </a:solidFill>
                <a:effectLst/>
                <a:latin typeface="+mn-lt"/>
                <a:ea typeface="+mn-ea"/>
                <a:cs typeface="+mn-cs"/>
              </a:rPr>
              <a:t>John 12:3</a:t>
            </a:r>
            <a:r>
              <a:rPr lang="en-US" sz="1200" kern="1200" dirty="0" smtClean="0">
                <a:solidFill>
                  <a:schemeClr val="tx1"/>
                </a:solidFill>
                <a:effectLst/>
                <a:latin typeface="+mn-lt"/>
                <a:ea typeface="+mn-ea"/>
                <a:cs typeface="+mn-cs"/>
              </a:rPr>
              <a:t>, we watch as Mary takes one of her most valuable possessions, pour it on Jesus’ feet, and cleans away the dirt with her hair.  It feels like she’s in her own little world with Jesus, loving Him with all her heart.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she is not in her own private world, and there are people who criticize her actions (</a:t>
            </a:r>
            <a:r>
              <a:rPr lang="en-US" sz="1200" b="1" kern="1200" dirty="0" smtClean="0">
                <a:solidFill>
                  <a:schemeClr val="tx1"/>
                </a:solidFill>
                <a:effectLst/>
                <a:latin typeface="+mn-lt"/>
                <a:ea typeface="+mn-ea"/>
                <a:cs typeface="+mn-cs"/>
              </a:rPr>
              <a:t>verses 4-6</a:t>
            </a:r>
            <a:r>
              <a:rPr lang="en-US" sz="1200" kern="1200" dirty="0" smtClean="0">
                <a:solidFill>
                  <a:schemeClr val="tx1"/>
                </a:solidFill>
                <a:effectLst/>
                <a:latin typeface="+mn-lt"/>
                <a:ea typeface="+mn-ea"/>
                <a:cs typeface="+mn-cs"/>
              </a:rPr>
              <a:t>).  This criticism can be </a:t>
            </a:r>
            <a:r>
              <a:rPr lang="en-US" sz="1200" u="sng" kern="1200" dirty="0" smtClean="0">
                <a:solidFill>
                  <a:schemeClr val="tx1"/>
                </a:solidFill>
                <a:effectLst/>
                <a:latin typeface="+mn-lt"/>
                <a:ea typeface="+mn-ea"/>
                <a:cs typeface="+mn-cs"/>
              </a:rPr>
              <a:t>a </a:t>
            </a:r>
            <a:r>
              <a:rPr lang="en-US" sz="1200" b="1" u="sng" kern="1200" dirty="0" smtClean="0">
                <a:solidFill>
                  <a:schemeClr val="tx1"/>
                </a:solidFill>
                <a:effectLst/>
                <a:latin typeface="+mn-lt"/>
                <a:ea typeface="+mn-ea"/>
                <a:cs typeface="+mn-cs"/>
              </a:rPr>
              <a:t>second barrier</a:t>
            </a:r>
            <a:r>
              <a:rPr lang="en-US" sz="1200" u="sng" kern="1200" dirty="0" smtClean="0">
                <a:solidFill>
                  <a:schemeClr val="tx1"/>
                </a:solidFill>
                <a:effectLst/>
                <a:latin typeface="+mn-lt"/>
                <a:ea typeface="+mn-ea"/>
                <a:cs typeface="+mn-cs"/>
              </a:rPr>
              <a:t> for worship: fear of what our friends might think about us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Mary reminds me of David as his heart exploded in worship as they carried the Ark of the Covenant toward Jerusalem (</a:t>
            </a:r>
            <a:r>
              <a:rPr lang="en-US" sz="1200" b="1" kern="1200" dirty="0" smtClean="0">
                <a:solidFill>
                  <a:schemeClr val="tx1"/>
                </a:solidFill>
                <a:effectLst/>
                <a:latin typeface="+mn-lt"/>
                <a:ea typeface="+mn-ea"/>
                <a:cs typeface="+mn-cs"/>
              </a:rPr>
              <a:t>2 Samuel 6:12-15</a:t>
            </a:r>
            <a:r>
              <a:rPr lang="en-US" sz="1200" kern="1200" dirty="0" smtClean="0">
                <a:solidFill>
                  <a:schemeClr val="tx1"/>
                </a:solidFill>
                <a:effectLst/>
                <a:latin typeface="+mn-lt"/>
                <a:ea typeface="+mn-ea"/>
                <a:cs typeface="+mn-cs"/>
              </a:rPr>
              <a:t>).  David danced “with all his might,” and even though his wife criticized him, he was not afraid to appear “undignified” when celebrating before the King of Kings (</a:t>
            </a:r>
            <a:r>
              <a:rPr lang="en-US" sz="1200" b="1" kern="1200" dirty="0" smtClean="0">
                <a:solidFill>
                  <a:schemeClr val="tx1"/>
                </a:solidFill>
                <a:effectLst/>
                <a:latin typeface="+mn-lt"/>
                <a:ea typeface="+mn-ea"/>
                <a:cs typeface="+mn-cs"/>
              </a:rPr>
              <a:t>verses 20-22</a:t>
            </a:r>
            <a:r>
              <a:rPr lang="en-US" sz="1200" kern="1200" dirty="0" smtClean="0">
                <a:solidFill>
                  <a:schemeClr val="tx1"/>
                </a:solidFill>
                <a:effectLst/>
                <a:latin typeface="+mn-lt"/>
                <a:ea typeface="+mn-ea"/>
                <a:cs typeface="+mn-cs"/>
              </a:rPr>
              <a:t>).  God is pleased with a heart of worship that is focused on Him (not on others), and Jesus clearly tells people not to judge the worship of Mary (</a:t>
            </a:r>
            <a:r>
              <a:rPr lang="en-US" sz="1200" b="1" kern="1200" dirty="0" smtClean="0">
                <a:solidFill>
                  <a:schemeClr val="tx1"/>
                </a:solidFill>
                <a:effectLst/>
                <a:latin typeface="+mn-lt"/>
                <a:ea typeface="+mn-ea"/>
                <a:cs typeface="+mn-cs"/>
              </a:rPr>
              <a:t>John 12:7,8</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5</a:t>
            </a:fld>
            <a:endParaRPr lang="en-US"/>
          </a:p>
        </p:txBody>
      </p:sp>
    </p:spTree>
    <p:extLst>
      <p:ext uri="{BB962C8B-B14F-4D97-AF65-F5344CB8AC3E}">
        <p14:creationId xmlns:p14="http://schemas.microsoft.com/office/powerpoint/2010/main" val="1406979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next day, as Jesus entered the east gate of the city of Jerusalem, crowds of people gathered around and welcomed Him as the Savior, “the King of Israel.” (</a:t>
            </a:r>
            <a:r>
              <a:rPr lang="en-US" sz="1200" b="1" kern="1200" dirty="0" smtClean="0">
                <a:solidFill>
                  <a:schemeClr val="tx1"/>
                </a:solidFill>
                <a:effectLst/>
                <a:latin typeface="+mn-lt"/>
                <a:ea typeface="+mn-ea"/>
                <a:cs typeface="+mn-cs"/>
              </a:rPr>
              <a:t>John 12:12-13</a:t>
            </a:r>
            <a:r>
              <a:rPr lang="en-US" sz="1200" kern="1200" dirty="0" smtClean="0">
                <a:solidFill>
                  <a:schemeClr val="tx1"/>
                </a:solidFill>
                <a:effectLst/>
                <a:latin typeface="+mn-lt"/>
                <a:ea typeface="+mn-ea"/>
                <a:cs typeface="+mn-cs"/>
              </a:rPr>
              <a:t>).  At first, this sounds like a wonderful expression of worship.  But something very sad happened five days later.  The same crowd who was shouting “the King of Israel” was now shouting something different: “Take Him away! Crucify Him!” (</a:t>
            </a:r>
            <a:r>
              <a:rPr lang="en-US" sz="1200" b="1" kern="1200" dirty="0" smtClean="0">
                <a:solidFill>
                  <a:schemeClr val="tx1"/>
                </a:solidFill>
                <a:effectLst/>
                <a:latin typeface="+mn-lt"/>
                <a:ea typeface="+mn-ea"/>
                <a:cs typeface="+mn-cs"/>
              </a:rPr>
              <a:t>John 19:15,16</a:t>
            </a:r>
            <a:r>
              <a:rPr lang="en-US" sz="1200" kern="1200" dirty="0" smtClean="0">
                <a:solidFill>
                  <a:schemeClr val="tx1"/>
                </a:solidFill>
                <a:effectLst/>
                <a:latin typeface="+mn-lt"/>
                <a:ea typeface="+mn-ea"/>
                <a:cs typeface="+mn-cs"/>
              </a:rPr>
              <a:t>).  They quickly changed their mind, and now worshiped a different king: Caesar.  What happened?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long as </a:t>
            </a:r>
            <a:r>
              <a:rPr lang="en-US" sz="1200" b="1" kern="1200" dirty="0" smtClean="0">
                <a:solidFill>
                  <a:schemeClr val="tx1"/>
                </a:solidFill>
                <a:effectLst/>
                <a:latin typeface="+mn-lt"/>
                <a:ea typeface="+mn-ea"/>
                <a:cs typeface="+mn-cs"/>
              </a:rPr>
              <a:t>Jesus did things that pleased the people</a:t>
            </a:r>
            <a:r>
              <a:rPr lang="en-US" sz="1200" kern="1200" dirty="0" smtClean="0">
                <a:solidFill>
                  <a:schemeClr val="tx1"/>
                </a:solidFill>
                <a:effectLst/>
                <a:latin typeface="+mn-lt"/>
                <a:ea typeface="+mn-ea"/>
                <a:cs typeface="+mn-cs"/>
              </a:rPr>
              <a:t>, they were happy to sing His praises (</a:t>
            </a:r>
            <a:r>
              <a:rPr lang="en-US" sz="1200" b="1" kern="1200" dirty="0" smtClean="0">
                <a:solidFill>
                  <a:schemeClr val="tx1"/>
                </a:solidFill>
                <a:effectLst/>
                <a:latin typeface="+mn-lt"/>
                <a:ea typeface="+mn-ea"/>
                <a:cs typeface="+mn-cs"/>
              </a:rPr>
              <a:t>John 12:17-18</a:t>
            </a:r>
            <a:r>
              <a:rPr lang="en-US" sz="1200" kern="1200" dirty="0" smtClean="0">
                <a:solidFill>
                  <a:schemeClr val="tx1"/>
                </a:solidFill>
                <a:effectLst/>
                <a:latin typeface="+mn-lt"/>
                <a:ea typeface="+mn-ea"/>
                <a:cs typeface="+mn-cs"/>
              </a:rPr>
              <a:t>).  But Jesus had a different plan – He didn’t come to overthrow the Romans – He came to die for the sins of the whole world (</a:t>
            </a:r>
            <a:r>
              <a:rPr lang="en-US" sz="1200" b="1" kern="1200" dirty="0" smtClean="0">
                <a:solidFill>
                  <a:schemeClr val="tx1"/>
                </a:solidFill>
                <a:effectLst/>
                <a:latin typeface="+mn-lt"/>
                <a:ea typeface="+mn-ea"/>
                <a:cs typeface="+mn-cs"/>
              </a:rPr>
              <a:t>John 12:32-34</a:t>
            </a:r>
            <a:r>
              <a:rPr lang="en-US" sz="1200" kern="1200" dirty="0" smtClean="0">
                <a:solidFill>
                  <a:schemeClr val="tx1"/>
                </a:solidFill>
                <a:effectLst/>
                <a:latin typeface="+mn-lt"/>
                <a:ea typeface="+mn-ea"/>
                <a:cs typeface="+mn-cs"/>
              </a:rPr>
              <a:t>).  Here is a </a:t>
            </a:r>
            <a:r>
              <a:rPr lang="en-US" sz="1200" b="1" u="sng" kern="1200" dirty="0" smtClean="0">
                <a:solidFill>
                  <a:schemeClr val="tx1"/>
                </a:solidFill>
                <a:effectLst/>
                <a:latin typeface="+mn-lt"/>
                <a:ea typeface="+mn-ea"/>
                <a:cs typeface="+mn-cs"/>
              </a:rPr>
              <a:t>third barrier</a:t>
            </a:r>
            <a:r>
              <a:rPr lang="en-US" sz="1200" u="sng" kern="1200" dirty="0" smtClean="0">
                <a:solidFill>
                  <a:schemeClr val="tx1"/>
                </a:solidFill>
                <a:effectLst/>
                <a:latin typeface="+mn-lt"/>
                <a:ea typeface="+mn-ea"/>
                <a:cs typeface="+mn-cs"/>
              </a:rPr>
              <a:t> to worship: our plan is often different than God’s plan</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sometimes</a:t>
            </a:r>
            <a:r>
              <a:rPr lang="en-US" sz="1200" kern="1200" dirty="0" smtClean="0">
                <a:solidFill>
                  <a:schemeClr val="tx1"/>
                </a:solidFill>
                <a:effectLst/>
                <a:latin typeface="+mn-lt"/>
                <a:ea typeface="+mn-ea"/>
                <a:cs typeface="+mn-cs"/>
              </a:rPr>
              <a:t>, God’s plan involves </a:t>
            </a:r>
            <a:r>
              <a:rPr lang="en-US" sz="1200" b="1" kern="1200" dirty="0" smtClean="0">
                <a:solidFill>
                  <a:schemeClr val="tx1"/>
                </a:solidFill>
                <a:effectLst/>
                <a:latin typeface="+mn-lt"/>
                <a:ea typeface="+mn-ea"/>
                <a:cs typeface="+mn-cs"/>
              </a:rPr>
              <a:t>suffering</a:t>
            </a:r>
            <a:r>
              <a:rPr lang="en-US" sz="1200" kern="1200" dirty="0" smtClean="0">
                <a:solidFill>
                  <a:schemeClr val="tx1"/>
                </a:solidFill>
                <a:effectLst/>
                <a:latin typeface="+mn-lt"/>
                <a:ea typeface="+mn-ea"/>
                <a:cs typeface="+mn-cs"/>
              </a:rPr>
              <a:t>.  Sadly, at times like that, it is easier to complain at God instead of worship Him.  And when our mind is convinced about the importance of our own plan or understanding, our hearts grow hard and cold toward God (</a:t>
            </a:r>
            <a:r>
              <a:rPr lang="en-US" sz="1200" b="1" kern="1200" dirty="0" smtClean="0">
                <a:solidFill>
                  <a:schemeClr val="tx1"/>
                </a:solidFill>
                <a:effectLst/>
                <a:latin typeface="+mn-lt"/>
                <a:ea typeface="+mn-ea"/>
                <a:cs typeface="+mn-cs"/>
              </a:rPr>
              <a:t>John 12:37</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AC6312B9-A644-4068-BF79-2DF8EBA8F9AB}" type="slidenum">
              <a:rPr lang="en-US" smtClean="0"/>
              <a:t>6</a:t>
            </a:fld>
            <a:endParaRPr lang="en-US"/>
          </a:p>
        </p:txBody>
      </p:sp>
    </p:spTree>
    <p:extLst>
      <p:ext uri="{BB962C8B-B14F-4D97-AF65-F5344CB8AC3E}">
        <p14:creationId xmlns:p14="http://schemas.microsoft.com/office/powerpoint/2010/main" val="4067851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Let me illustrate this for you.  In our view of the world, we think that the everything centers around us {draw a large circle}.  In our plan, we seek to fill our lives with good things: love, safety, comfort, adventure, and knowledge.  And when we hear about </a:t>
            </a:r>
            <a:r>
              <a:rPr lang="en-US" sz="1200" b="1" kern="1200" dirty="0" smtClean="0">
                <a:solidFill>
                  <a:schemeClr val="tx1"/>
                </a:solidFill>
                <a:effectLst/>
                <a:latin typeface="+mn-lt"/>
                <a:ea typeface="+mn-ea"/>
                <a:cs typeface="+mn-cs"/>
              </a:rPr>
              <a:t>God</a:t>
            </a:r>
            <a:r>
              <a:rPr lang="en-US" sz="1200" kern="1200" dirty="0" smtClean="0">
                <a:solidFill>
                  <a:schemeClr val="tx1"/>
                </a:solidFill>
                <a:effectLst/>
                <a:latin typeface="+mn-lt"/>
                <a:ea typeface="+mn-ea"/>
                <a:cs typeface="+mn-cs"/>
              </a:rPr>
              <a:t>, we try to </a:t>
            </a:r>
            <a:r>
              <a:rPr lang="en-US" sz="1200" b="1" kern="1200" dirty="0" smtClean="0">
                <a:solidFill>
                  <a:schemeClr val="tx1"/>
                </a:solidFill>
                <a:effectLst/>
                <a:latin typeface="+mn-lt"/>
                <a:ea typeface="+mn-ea"/>
                <a:cs typeface="+mn-cs"/>
              </a:rPr>
              <a:t>squeeze Him in </a:t>
            </a:r>
            <a:r>
              <a:rPr lang="en-US" sz="1200" kern="1200" dirty="0" smtClean="0">
                <a:solidFill>
                  <a:schemeClr val="tx1"/>
                </a:solidFill>
                <a:effectLst/>
                <a:latin typeface="+mn-lt"/>
                <a:ea typeface="+mn-ea"/>
                <a:cs typeface="+mn-cs"/>
              </a:rPr>
              <a:t>somewhere convenient </a:t>
            </a:r>
            <a:r>
              <a:rPr lang="en-US" sz="1200" b="1" kern="1200" dirty="0" smtClean="0">
                <a:solidFill>
                  <a:schemeClr val="tx1"/>
                </a:solidFill>
                <a:effectLst/>
                <a:latin typeface="+mn-lt"/>
                <a:ea typeface="+mn-ea"/>
                <a:cs typeface="+mn-cs"/>
              </a:rPr>
              <a:t>if</a:t>
            </a:r>
            <a:r>
              <a:rPr lang="en-US" sz="1200" kern="1200" dirty="0" smtClean="0">
                <a:solidFill>
                  <a:schemeClr val="tx1"/>
                </a:solidFill>
                <a:effectLst/>
                <a:latin typeface="+mn-lt"/>
                <a:ea typeface="+mn-ea"/>
                <a:cs typeface="+mn-cs"/>
              </a:rPr>
              <a:t> it </a:t>
            </a:r>
            <a:r>
              <a:rPr lang="en-US" sz="1200" b="1" kern="1200" dirty="0" smtClean="0">
                <a:solidFill>
                  <a:schemeClr val="tx1"/>
                </a:solidFill>
                <a:effectLst/>
                <a:latin typeface="+mn-lt"/>
                <a:ea typeface="+mn-ea"/>
                <a:cs typeface="+mn-cs"/>
              </a:rPr>
              <a:t>helps us get what we want</a:t>
            </a:r>
            <a:r>
              <a:rPr lang="en-US" sz="120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AC6312B9-A644-4068-BF79-2DF8EBA8F9AB}" type="slidenum">
              <a:rPr lang="en-US" smtClean="0"/>
              <a:t>7</a:t>
            </a:fld>
            <a:endParaRPr lang="en-US"/>
          </a:p>
        </p:txBody>
      </p:sp>
    </p:spTree>
    <p:extLst>
      <p:ext uri="{BB962C8B-B14F-4D97-AF65-F5344CB8AC3E}">
        <p14:creationId xmlns:p14="http://schemas.microsoft.com/office/powerpoint/2010/main" val="1816819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But our view of the world is totally wrong.  The world is actually all about God {draw another large circle and a tiny circle for me}.  In His amazing grace, He </a:t>
            </a:r>
            <a:r>
              <a:rPr lang="en-US" sz="1200" b="1" kern="1200" dirty="0" smtClean="0">
                <a:solidFill>
                  <a:schemeClr val="tx1"/>
                </a:solidFill>
                <a:effectLst/>
                <a:latin typeface="+mn-lt"/>
                <a:ea typeface="+mn-ea"/>
                <a:cs typeface="+mn-cs"/>
              </a:rPr>
              <a:t>creates us </a:t>
            </a:r>
            <a:r>
              <a:rPr lang="en-US" sz="1200" kern="1200" dirty="0" smtClean="0">
                <a:solidFill>
                  <a:schemeClr val="tx1"/>
                </a:solidFill>
                <a:effectLst/>
                <a:latin typeface="+mn-lt"/>
                <a:ea typeface="+mn-ea"/>
                <a:cs typeface="+mn-cs"/>
              </a:rPr>
              <a:t>and </a:t>
            </a:r>
            <a:r>
              <a:rPr lang="en-US" sz="1200" b="1" kern="1200" dirty="0" smtClean="0">
                <a:solidFill>
                  <a:schemeClr val="tx1"/>
                </a:solidFill>
                <a:effectLst/>
                <a:latin typeface="+mn-lt"/>
                <a:ea typeface="+mn-ea"/>
                <a:cs typeface="+mn-cs"/>
              </a:rPr>
              <a:t>invites us into </a:t>
            </a:r>
            <a:r>
              <a:rPr lang="en-US" sz="1200" kern="1200" dirty="0" smtClean="0">
                <a:solidFill>
                  <a:schemeClr val="tx1"/>
                </a:solidFill>
                <a:effectLst/>
                <a:latin typeface="+mn-lt"/>
                <a:ea typeface="+mn-ea"/>
                <a:cs typeface="+mn-cs"/>
              </a:rPr>
              <a:t>His plan.  When we recognize His great glory, we </a:t>
            </a:r>
            <a:r>
              <a:rPr lang="en-US" sz="1200" b="1" kern="1200" dirty="0" smtClean="0">
                <a:solidFill>
                  <a:schemeClr val="tx1"/>
                </a:solidFill>
                <a:effectLst/>
                <a:latin typeface="+mn-lt"/>
                <a:ea typeface="+mn-ea"/>
                <a:cs typeface="+mn-cs"/>
              </a:rPr>
              <a:t>humble ourselves</a:t>
            </a:r>
            <a:r>
              <a:rPr lang="en-US" sz="1200" kern="1200" dirty="0" smtClean="0">
                <a:solidFill>
                  <a:schemeClr val="tx1"/>
                </a:solidFill>
                <a:effectLst/>
                <a:latin typeface="+mn-lt"/>
                <a:ea typeface="+mn-ea"/>
                <a:cs typeface="+mn-cs"/>
              </a:rPr>
              <a:t>, willingly enter into His plan, and gladly surrender.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dirty="0" smtClean="0"/>
              <a:t>“For from Him and through Him and for Him are all things. To Him be the glory forever! Amen.” Romans 11:36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AC6312B9-A644-4068-BF79-2DF8EBA8F9AB}" type="slidenum">
              <a:rPr lang="en-US" smtClean="0"/>
              <a:t>8</a:t>
            </a:fld>
            <a:endParaRPr lang="en-US"/>
          </a:p>
        </p:txBody>
      </p:sp>
    </p:spTree>
    <p:extLst>
      <p:ext uri="{BB962C8B-B14F-4D97-AF65-F5344CB8AC3E}">
        <p14:creationId xmlns:p14="http://schemas.microsoft.com/office/powerpoint/2010/main" val="30621594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Finally, let’s look at the Jewish leaders in </a:t>
            </a:r>
            <a:r>
              <a:rPr lang="en-US" sz="1200" b="1" kern="1200" dirty="0" smtClean="0">
                <a:solidFill>
                  <a:schemeClr val="tx1"/>
                </a:solidFill>
                <a:effectLst/>
                <a:latin typeface="+mn-lt"/>
                <a:ea typeface="+mn-ea"/>
                <a:cs typeface="+mn-cs"/>
              </a:rPr>
              <a:t>John 12:42-43</a:t>
            </a:r>
            <a:r>
              <a:rPr lang="en-US" sz="1200" kern="1200" dirty="0" smtClean="0">
                <a:solidFill>
                  <a:schemeClr val="tx1"/>
                </a:solidFill>
                <a:effectLst/>
                <a:latin typeface="+mn-lt"/>
                <a:ea typeface="+mn-ea"/>
                <a:cs typeface="+mn-cs"/>
              </a:rPr>
              <a:t>.  These guys are mentally convinced about Jesus – they believe He is the promised Savior.  But they have a big problem: they love the praise from men more than the praise from God.  For them (and us), this was their </a:t>
            </a:r>
            <a:r>
              <a:rPr lang="en-US" sz="1200" b="1" u="sng" kern="1200" dirty="0" smtClean="0">
                <a:solidFill>
                  <a:schemeClr val="tx1"/>
                </a:solidFill>
                <a:effectLst/>
                <a:latin typeface="+mn-lt"/>
                <a:ea typeface="+mn-ea"/>
                <a:cs typeface="+mn-cs"/>
              </a:rPr>
              <a:t>barrier to worship</a:t>
            </a:r>
            <a:r>
              <a:rPr lang="en-US" sz="1200" u="sng" kern="1200" dirty="0" smtClean="0">
                <a:solidFill>
                  <a:schemeClr val="tx1"/>
                </a:solidFill>
                <a:effectLst/>
                <a:latin typeface="+mn-lt"/>
                <a:ea typeface="+mn-ea"/>
                <a:cs typeface="+mn-cs"/>
              </a:rPr>
              <a:t>: they valued their position in society too highly</a:t>
            </a:r>
            <a:r>
              <a:rPr lang="en-US" sz="1200" kern="1200" dirty="0" smtClean="0">
                <a:solidFill>
                  <a:schemeClr val="tx1"/>
                </a:solidFill>
                <a:effectLst/>
                <a:latin typeface="+mn-lt"/>
                <a:ea typeface="+mn-ea"/>
                <a:cs typeface="+mn-cs"/>
              </a:rPr>
              <a:t>.  They were more interested in what their leaders told them to do (or not to do) than in praising the name of Jesus.  They </a:t>
            </a:r>
            <a:r>
              <a:rPr lang="en-US" sz="1200" u="sng" kern="1200" dirty="0" smtClean="0">
                <a:solidFill>
                  <a:schemeClr val="tx1"/>
                </a:solidFill>
                <a:effectLst/>
                <a:latin typeface="+mn-lt"/>
                <a:ea typeface="+mn-ea"/>
                <a:cs typeface="+mn-cs"/>
              </a:rPr>
              <a:t>wanted to tell</a:t>
            </a:r>
            <a:r>
              <a:rPr lang="en-US" sz="1200" kern="1200" dirty="0" smtClean="0">
                <a:solidFill>
                  <a:schemeClr val="tx1"/>
                </a:solidFill>
                <a:effectLst/>
                <a:latin typeface="+mn-lt"/>
                <a:ea typeface="+mn-ea"/>
                <a:cs typeface="+mn-cs"/>
              </a:rPr>
              <a:t> people of their belief in Jesus, </a:t>
            </a:r>
            <a:r>
              <a:rPr lang="en-US" sz="1200" u="sng" kern="1200" dirty="0" smtClean="0">
                <a:solidFill>
                  <a:schemeClr val="tx1"/>
                </a:solidFill>
                <a:effectLst/>
                <a:latin typeface="+mn-lt"/>
                <a:ea typeface="+mn-ea"/>
                <a:cs typeface="+mn-cs"/>
              </a:rPr>
              <a:t>but</a:t>
            </a:r>
            <a:r>
              <a:rPr lang="en-US" sz="1200" kern="1200" dirty="0" smtClean="0">
                <a:solidFill>
                  <a:schemeClr val="tx1"/>
                </a:solidFill>
                <a:effectLst/>
                <a:latin typeface="+mn-lt"/>
                <a:ea typeface="+mn-ea"/>
                <a:cs typeface="+mn-cs"/>
              </a:rPr>
              <a:t> were afraid of being rejected from society. We also suffer from the same kind of fear, afraid to talk about Jesus because it might block us from a high position in an organization or a company.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9</a:t>
            </a:fld>
            <a:endParaRPr lang="en-US"/>
          </a:p>
        </p:txBody>
      </p:sp>
    </p:spTree>
    <p:extLst>
      <p:ext uri="{BB962C8B-B14F-4D97-AF65-F5344CB8AC3E}">
        <p14:creationId xmlns:p14="http://schemas.microsoft.com/office/powerpoint/2010/main" val="2668362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142140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88816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337693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603976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BC10C39-F10B-4280-A063-91598E463629}"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001554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C10C39-F10B-4280-A063-91598E46362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66927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C10C39-F10B-4280-A063-91598E463629}" type="datetimeFigureOut">
              <a:rPr lang="en-US" smtClean="0"/>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956455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C10C39-F10B-4280-A063-91598E463629}" type="datetimeFigureOut">
              <a:rPr lang="en-US" smtClean="0"/>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11687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10C39-F10B-4280-A063-91598E463629}" type="datetimeFigureOut">
              <a:rPr lang="en-US" smtClean="0"/>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71526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04866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58876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10C39-F10B-4280-A063-91598E463629}" type="datetimeFigureOut">
              <a:rPr lang="en-US" smtClean="0"/>
              <a:t>4/2/2025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75B88-4F63-42A6-A8EA-489DCE1B96D6}" type="slidenum">
              <a:rPr lang="en-US" smtClean="0"/>
              <a:t>‹#›</a:t>
            </a:fld>
            <a:endParaRPr lang="en-US"/>
          </a:p>
        </p:txBody>
      </p:sp>
    </p:spTree>
    <p:extLst>
      <p:ext uri="{BB962C8B-B14F-4D97-AF65-F5344CB8AC3E}">
        <p14:creationId xmlns:p14="http://schemas.microsoft.com/office/powerpoint/2010/main" val="1047236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4"/>
            <a:ext cx="9144000" cy="1668134"/>
          </a:xfrm>
        </p:spPr>
        <p:txBody>
          <a:bodyPr>
            <a:normAutofit/>
          </a:bodyPr>
          <a:lstStyle/>
          <a:p>
            <a:r>
              <a:rPr lang="en-US" sz="7200" u="sng" dirty="0" smtClean="0">
                <a:latin typeface="+mn-lt"/>
              </a:rPr>
              <a:t>John </a:t>
            </a:r>
            <a:r>
              <a:rPr lang="en-US" sz="7200" u="sng" dirty="0" smtClean="0">
                <a:latin typeface="+mn-lt"/>
              </a:rPr>
              <a:t>12</a:t>
            </a:r>
            <a:endParaRPr lang="en-US" sz="7200" u="sng" dirty="0">
              <a:latin typeface="+mn-lt"/>
            </a:endParaRPr>
          </a:p>
        </p:txBody>
      </p:sp>
      <p:sp>
        <p:nvSpPr>
          <p:cNvPr id="3" name="Subtitle 2"/>
          <p:cNvSpPr>
            <a:spLocks noGrp="1"/>
          </p:cNvSpPr>
          <p:nvPr>
            <p:ph type="subTitle" idx="1"/>
          </p:nvPr>
        </p:nvSpPr>
        <p:spPr/>
        <p:txBody>
          <a:bodyPr>
            <a:normAutofit/>
          </a:bodyPr>
          <a:lstStyle/>
          <a:p>
            <a:r>
              <a:rPr lang="en-US" sz="3600" dirty="0" smtClean="0"/>
              <a:t>Overcoming Barriers to </a:t>
            </a:r>
          </a:p>
          <a:p>
            <a:r>
              <a:rPr lang="en-US" sz="3600" dirty="0" smtClean="0"/>
              <a:t>True Worship</a:t>
            </a:r>
            <a:endParaRPr lang="en-US" sz="3600" dirty="0"/>
          </a:p>
        </p:txBody>
      </p:sp>
    </p:spTree>
    <p:extLst>
      <p:ext uri="{BB962C8B-B14F-4D97-AF65-F5344CB8AC3E}">
        <p14:creationId xmlns:p14="http://schemas.microsoft.com/office/powerpoint/2010/main" val="18474256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True Worship : Overcoming the Barriers</a:t>
            </a:r>
            <a:endParaRPr lang="en-US" u="sng" dirty="0">
              <a:latin typeface="+mn-lt"/>
            </a:endParaRPr>
          </a:p>
        </p:txBody>
      </p:sp>
      <p:sp>
        <p:nvSpPr>
          <p:cNvPr id="3" name="Content Placeholder 2"/>
          <p:cNvSpPr>
            <a:spLocks noGrp="1"/>
          </p:cNvSpPr>
          <p:nvPr>
            <p:ph idx="1"/>
          </p:nvPr>
        </p:nvSpPr>
        <p:spPr>
          <a:xfrm>
            <a:off x="1100401" y="1017758"/>
            <a:ext cx="10262143" cy="5825252"/>
          </a:xfrm>
        </p:spPr>
        <p:txBody>
          <a:bodyPr>
            <a:normAutofit fontScale="92500"/>
          </a:bodyPr>
          <a:lstStyle/>
          <a:p>
            <a:pPr>
              <a:lnSpc>
                <a:spcPct val="120000"/>
              </a:lnSpc>
              <a:spcBef>
                <a:spcPts val="0"/>
              </a:spcBef>
              <a:spcAft>
                <a:spcPts val="600"/>
              </a:spcAft>
            </a:pPr>
            <a:r>
              <a:rPr lang="en-US" sz="3200" dirty="0" smtClean="0"/>
              <a:t>Some of the barriers to true worship:</a:t>
            </a:r>
          </a:p>
          <a:p>
            <a:pPr lvl="1">
              <a:lnSpc>
                <a:spcPct val="120000"/>
              </a:lnSpc>
              <a:spcBef>
                <a:spcPts val="0"/>
              </a:spcBef>
              <a:spcAft>
                <a:spcPts val="600"/>
              </a:spcAft>
            </a:pPr>
            <a:r>
              <a:rPr lang="en-US" sz="2800" dirty="0" smtClean="0"/>
              <a:t>we </a:t>
            </a:r>
            <a:r>
              <a:rPr lang="en-US" sz="2800" dirty="0"/>
              <a:t>desire to be praised by others.</a:t>
            </a:r>
          </a:p>
          <a:p>
            <a:pPr lvl="1">
              <a:lnSpc>
                <a:spcPct val="120000"/>
              </a:lnSpc>
              <a:spcBef>
                <a:spcPts val="0"/>
              </a:spcBef>
              <a:spcAft>
                <a:spcPts val="600"/>
              </a:spcAft>
            </a:pPr>
            <a:r>
              <a:rPr lang="en-US" sz="2800" dirty="0"/>
              <a:t>we f</a:t>
            </a:r>
            <a:r>
              <a:rPr lang="en-US" sz="2800" dirty="0" smtClean="0"/>
              <a:t>ear </a:t>
            </a:r>
            <a:r>
              <a:rPr lang="en-US" sz="2800" dirty="0"/>
              <a:t>what others might think about us.</a:t>
            </a:r>
          </a:p>
          <a:p>
            <a:pPr lvl="1">
              <a:lnSpc>
                <a:spcPct val="120000"/>
              </a:lnSpc>
              <a:spcBef>
                <a:spcPts val="0"/>
              </a:spcBef>
              <a:spcAft>
                <a:spcPts val="600"/>
              </a:spcAft>
            </a:pPr>
            <a:r>
              <a:rPr lang="en-US" sz="2800" dirty="0"/>
              <a:t>we </a:t>
            </a:r>
            <a:r>
              <a:rPr lang="en-US" sz="2800" dirty="0" smtClean="0"/>
              <a:t>expect </a:t>
            </a:r>
            <a:r>
              <a:rPr lang="en-US" sz="2800" dirty="0"/>
              <a:t>God to fulfill our </a:t>
            </a:r>
            <a:r>
              <a:rPr lang="en-US" sz="2800" dirty="0" smtClean="0"/>
              <a:t>plan (especially </a:t>
            </a:r>
            <a:r>
              <a:rPr lang="en-US" sz="2800" dirty="0"/>
              <a:t>one without suffering)</a:t>
            </a:r>
          </a:p>
          <a:p>
            <a:pPr lvl="1">
              <a:lnSpc>
                <a:spcPct val="120000"/>
              </a:lnSpc>
              <a:spcBef>
                <a:spcPts val="0"/>
              </a:spcBef>
              <a:spcAft>
                <a:spcPts val="600"/>
              </a:spcAft>
            </a:pPr>
            <a:r>
              <a:rPr lang="en-US" sz="2800" dirty="0" smtClean="0"/>
              <a:t>we </a:t>
            </a:r>
            <a:r>
              <a:rPr lang="en-US" sz="2800" dirty="0"/>
              <a:t>value our job or our position in society too </a:t>
            </a:r>
            <a:r>
              <a:rPr lang="en-US" sz="2800" dirty="0" smtClean="0"/>
              <a:t>highly</a:t>
            </a:r>
          </a:p>
          <a:p>
            <a:pPr>
              <a:lnSpc>
                <a:spcPct val="120000"/>
              </a:lnSpc>
              <a:spcBef>
                <a:spcPts val="0"/>
              </a:spcBef>
              <a:spcAft>
                <a:spcPts val="600"/>
              </a:spcAft>
            </a:pPr>
            <a:r>
              <a:rPr lang="en-US" sz="3200" b="1" dirty="0" smtClean="0"/>
              <a:t>12:35-36</a:t>
            </a:r>
            <a:r>
              <a:rPr lang="en-US" sz="3200" dirty="0" smtClean="0"/>
              <a:t>  Put </a:t>
            </a:r>
            <a:r>
              <a:rPr lang="en-US" sz="3200" dirty="0"/>
              <a:t>your trust in the light while you have it</a:t>
            </a:r>
            <a:r>
              <a:rPr lang="en-US" sz="3200" dirty="0" smtClean="0"/>
              <a:t>. Don’t </a:t>
            </a:r>
            <a:r>
              <a:rPr lang="en-US" sz="3200" dirty="0"/>
              <a:t>wait to put your trust in </a:t>
            </a:r>
            <a:r>
              <a:rPr lang="en-US" sz="3200" dirty="0" smtClean="0"/>
              <a:t>Jesus – choose today </a:t>
            </a:r>
            <a:r>
              <a:rPr lang="en-US" sz="3200" dirty="0"/>
              <a:t>to follow Him</a:t>
            </a:r>
            <a:r>
              <a:rPr lang="en-US" sz="3200" dirty="0" smtClean="0"/>
              <a:t>.</a:t>
            </a:r>
          </a:p>
          <a:p>
            <a:pPr>
              <a:lnSpc>
                <a:spcPct val="120000"/>
              </a:lnSpc>
              <a:spcBef>
                <a:spcPts val="0"/>
              </a:spcBef>
              <a:spcAft>
                <a:spcPts val="600"/>
              </a:spcAft>
            </a:pPr>
            <a:r>
              <a:rPr lang="en-US" sz="3200" b="1" dirty="0" smtClean="0"/>
              <a:t>Matthew 13:44-46 </a:t>
            </a:r>
            <a:r>
              <a:rPr lang="en-US" sz="3200" dirty="0"/>
              <a:t>When you come to God, do not do so half-heartedly.  Don’t just try to add God into your plan – </a:t>
            </a:r>
            <a:r>
              <a:rPr lang="en-US" sz="3200" u="sng" dirty="0"/>
              <a:t>He is Lord</a:t>
            </a:r>
            <a:r>
              <a:rPr lang="en-US" sz="3200" dirty="0"/>
              <a:t>. </a:t>
            </a:r>
          </a:p>
          <a:p>
            <a:pPr>
              <a:lnSpc>
                <a:spcPct val="120000"/>
              </a:lnSpc>
              <a:spcBef>
                <a:spcPts val="0"/>
              </a:spcBef>
              <a:spcAft>
                <a:spcPts val="600"/>
              </a:spcAft>
            </a:pPr>
            <a:endParaRPr lang="en-US" sz="3200" dirty="0" smtClean="0"/>
          </a:p>
          <a:p>
            <a:pPr>
              <a:lnSpc>
                <a:spcPct val="120000"/>
              </a:lnSpc>
              <a:spcBef>
                <a:spcPts val="0"/>
              </a:spcBef>
              <a:spcAft>
                <a:spcPts val="600"/>
              </a:spcAft>
            </a:pPr>
            <a:endParaRPr lang="en-US" sz="3200" dirty="0"/>
          </a:p>
          <a:p>
            <a:pPr>
              <a:lnSpc>
                <a:spcPct val="120000"/>
              </a:lnSpc>
              <a:spcBef>
                <a:spcPts val="0"/>
              </a:spcBef>
              <a:spcAft>
                <a:spcPts val="600"/>
              </a:spcAft>
            </a:pPr>
            <a:endParaRPr lang="en-US" sz="3200" dirty="0"/>
          </a:p>
        </p:txBody>
      </p:sp>
    </p:spTree>
    <p:extLst>
      <p:ext uri="{BB962C8B-B14F-4D97-AF65-F5344CB8AC3E}">
        <p14:creationId xmlns:p14="http://schemas.microsoft.com/office/powerpoint/2010/main" val="1721930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Growing a Spirit of True Worship</a:t>
            </a:r>
            <a:endParaRPr lang="en-US" b="1" u="sng" dirty="0">
              <a:latin typeface="+mn-lt"/>
            </a:endParaRPr>
          </a:p>
        </p:txBody>
      </p:sp>
      <p:sp>
        <p:nvSpPr>
          <p:cNvPr id="3" name="Content Placeholder 2"/>
          <p:cNvSpPr>
            <a:spLocks noGrp="1"/>
          </p:cNvSpPr>
          <p:nvPr>
            <p:ph idx="1"/>
          </p:nvPr>
        </p:nvSpPr>
        <p:spPr>
          <a:xfrm>
            <a:off x="732581" y="1032748"/>
            <a:ext cx="10726838" cy="5825252"/>
          </a:xfrm>
        </p:spPr>
        <p:txBody>
          <a:bodyPr>
            <a:normAutofit/>
          </a:bodyPr>
          <a:lstStyle/>
          <a:p>
            <a:pPr>
              <a:lnSpc>
                <a:spcPct val="100000"/>
              </a:lnSpc>
              <a:spcAft>
                <a:spcPts val="600"/>
              </a:spcAft>
            </a:pPr>
            <a:r>
              <a:rPr lang="en-US" sz="3200" dirty="0" smtClean="0"/>
              <a:t>Sit </a:t>
            </a:r>
            <a:r>
              <a:rPr lang="en-US" sz="3200" dirty="0"/>
              <a:t>in stunned </a:t>
            </a:r>
            <a:r>
              <a:rPr lang="en-US" sz="3200" b="1" dirty="0"/>
              <a:t>silence</a:t>
            </a:r>
            <a:r>
              <a:rPr lang="en-US" sz="3200" dirty="0"/>
              <a:t> at his majestic holiness (</a:t>
            </a:r>
            <a:r>
              <a:rPr lang="en-US" sz="3200" b="1" dirty="0"/>
              <a:t>Habakkuk 2:20</a:t>
            </a:r>
            <a:r>
              <a:rPr lang="en-US" sz="3200" dirty="0"/>
              <a:t>)</a:t>
            </a:r>
          </a:p>
          <a:p>
            <a:pPr>
              <a:lnSpc>
                <a:spcPct val="100000"/>
              </a:lnSpc>
              <a:spcAft>
                <a:spcPts val="600"/>
              </a:spcAft>
            </a:pPr>
            <a:r>
              <a:rPr lang="en-US" sz="3200" dirty="0" smtClean="0"/>
              <a:t>Stand </a:t>
            </a:r>
            <a:r>
              <a:rPr lang="en-US" sz="3200" dirty="0"/>
              <a:t>in </a:t>
            </a:r>
            <a:r>
              <a:rPr lang="en-US" sz="3200" b="1" dirty="0"/>
              <a:t>awe</a:t>
            </a:r>
            <a:r>
              <a:rPr lang="en-US" sz="3200" dirty="0"/>
              <a:t> and reverence and wonder of his magnitude (</a:t>
            </a:r>
            <a:r>
              <a:rPr lang="en-US" sz="3200" b="1" dirty="0"/>
              <a:t>Psalm 33:8-11</a:t>
            </a:r>
            <a:r>
              <a:rPr lang="en-US" sz="3200" dirty="0"/>
              <a:t>)</a:t>
            </a:r>
          </a:p>
          <a:p>
            <a:pPr>
              <a:lnSpc>
                <a:spcPct val="100000"/>
              </a:lnSpc>
              <a:spcAft>
                <a:spcPts val="600"/>
              </a:spcAft>
            </a:pPr>
            <a:r>
              <a:rPr lang="en-US" sz="3200" dirty="0" smtClean="0"/>
              <a:t>Revere </a:t>
            </a:r>
            <a:r>
              <a:rPr lang="en-US" sz="3200" dirty="0"/>
              <a:t>him in holy </a:t>
            </a:r>
            <a:r>
              <a:rPr lang="en-US" sz="3200" b="1" dirty="0"/>
              <a:t>dread</a:t>
            </a:r>
            <a:r>
              <a:rPr lang="en-US" sz="3200" dirty="0"/>
              <a:t> for his righteous power (</a:t>
            </a:r>
            <a:r>
              <a:rPr lang="en-US" sz="3200" b="1" dirty="0"/>
              <a:t>Isaiah 8:13</a:t>
            </a:r>
            <a:r>
              <a:rPr lang="en-US" sz="3200" dirty="0"/>
              <a:t>)</a:t>
            </a:r>
          </a:p>
          <a:p>
            <a:pPr>
              <a:lnSpc>
                <a:spcPct val="100000"/>
              </a:lnSpc>
              <a:spcAft>
                <a:spcPts val="600"/>
              </a:spcAft>
            </a:pPr>
            <a:r>
              <a:rPr lang="en-US" sz="3200" dirty="0" smtClean="0"/>
              <a:t>Be </a:t>
            </a:r>
            <a:r>
              <a:rPr lang="en-US" sz="3200" b="1" dirty="0"/>
              <a:t>broken</a:t>
            </a:r>
            <a:r>
              <a:rPr lang="en-US" sz="3200" dirty="0"/>
              <a:t> over sin with contrition and grief (</a:t>
            </a:r>
            <a:r>
              <a:rPr lang="en-US" sz="3200" b="1" dirty="0"/>
              <a:t>Psalm 51:3,4,17</a:t>
            </a:r>
            <a:r>
              <a:rPr lang="en-US" sz="3200" dirty="0"/>
              <a:t>)</a:t>
            </a:r>
          </a:p>
          <a:p>
            <a:pPr>
              <a:lnSpc>
                <a:spcPct val="100000"/>
              </a:lnSpc>
              <a:spcAft>
                <a:spcPts val="600"/>
              </a:spcAft>
            </a:pPr>
            <a:r>
              <a:rPr lang="en-US" sz="3200" b="1" dirty="0" smtClean="0"/>
              <a:t>Thirst</a:t>
            </a:r>
            <a:r>
              <a:rPr lang="en-US" sz="3200" dirty="0" smtClean="0"/>
              <a:t> </a:t>
            </a:r>
            <a:r>
              <a:rPr lang="en-US" sz="3200" dirty="0"/>
              <a:t>and long for His presence (</a:t>
            </a:r>
            <a:r>
              <a:rPr lang="en-US" sz="3200" b="1" dirty="0"/>
              <a:t>Psalm 73:25,26</a:t>
            </a:r>
            <a:r>
              <a:rPr lang="en-US" sz="3200" dirty="0"/>
              <a:t>)</a:t>
            </a:r>
          </a:p>
          <a:p>
            <a:pPr>
              <a:lnSpc>
                <a:spcPct val="100000"/>
              </a:lnSpc>
              <a:spcAft>
                <a:spcPts val="600"/>
              </a:spcAft>
            </a:pPr>
            <a:r>
              <a:rPr lang="en-US" sz="3200" b="1" dirty="0" smtClean="0"/>
              <a:t>Rejoice</a:t>
            </a:r>
            <a:r>
              <a:rPr lang="en-US" sz="3200" dirty="0" smtClean="0"/>
              <a:t> </a:t>
            </a:r>
            <a:r>
              <a:rPr lang="en-US" sz="3200" dirty="0"/>
              <a:t>in His forgiveness and cleansing (</a:t>
            </a:r>
            <a:r>
              <a:rPr lang="en-US" sz="3200" b="1" dirty="0"/>
              <a:t>Psalm 30:11,12</a:t>
            </a:r>
            <a:r>
              <a:rPr lang="en-US" sz="3200" dirty="0"/>
              <a:t>)</a:t>
            </a:r>
          </a:p>
          <a:p>
            <a:pPr>
              <a:lnSpc>
                <a:spcPct val="100000"/>
              </a:lnSpc>
              <a:spcAft>
                <a:spcPts val="600"/>
              </a:spcAft>
            </a:pPr>
            <a:r>
              <a:rPr lang="en-US" sz="3200" dirty="0" smtClean="0"/>
              <a:t>Know </a:t>
            </a:r>
            <a:r>
              <a:rPr lang="en-US" sz="3200" dirty="0"/>
              <a:t>Him and be thrilled in His </a:t>
            </a:r>
            <a:r>
              <a:rPr lang="en-US" sz="3200" b="1" dirty="0"/>
              <a:t>presence</a:t>
            </a:r>
            <a:r>
              <a:rPr lang="en-US" sz="3200" dirty="0"/>
              <a:t> (</a:t>
            </a:r>
            <a:r>
              <a:rPr lang="en-US" sz="3200" b="1" dirty="0"/>
              <a:t>Psalm 27:4</a:t>
            </a:r>
            <a:r>
              <a:rPr lang="en-US" sz="3200" dirty="0"/>
              <a:t>)</a:t>
            </a:r>
            <a:endParaRPr lang="en-US" sz="3200" dirty="0"/>
          </a:p>
        </p:txBody>
      </p:sp>
    </p:spTree>
    <p:extLst>
      <p:ext uri="{BB962C8B-B14F-4D97-AF65-F5344CB8AC3E}">
        <p14:creationId xmlns:p14="http://schemas.microsoft.com/office/powerpoint/2010/main" val="1565926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5"/>
            <a:ext cx="12192000" cy="1118897"/>
          </a:xfrm>
        </p:spPr>
        <p:txBody>
          <a:bodyPr>
            <a:normAutofit/>
          </a:bodyPr>
          <a:lstStyle/>
          <a:p>
            <a:pPr algn="ctr"/>
            <a:r>
              <a:rPr lang="en-US" sz="4800" b="1" u="sng" dirty="0" smtClean="0">
                <a:latin typeface="+mn-lt"/>
              </a:rPr>
              <a:t>Our Purpose for Living</a:t>
            </a:r>
            <a:endParaRPr lang="en-US" sz="4800" b="1" u="sng" dirty="0">
              <a:latin typeface="+mn-lt"/>
            </a:endParaRPr>
          </a:p>
        </p:txBody>
      </p:sp>
      <p:sp>
        <p:nvSpPr>
          <p:cNvPr id="3" name="Content Placeholder 2"/>
          <p:cNvSpPr>
            <a:spLocks noGrp="1"/>
          </p:cNvSpPr>
          <p:nvPr>
            <p:ph idx="1"/>
          </p:nvPr>
        </p:nvSpPr>
        <p:spPr>
          <a:xfrm>
            <a:off x="815590" y="1362529"/>
            <a:ext cx="10636897" cy="4738465"/>
          </a:xfrm>
        </p:spPr>
        <p:txBody>
          <a:bodyPr>
            <a:normAutofit fontScale="92500" lnSpcReduction="10000"/>
          </a:bodyPr>
          <a:lstStyle/>
          <a:p>
            <a:pPr marL="0" indent="0">
              <a:lnSpc>
                <a:spcPct val="100000"/>
              </a:lnSpc>
              <a:spcAft>
                <a:spcPts val="1200"/>
              </a:spcAft>
              <a:buNone/>
            </a:pPr>
            <a:r>
              <a:rPr lang="en-US" sz="3200" b="1" dirty="0"/>
              <a:t>Isaiah 43:7</a:t>
            </a:r>
            <a:r>
              <a:rPr lang="en-US" sz="3200" dirty="0"/>
              <a:t> – created for My glory</a:t>
            </a:r>
          </a:p>
          <a:p>
            <a:pPr marL="0" indent="0">
              <a:lnSpc>
                <a:spcPct val="100000"/>
              </a:lnSpc>
              <a:spcAft>
                <a:spcPts val="1200"/>
              </a:spcAft>
              <a:buNone/>
            </a:pPr>
            <a:r>
              <a:rPr lang="en-US" sz="3200" b="1" dirty="0"/>
              <a:t>2 Corinthians 4:6,7 </a:t>
            </a:r>
            <a:r>
              <a:rPr lang="en-US" sz="3200" dirty="0"/>
              <a:t>– a treasure in </a:t>
            </a:r>
            <a:r>
              <a:rPr lang="en-US" sz="3200" dirty="0" smtClean="0"/>
              <a:t>us, </a:t>
            </a:r>
            <a:r>
              <a:rPr lang="en-US" sz="3200" dirty="0"/>
              <a:t>to the praise of His glory</a:t>
            </a:r>
          </a:p>
          <a:p>
            <a:pPr marL="0" indent="0">
              <a:lnSpc>
                <a:spcPct val="100000"/>
              </a:lnSpc>
              <a:spcAft>
                <a:spcPts val="1200"/>
              </a:spcAft>
              <a:buNone/>
            </a:pPr>
            <a:r>
              <a:rPr lang="en-US" sz="3200" b="1" dirty="0"/>
              <a:t>Ephesians 1:5-6 </a:t>
            </a:r>
            <a:r>
              <a:rPr lang="en-US" sz="3200" dirty="0"/>
              <a:t>– to the praise of His glorious grace</a:t>
            </a:r>
          </a:p>
          <a:p>
            <a:pPr marL="0" indent="0">
              <a:lnSpc>
                <a:spcPct val="100000"/>
              </a:lnSpc>
              <a:spcAft>
                <a:spcPts val="1200"/>
              </a:spcAft>
              <a:buNone/>
            </a:pPr>
            <a:r>
              <a:rPr lang="en-US" sz="3200" b="1" dirty="0"/>
              <a:t>1 Corinthians 10:31</a:t>
            </a:r>
            <a:r>
              <a:rPr lang="en-US" sz="3200" dirty="0"/>
              <a:t> – do everything to the glory of God</a:t>
            </a:r>
          </a:p>
          <a:p>
            <a:pPr marL="0" indent="0">
              <a:lnSpc>
                <a:spcPct val="100000"/>
              </a:lnSpc>
              <a:spcAft>
                <a:spcPts val="1200"/>
              </a:spcAft>
              <a:buNone/>
            </a:pPr>
            <a:r>
              <a:rPr lang="en-US" sz="3200" b="1" dirty="0"/>
              <a:t>John 17:3-4 </a:t>
            </a:r>
            <a:r>
              <a:rPr lang="en-US" sz="3200" dirty="0"/>
              <a:t>– to know and glorify God</a:t>
            </a:r>
          </a:p>
          <a:p>
            <a:pPr marL="0" indent="0">
              <a:lnSpc>
                <a:spcPct val="100000"/>
              </a:lnSpc>
              <a:spcAft>
                <a:spcPts val="1200"/>
              </a:spcAft>
              <a:buNone/>
            </a:pPr>
            <a:r>
              <a:rPr lang="en-US" sz="3200" b="1" dirty="0"/>
              <a:t>Philippians 3:8 </a:t>
            </a:r>
            <a:r>
              <a:rPr lang="en-US" sz="3200" dirty="0"/>
              <a:t>– everything is a loss in view of knowing </a:t>
            </a:r>
            <a:r>
              <a:rPr lang="en-US" sz="3200" dirty="0" smtClean="0"/>
              <a:t>Chris</a:t>
            </a:r>
            <a:r>
              <a:rPr lang="en-US" sz="3000" dirty="0" smtClean="0"/>
              <a:t>t</a:t>
            </a:r>
          </a:p>
          <a:p>
            <a:pPr>
              <a:lnSpc>
                <a:spcPct val="100000"/>
              </a:lnSpc>
              <a:spcAft>
                <a:spcPts val="1200"/>
              </a:spcAft>
              <a:buFont typeface="Wingdings" panose="05000000000000000000" pitchFamily="2" charset="2"/>
              <a:buChar char="v"/>
            </a:pPr>
            <a:r>
              <a:rPr lang="en-US" sz="3000" b="1" dirty="0"/>
              <a:t> </a:t>
            </a:r>
            <a:r>
              <a:rPr lang="en-US" sz="3200" b="1" dirty="0" smtClean="0"/>
              <a:t>Our Purpose</a:t>
            </a:r>
            <a:r>
              <a:rPr lang="en-US" sz="3200" dirty="0" smtClean="0"/>
              <a:t>: to </a:t>
            </a:r>
            <a:r>
              <a:rPr lang="en-US" sz="3200" u="sng" dirty="0" smtClean="0"/>
              <a:t>know</a:t>
            </a:r>
            <a:r>
              <a:rPr lang="en-US" sz="3200" dirty="0" smtClean="0"/>
              <a:t> and </a:t>
            </a:r>
            <a:r>
              <a:rPr lang="en-US" sz="3200" u="sng" dirty="0" smtClean="0"/>
              <a:t>glorify</a:t>
            </a:r>
            <a:r>
              <a:rPr lang="en-US" sz="3200" dirty="0" smtClean="0"/>
              <a:t> God!</a:t>
            </a:r>
            <a:endParaRPr lang="en-US" sz="3200" dirty="0"/>
          </a:p>
        </p:txBody>
      </p:sp>
    </p:spTree>
    <p:extLst>
      <p:ext uri="{BB962C8B-B14F-4D97-AF65-F5344CB8AC3E}">
        <p14:creationId xmlns:p14="http://schemas.microsoft.com/office/powerpoint/2010/main" val="2081542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Glorifying God – Why?</a:t>
            </a:r>
            <a:endParaRPr lang="en-US" b="1" u="sng" dirty="0">
              <a:latin typeface="+mn-lt"/>
            </a:endParaRPr>
          </a:p>
        </p:txBody>
      </p:sp>
      <p:sp>
        <p:nvSpPr>
          <p:cNvPr id="3" name="Content Placeholder 2"/>
          <p:cNvSpPr>
            <a:spLocks noGrp="1"/>
          </p:cNvSpPr>
          <p:nvPr>
            <p:ph idx="1"/>
          </p:nvPr>
        </p:nvSpPr>
        <p:spPr>
          <a:xfrm>
            <a:off x="794479" y="1032748"/>
            <a:ext cx="10583058" cy="5810261"/>
          </a:xfrm>
        </p:spPr>
        <p:txBody>
          <a:bodyPr>
            <a:normAutofit fontScale="92500" lnSpcReduction="20000"/>
          </a:bodyPr>
          <a:lstStyle/>
          <a:p>
            <a:pPr>
              <a:spcBef>
                <a:spcPts val="0"/>
              </a:spcBef>
              <a:spcAft>
                <a:spcPts val="1800"/>
              </a:spcAft>
            </a:pPr>
            <a:r>
              <a:rPr lang="en-US" sz="3200" dirty="0" smtClean="0"/>
              <a:t>We </a:t>
            </a:r>
            <a:r>
              <a:rPr lang="en-US" sz="3200" dirty="0"/>
              <a:t>were created to know and worship </a:t>
            </a:r>
            <a:r>
              <a:rPr lang="en-US" sz="3200" dirty="0" smtClean="0"/>
              <a:t>God. Does God need this from us?</a:t>
            </a:r>
          </a:p>
          <a:p>
            <a:pPr>
              <a:spcBef>
                <a:spcPts val="0"/>
              </a:spcBef>
              <a:spcAft>
                <a:spcPts val="1800"/>
              </a:spcAft>
            </a:pPr>
            <a:r>
              <a:rPr lang="en-US" sz="3200" b="1" dirty="0" smtClean="0"/>
              <a:t>Acts 17:25 </a:t>
            </a:r>
            <a:r>
              <a:rPr lang="en-US" sz="3200" dirty="0" smtClean="0"/>
              <a:t>– No!  God does not need anything from us!</a:t>
            </a:r>
          </a:p>
          <a:p>
            <a:pPr>
              <a:spcBef>
                <a:spcPts val="0"/>
              </a:spcBef>
              <a:spcAft>
                <a:spcPts val="1800"/>
              </a:spcAft>
            </a:pPr>
            <a:r>
              <a:rPr lang="en-US" sz="3200" b="1" dirty="0" smtClean="0"/>
              <a:t>Psalm 96:7-9 </a:t>
            </a:r>
          </a:p>
          <a:p>
            <a:pPr lvl="1">
              <a:spcBef>
                <a:spcPts val="0"/>
              </a:spcBef>
              <a:spcAft>
                <a:spcPts val="1800"/>
              </a:spcAft>
              <a:buFont typeface="Courier New" panose="02070309020205020404" pitchFamily="49" charset="0"/>
              <a:buChar char="o"/>
            </a:pPr>
            <a:r>
              <a:rPr lang="en-US" sz="2800" dirty="0" smtClean="0"/>
              <a:t> Ascribe = to </a:t>
            </a:r>
            <a:r>
              <a:rPr lang="en-US" sz="2800" dirty="0"/>
              <a:t>say or think </a:t>
            </a:r>
            <a:r>
              <a:rPr lang="en-US" sz="2800" dirty="0" smtClean="0"/>
              <a:t>something that is true about a person </a:t>
            </a:r>
            <a:r>
              <a:rPr lang="en-US" sz="2800" dirty="0"/>
              <a:t>or </a:t>
            </a:r>
            <a:r>
              <a:rPr lang="en-US" sz="2800" dirty="0" smtClean="0"/>
              <a:t>thing</a:t>
            </a:r>
          </a:p>
          <a:p>
            <a:pPr lvl="1">
              <a:spcBef>
                <a:spcPts val="0"/>
              </a:spcBef>
              <a:spcAft>
                <a:spcPts val="1800"/>
              </a:spcAft>
              <a:buFont typeface="Courier New" panose="02070309020205020404" pitchFamily="49" charset="0"/>
              <a:buChar char="o"/>
            </a:pPr>
            <a:r>
              <a:rPr lang="en-US" sz="2800" dirty="0" smtClean="0"/>
              <a:t> God </a:t>
            </a:r>
            <a:r>
              <a:rPr lang="en-US" sz="2800" dirty="0"/>
              <a:t>does not seek our praise because He needs it, but because He knows that we need it. </a:t>
            </a:r>
            <a:endParaRPr lang="en-US" sz="2800" dirty="0" smtClean="0"/>
          </a:p>
          <a:p>
            <a:pPr lvl="1">
              <a:spcBef>
                <a:spcPts val="0"/>
              </a:spcBef>
              <a:spcAft>
                <a:spcPts val="1800"/>
              </a:spcAft>
              <a:buFont typeface="Courier New" panose="02070309020205020404" pitchFamily="49" charset="0"/>
              <a:buChar char="o"/>
            </a:pPr>
            <a:r>
              <a:rPr lang="en-US" sz="2800" dirty="0" smtClean="0"/>
              <a:t> Our </a:t>
            </a:r>
            <a:r>
              <a:rPr lang="en-US" sz="2800" dirty="0"/>
              <a:t>greatest joy can only be found in knowing and praising </a:t>
            </a:r>
            <a:r>
              <a:rPr lang="en-US" sz="2800" dirty="0" smtClean="0"/>
              <a:t>the </a:t>
            </a:r>
            <a:r>
              <a:rPr lang="en-US" sz="2800" dirty="0"/>
              <a:t>most wonderful of </a:t>
            </a:r>
            <a:r>
              <a:rPr lang="en-US" sz="2800" dirty="0" smtClean="0"/>
              <a:t>all! (Romans 15:13)</a:t>
            </a:r>
          </a:p>
          <a:p>
            <a:pPr>
              <a:spcBef>
                <a:spcPts val="0"/>
              </a:spcBef>
              <a:spcAft>
                <a:spcPts val="1800"/>
              </a:spcAft>
            </a:pPr>
            <a:r>
              <a:rPr lang="en-US" sz="3200" dirty="0" smtClean="0"/>
              <a:t>“</a:t>
            </a:r>
            <a:r>
              <a:rPr lang="en-US" sz="3200" dirty="0"/>
              <a:t>All enjoyment naturally overflows into praise.  If we really value something highly, we urge others to join us in praising it.  Praise not only expresses our delight, but it actually is necessary to complete it</a:t>
            </a:r>
            <a:r>
              <a:rPr lang="en-US" sz="3200" dirty="0" smtClean="0"/>
              <a:t>.” (CS </a:t>
            </a:r>
            <a:r>
              <a:rPr lang="en-US" sz="3200" dirty="0"/>
              <a:t>Lewis </a:t>
            </a:r>
            <a:r>
              <a:rPr lang="en-US" sz="3200" dirty="0" smtClean="0"/>
              <a:t>)</a:t>
            </a:r>
            <a:endParaRPr lang="en-US" sz="3200" dirty="0" smtClean="0"/>
          </a:p>
        </p:txBody>
      </p:sp>
    </p:spTree>
    <p:extLst>
      <p:ext uri="{BB962C8B-B14F-4D97-AF65-F5344CB8AC3E}">
        <p14:creationId xmlns:p14="http://schemas.microsoft.com/office/powerpoint/2010/main" val="1912835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left)">
                                      <p:cBhvr>
                                        <p:cTn id="20" dur="500"/>
                                        <p:tgtEl>
                                          <p:spTgt spid="3">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left)">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smtClean="0">
                <a:latin typeface="+mn-lt"/>
              </a:rPr>
              <a:t>Common Barriers to True Worship</a:t>
            </a:r>
            <a:endParaRPr lang="en-US" b="1" u="sng" dirty="0">
              <a:latin typeface="+mn-lt"/>
            </a:endParaRPr>
          </a:p>
        </p:txBody>
      </p:sp>
      <p:sp>
        <p:nvSpPr>
          <p:cNvPr id="3" name="Content Placeholder 2"/>
          <p:cNvSpPr>
            <a:spLocks noGrp="1"/>
          </p:cNvSpPr>
          <p:nvPr>
            <p:ph idx="1"/>
          </p:nvPr>
        </p:nvSpPr>
        <p:spPr>
          <a:xfrm>
            <a:off x="860561" y="1017758"/>
            <a:ext cx="10531966" cy="5825252"/>
          </a:xfrm>
        </p:spPr>
        <p:txBody>
          <a:bodyPr>
            <a:normAutofit/>
          </a:bodyPr>
          <a:lstStyle/>
          <a:p>
            <a:pPr marL="0" indent="0">
              <a:spcBef>
                <a:spcPts val="0"/>
              </a:spcBef>
              <a:spcAft>
                <a:spcPts val="1800"/>
              </a:spcAft>
              <a:buNone/>
            </a:pPr>
            <a:r>
              <a:rPr lang="en-US" sz="3200" b="1" dirty="0" smtClean="0"/>
              <a:t>#1.  Our desire to be praised by others.</a:t>
            </a:r>
          </a:p>
          <a:p>
            <a:pPr>
              <a:spcBef>
                <a:spcPts val="0"/>
              </a:spcBef>
              <a:spcAft>
                <a:spcPts val="1800"/>
              </a:spcAft>
            </a:pPr>
            <a:r>
              <a:rPr lang="en-US" sz="3200" b="1" dirty="0" smtClean="0"/>
              <a:t>12:1-2</a:t>
            </a:r>
            <a:r>
              <a:rPr lang="en-US" sz="3200" dirty="0" smtClean="0"/>
              <a:t>  Serving </a:t>
            </a:r>
            <a:r>
              <a:rPr lang="en-US" sz="3200" u="sng" dirty="0" smtClean="0"/>
              <a:t>can be</a:t>
            </a:r>
            <a:r>
              <a:rPr lang="en-US" sz="3200" dirty="0" smtClean="0"/>
              <a:t> an effective method of worship (v.26)</a:t>
            </a:r>
          </a:p>
          <a:p>
            <a:pPr>
              <a:spcBef>
                <a:spcPts val="0"/>
              </a:spcBef>
              <a:spcAft>
                <a:spcPts val="1800"/>
              </a:spcAft>
            </a:pPr>
            <a:r>
              <a:rPr lang="en-US" sz="3200" b="1" dirty="0" smtClean="0"/>
              <a:t>Luke 10:38-42  </a:t>
            </a:r>
            <a:r>
              <a:rPr lang="en-US" sz="3200" dirty="0" smtClean="0"/>
              <a:t>The </a:t>
            </a:r>
            <a:r>
              <a:rPr lang="en-US" sz="3200" u="sng" dirty="0" smtClean="0"/>
              <a:t>risk</a:t>
            </a:r>
            <a:r>
              <a:rPr lang="en-US" sz="3200" dirty="0" smtClean="0"/>
              <a:t> of service – judging others:</a:t>
            </a:r>
          </a:p>
          <a:p>
            <a:pPr lvl="1">
              <a:spcBef>
                <a:spcPts val="0"/>
              </a:spcBef>
              <a:spcAft>
                <a:spcPts val="1800"/>
              </a:spcAft>
            </a:pPr>
            <a:r>
              <a:rPr lang="en-US" sz="2800" dirty="0"/>
              <a:t>n</a:t>
            </a:r>
            <a:r>
              <a:rPr lang="en-US" sz="2800" dirty="0" smtClean="0"/>
              <a:t>ot serving like we think they should</a:t>
            </a:r>
          </a:p>
          <a:p>
            <a:pPr lvl="1">
              <a:spcBef>
                <a:spcPts val="0"/>
              </a:spcBef>
              <a:spcAft>
                <a:spcPts val="1800"/>
              </a:spcAft>
            </a:pPr>
            <a:r>
              <a:rPr lang="en-US" sz="2800" dirty="0"/>
              <a:t>n</a:t>
            </a:r>
            <a:r>
              <a:rPr lang="en-US" sz="2800" dirty="0" smtClean="0"/>
              <a:t>ot serving as much as we are</a:t>
            </a:r>
          </a:p>
          <a:p>
            <a:pPr>
              <a:spcBef>
                <a:spcPts val="0"/>
              </a:spcBef>
              <a:spcAft>
                <a:spcPts val="1800"/>
              </a:spcAft>
            </a:pPr>
            <a:r>
              <a:rPr lang="en-US" sz="3200" b="1" dirty="0" smtClean="0"/>
              <a:t>Matthew 6:1</a:t>
            </a:r>
            <a:r>
              <a:rPr lang="en-US" sz="3200" dirty="0" smtClean="0"/>
              <a:t>  Beware of seeking the praise of others for your good works</a:t>
            </a:r>
            <a:endParaRPr lang="en-US" sz="3200" dirty="0" smtClean="0"/>
          </a:p>
        </p:txBody>
      </p:sp>
    </p:spTree>
    <p:extLst>
      <p:ext uri="{BB962C8B-B14F-4D97-AF65-F5344CB8AC3E}">
        <p14:creationId xmlns:p14="http://schemas.microsoft.com/office/powerpoint/2010/main" val="3146616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a:latin typeface="+mn-lt"/>
              </a:rPr>
              <a:t>Common Barriers to True Worship</a:t>
            </a:r>
            <a:endParaRPr lang="en-US" b="1" u="sng" dirty="0">
              <a:latin typeface="+mn-lt"/>
            </a:endParaRPr>
          </a:p>
        </p:txBody>
      </p:sp>
      <p:sp>
        <p:nvSpPr>
          <p:cNvPr id="3" name="Content Placeholder 2"/>
          <p:cNvSpPr>
            <a:spLocks noGrp="1"/>
          </p:cNvSpPr>
          <p:nvPr>
            <p:ph idx="1"/>
          </p:nvPr>
        </p:nvSpPr>
        <p:spPr>
          <a:xfrm>
            <a:off x="890541" y="1017758"/>
            <a:ext cx="10546956" cy="5825252"/>
          </a:xfrm>
        </p:spPr>
        <p:txBody>
          <a:bodyPr>
            <a:normAutofit/>
          </a:bodyPr>
          <a:lstStyle/>
          <a:p>
            <a:pPr marL="0" indent="0">
              <a:spcBef>
                <a:spcPts val="0"/>
              </a:spcBef>
              <a:spcAft>
                <a:spcPts val="1800"/>
              </a:spcAft>
              <a:buNone/>
            </a:pPr>
            <a:r>
              <a:rPr lang="en-US" sz="3200" b="1" dirty="0" smtClean="0"/>
              <a:t>#2.  Fear of what others might think about us.</a:t>
            </a:r>
            <a:endParaRPr lang="en-US" sz="3200" b="1" dirty="0"/>
          </a:p>
          <a:p>
            <a:pPr>
              <a:spcBef>
                <a:spcPts val="0"/>
              </a:spcBef>
              <a:spcAft>
                <a:spcPts val="1800"/>
              </a:spcAft>
            </a:pPr>
            <a:r>
              <a:rPr lang="en-US" sz="3200" b="1" dirty="0" smtClean="0"/>
              <a:t>12:3</a:t>
            </a:r>
            <a:r>
              <a:rPr lang="en-US" sz="3200" dirty="0" smtClean="0"/>
              <a:t>  Mary is totally focused on Jesus, loving and worshiping Him</a:t>
            </a:r>
            <a:endParaRPr lang="en-US" sz="3200" dirty="0"/>
          </a:p>
          <a:p>
            <a:pPr>
              <a:spcBef>
                <a:spcPts val="0"/>
              </a:spcBef>
              <a:spcAft>
                <a:spcPts val="1800"/>
              </a:spcAft>
            </a:pPr>
            <a:r>
              <a:rPr lang="en-US" sz="3200" b="1" dirty="0" smtClean="0"/>
              <a:t>12:4-6  </a:t>
            </a:r>
            <a:r>
              <a:rPr lang="en-US" sz="3200" dirty="0" smtClean="0"/>
              <a:t>But others criticize her for such an extravagant action</a:t>
            </a:r>
          </a:p>
          <a:p>
            <a:pPr>
              <a:spcBef>
                <a:spcPts val="0"/>
              </a:spcBef>
              <a:spcAft>
                <a:spcPts val="1800"/>
              </a:spcAft>
            </a:pPr>
            <a:r>
              <a:rPr lang="en-US" sz="3200" b="1" dirty="0" smtClean="0"/>
              <a:t>2 Samuel 6:12-15</a:t>
            </a:r>
            <a:r>
              <a:rPr lang="en-US" sz="3200" dirty="0" smtClean="0"/>
              <a:t>  David’s heart overflows with joyful worship, but his wife is critical (</a:t>
            </a:r>
            <a:r>
              <a:rPr lang="en-US" sz="3200" b="1" dirty="0" smtClean="0"/>
              <a:t>vs. 20-22</a:t>
            </a:r>
            <a:r>
              <a:rPr lang="en-US" sz="3200" dirty="0" smtClean="0"/>
              <a:t>)</a:t>
            </a:r>
          </a:p>
          <a:p>
            <a:pPr>
              <a:spcBef>
                <a:spcPts val="0"/>
              </a:spcBef>
              <a:spcAft>
                <a:spcPts val="1800"/>
              </a:spcAft>
            </a:pPr>
            <a:r>
              <a:rPr lang="en-US" sz="3200" b="1" dirty="0" smtClean="0"/>
              <a:t>12:7-8</a:t>
            </a:r>
            <a:r>
              <a:rPr lang="en-US" sz="3200" dirty="0" smtClean="0"/>
              <a:t>  Jesus is pleased with Mary’s </a:t>
            </a:r>
            <a:r>
              <a:rPr lang="en-US" sz="3200" u="sng" dirty="0" smtClean="0"/>
              <a:t>appropriate</a:t>
            </a:r>
            <a:r>
              <a:rPr lang="en-US" sz="3200" dirty="0" smtClean="0"/>
              <a:t> worship</a:t>
            </a:r>
            <a:endParaRPr lang="en-US" sz="3200" dirty="0" smtClean="0"/>
          </a:p>
        </p:txBody>
      </p:sp>
    </p:spTree>
    <p:extLst>
      <p:ext uri="{BB962C8B-B14F-4D97-AF65-F5344CB8AC3E}">
        <p14:creationId xmlns:p14="http://schemas.microsoft.com/office/powerpoint/2010/main" val="2687771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a:latin typeface="+mn-lt"/>
              </a:rPr>
              <a:t>Common Barriers to True Worship</a:t>
            </a:r>
            <a:endParaRPr lang="en-US" b="1" u="sng" dirty="0">
              <a:latin typeface="+mn-lt"/>
            </a:endParaRPr>
          </a:p>
        </p:txBody>
      </p:sp>
      <p:sp>
        <p:nvSpPr>
          <p:cNvPr id="3" name="Content Placeholder 2"/>
          <p:cNvSpPr>
            <a:spLocks noGrp="1"/>
          </p:cNvSpPr>
          <p:nvPr>
            <p:ph idx="1"/>
          </p:nvPr>
        </p:nvSpPr>
        <p:spPr>
          <a:xfrm>
            <a:off x="1100401" y="1017758"/>
            <a:ext cx="9992319" cy="5825252"/>
          </a:xfrm>
        </p:spPr>
        <p:txBody>
          <a:bodyPr>
            <a:normAutofit/>
          </a:bodyPr>
          <a:lstStyle/>
          <a:p>
            <a:pPr marL="0" indent="0">
              <a:spcBef>
                <a:spcPts val="0"/>
              </a:spcBef>
              <a:spcAft>
                <a:spcPts val="1800"/>
              </a:spcAft>
              <a:buNone/>
            </a:pPr>
            <a:r>
              <a:rPr lang="en-US" sz="3200" b="1" dirty="0" smtClean="0"/>
              <a:t>#3.  Expecting God to fulfill our plans.</a:t>
            </a:r>
            <a:endParaRPr lang="en-US" sz="3200" b="1" dirty="0"/>
          </a:p>
          <a:p>
            <a:pPr>
              <a:spcBef>
                <a:spcPts val="0"/>
              </a:spcBef>
              <a:spcAft>
                <a:spcPts val="1800"/>
              </a:spcAft>
            </a:pPr>
            <a:r>
              <a:rPr lang="en-US" sz="3200" b="1" dirty="0" smtClean="0"/>
              <a:t>12:12-13,19</a:t>
            </a:r>
            <a:r>
              <a:rPr lang="en-US" sz="3200" dirty="0" smtClean="0"/>
              <a:t>  This looks like a real worship celebration!?</a:t>
            </a:r>
            <a:endParaRPr lang="en-US" sz="3200" dirty="0"/>
          </a:p>
          <a:p>
            <a:pPr>
              <a:spcBef>
                <a:spcPts val="0"/>
              </a:spcBef>
              <a:spcAft>
                <a:spcPts val="1800"/>
              </a:spcAft>
            </a:pPr>
            <a:r>
              <a:rPr lang="en-US" sz="3200" b="1" dirty="0" smtClean="0"/>
              <a:t>12:37-38  </a:t>
            </a:r>
            <a:r>
              <a:rPr lang="en-US" sz="3200" dirty="0" smtClean="0"/>
              <a:t>But they weren’t really believing in Him</a:t>
            </a:r>
          </a:p>
          <a:p>
            <a:pPr>
              <a:spcBef>
                <a:spcPts val="0"/>
              </a:spcBef>
              <a:spcAft>
                <a:spcPts val="1800"/>
              </a:spcAft>
            </a:pPr>
            <a:r>
              <a:rPr lang="en-US" sz="3200" b="1" dirty="0" smtClean="0"/>
              <a:t>19:15-16</a:t>
            </a:r>
            <a:r>
              <a:rPr lang="en-US" sz="3200" dirty="0" smtClean="0"/>
              <a:t>  Once again, they joined the crowd</a:t>
            </a:r>
          </a:p>
          <a:p>
            <a:pPr>
              <a:spcBef>
                <a:spcPts val="0"/>
              </a:spcBef>
              <a:spcAft>
                <a:spcPts val="1800"/>
              </a:spcAft>
            </a:pPr>
            <a:r>
              <a:rPr lang="en-US" sz="3200" b="1" dirty="0" smtClean="0"/>
              <a:t>12:17-18</a:t>
            </a:r>
            <a:r>
              <a:rPr lang="en-US" sz="3200" dirty="0" smtClean="0"/>
              <a:t>  When Jesus met their needs, they liked Him</a:t>
            </a:r>
          </a:p>
          <a:p>
            <a:pPr>
              <a:spcBef>
                <a:spcPts val="0"/>
              </a:spcBef>
              <a:spcAft>
                <a:spcPts val="1800"/>
              </a:spcAft>
            </a:pPr>
            <a:r>
              <a:rPr lang="en-US" sz="3200" dirty="0" smtClean="0"/>
              <a:t>But when His plan involves our suffering, we doubt and complain</a:t>
            </a:r>
          </a:p>
          <a:p>
            <a:pPr>
              <a:spcBef>
                <a:spcPts val="0"/>
              </a:spcBef>
              <a:spcAft>
                <a:spcPts val="1800"/>
              </a:spcAft>
            </a:pPr>
            <a:endParaRPr lang="en-US" sz="3200" dirty="0"/>
          </a:p>
        </p:txBody>
      </p:sp>
    </p:spTree>
    <p:extLst>
      <p:ext uri="{BB962C8B-B14F-4D97-AF65-F5344CB8AC3E}">
        <p14:creationId xmlns:p14="http://schemas.microsoft.com/office/powerpoint/2010/main" val="1790116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81200" y="0"/>
            <a:ext cx="8229600" cy="1143000"/>
          </a:xfrm>
        </p:spPr>
        <p:txBody>
          <a:bodyPr/>
          <a:lstStyle/>
          <a:p>
            <a:pPr algn="ctr"/>
            <a:r>
              <a:rPr lang="en-US" b="1" u="sng" dirty="0" smtClean="0">
                <a:latin typeface="+mn-lt"/>
              </a:rPr>
              <a:t>Our (incorrect) view of life</a:t>
            </a:r>
            <a:endParaRPr lang="en-US" b="1" u="sng" dirty="0">
              <a:latin typeface="+mn-lt"/>
            </a:endParaRPr>
          </a:p>
        </p:txBody>
      </p:sp>
      <p:sp>
        <p:nvSpPr>
          <p:cNvPr id="5" name="Oval 4"/>
          <p:cNvSpPr/>
          <p:nvPr/>
        </p:nvSpPr>
        <p:spPr>
          <a:xfrm>
            <a:off x="2968052" y="1143000"/>
            <a:ext cx="5718748" cy="5467662"/>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836826" y="3092001"/>
            <a:ext cx="1981200" cy="156966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9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Me</a:t>
            </a:r>
            <a:endParaRPr lang="en-US" sz="9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TextBox 1"/>
          <p:cNvSpPr txBox="1"/>
          <p:nvPr/>
        </p:nvSpPr>
        <p:spPr>
          <a:xfrm>
            <a:off x="6325849" y="2197336"/>
            <a:ext cx="1349115" cy="707886"/>
          </a:xfrm>
          <a:prstGeom prst="rect">
            <a:avLst/>
          </a:prstGeom>
          <a:noFill/>
        </p:spPr>
        <p:txBody>
          <a:bodyPr wrap="square" rtlCol="0">
            <a:spAutoFit/>
          </a:bodyPr>
          <a:lstStyle/>
          <a:p>
            <a:pPr algn="ctr"/>
            <a:r>
              <a:rPr lang="en-US" sz="2000" b="1" dirty="0" smtClean="0">
                <a:solidFill>
                  <a:schemeClr val="bg1"/>
                </a:solidFill>
              </a:rPr>
              <a:t>Good Education</a:t>
            </a:r>
            <a:endParaRPr lang="en-US" sz="2000" b="1" dirty="0">
              <a:solidFill>
                <a:schemeClr val="bg1"/>
              </a:solidFill>
            </a:endParaRPr>
          </a:p>
        </p:txBody>
      </p:sp>
      <p:sp>
        <p:nvSpPr>
          <p:cNvPr id="32" name="TextBox 31"/>
          <p:cNvSpPr txBox="1"/>
          <p:nvPr/>
        </p:nvSpPr>
        <p:spPr>
          <a:xfrm>
            <a:off x="6631895" y="4709330"/>
            <a:ext cx="1114270" cy="707886"/>
          </a:xfrm>
          <a:prstGeom prst="rect">
            <a:avLst/>
          </a:prstGeom>
          <a:noFill/>
        </p:spPr>
        <p:txBody>
          <a:bodyPr wrap="square" rtlCol="0">
            <a:spAutoFit/>
          </a:bodyPr>
          <a:lstStyle/>
          <a:p>
            <a:pPr algn="ctr"/>
            <a:r>
              <a:rPr lang="en-US" sz="2000" b="1" dirty="0" smtClean="0">
                <a:solidFill>
                  <a:schemeClr val="bg1"/>
                </a:solidFill>
              </a:rPr>
              <a:t>Good Job</a:t>
            </a:r>
            <a:endParaRPr lang="en-US" sz="2000" b="1" dirty="0">
              <a:solidFill>
                <a:schemeClr val="bg1"/>
              </a:solidFill>
            </a:endParaRPr>
          </a:p>
        </p:txBody>
      </p:sp>
      <p:sp>
        <p:nvSpPr>
          <p:cNvPr id="33" name="TextBox 32"/>
          <p:cNvSpPr txBox="1"/>
          <p:nvPr/>
        </p:nvSpPr>
        <p:spPr>
          <a:xfrm>
            <a:off x="4267668" y="4970612"/>
            <a:ext cx="990600" cy="400110"/>
          </a:xfrm>
          <a:prstGeom prst="rect">
            <a:avLst/>
          </a:prstGeom>
          <a:noFill/>
        </p:spPr>
        <p:txBody>
          <a:bodyPr wrap="square" rtlCol="0">
            <a:spAutoFit/>
          </a:bodyPr>
          <a:lstStyle/>
          <a:p>
            <a:pPr algn="ctr"/>
            <a:r>
              <a:rPr lang="en-US" sz="2000" b="1" dirty="0" smtClean="0">
                <a:solidFill>
                  <a:schemeClr val="bg1"/>
                </a:solidFill>
              </a:rPr>
              <a:t>Love</a:t>
            </a:r>
            <a:endParaRPr lang="en-US" sz="2000" b="1" dirty="0">
              <a:solidFill>
                <a:schemeClr val="bg1"/>
              </a:solidFill>
            </a:endParaRPr>
          </a:p>
        </p:txBody>
      </p:sp>
      <p:sp>
        <p:nvSpPr>
          <p:cNvPr id="39" name="TextBox 38"/>
          <p:cNvSpPr txBox="1"/>
          <p:nvPr/>
        </p:nvSpPr>
        <p:spPr>
          <a:xfrm>
            <a:off x="3592641" y="3990192"/>
            <a:ext cx="990600" cy="400110"/>
          </a:xfrm>
          <a:prstGeom prst="rect">
            <a:avLst/>
          </a:prstGeom>
          <a:noFill/>
        </p:spPr>
        <p:txBody>
          <a:bodyPr wrap="square" rtlCol="0">
            <a:spAutoFit/>
          </a:bodyPr>
          <a:lstStyle/>
          <a:p>
            <a:pPr algn="ctr"/>
            <a:r>
              <a:rPr lang="en-US" sz="2000" b="1" dirty="0" smtClean="0">
                <a:solidFill>
                  <a:schemeClr val="bg1"/>
                </a:solidFill>
              </a:rPr>
              <a:t>Safety</a:t>
            </a:r>
            <a:endParaRPr lang="en-US" sz="2000" b="1" dirty="0">
              <a:solidFill>
                <a:schemeClr val="bg1"/>
              </a:solidFill>
            </a:endParaRPr>
          </a:p>
        </p:txBody>
      </p:sp>
      <p:sp>
        <p:nvSpPr>
          <p:cNvPr id="44" name="TextBox 43"/>
          <p:cNvSpPr txBox="1"/>
          <p:nvPr/>
        </p:nvSpPr>
        <p:spPr>
          <a:xfrm>
            <a:off x="3417757" y="2786323"/>
            <a:ext cx="1219821" cy="400110"/>
          </a:xfrm>
          <a:prstGeom prst="rect">
            <a:avLst/>
          </a:prstGeom>
          <a:noFill/>
        </p:spPr>
        <p:txBody>
          <a:bodyPr wrap="square" rtlCol="0">
            <a:spAutoFit/>
          </a:bodyPr>
          <a:lstStyle/>
          <a:p>
            <a:pPr algn="ctr"/>
            <a:r>
              <a:rPr lang="en-US" sz="2000" b="1" dirty="0" smtClean="0">
                <a:solidFill>
                  <a:schemeClr val="bg1"/>
                </a:solidFill>
              </a:rPr>
              <a:t>Comfort</a:t>
            </a:r>
            <a:endParaRPr lang="en-US" sz="2000" b="1" dirty="0">
              <a:solidFill>
                <a:schemeClr val="bg1"/>
              </a:solidFill>
            </a:endParaRPr>
          </a:p>
        </p:txBody>
      </p:sp>
      <p:sp>
        <p:nvSpPr>
          <p:cNvPr id="45" name="TextBox 44"/>
          <p:cNvSpPr txBox="1"/>
          <p:nvPr/>
        </p:nvSpPr>
        <p:spPr>
          <a:xfrm>
            <a:off x="4267668" y="1946759"/>
            <a:ext cx="1621746" cy="400110"/>
          </a:xfrm>
          <a:prstGeom prst="rect">
            <a:avLst/>
          </a:prstGeom>
          <a:noFill/>
        </p:spPr>
        <p:txBody>
          <a:bodyPr wrap="square" rtlCol="0">
            <a:spAutoFit/>
          </a:bodyPr>
          <a:lstStyle/>
          <a:p>
            <a:pPr algn="ctr"/>
            <a:r>
              <a:rPr lang="en-US" sz="2000" b="1" dirty="0" smtClean="0">
                <a:solidFill>
                  <a:schemeClr val="bg1"/>
                </a:solidFill>
              </a:rPr>
              <a:t>Adventure</a:t>
            </a:r>
            <a:endParaRPr lang="en-US" sz="2000" b="1" dirty="0">
              <a:solidFill>
                <a:schemeClr val="bg1"/>
              </a:solidFill>
            </a:endParaRPr>
          </a:p>
        </p:txBody>
      </p:sp>
      <p:sp>
        <p:nvSpPr>
          <p:cNvPr id="46" name="TextBox 45"/>
          <p:cNvSpPr txBox="1"/>
          <p:nvPr/>
        </p:nvSpPr>
        <p:spPr>
          <a:xfrm>
            <a:off x="6769153" y="3445943"/>
            <a:ext cx="1621746" cy="707886"/>
          </a:xfrm>
          <a:prstGeom prst="rect">
            <a:avLst/>
          </a:prstGeom>
          <a:noFill/>
        </p:spPr>
        <p:txBody>
          <a:bodyPr wrap="square" rtlCol="0">
            <a:spAutoFit/>
          </a:bodyPr>
          <a:lstStyle/>
          <a:p>
            <a:pPr algn="ctr"/>
            <a:r>
              <a:rPr lang="en-US" sz="2000" b="1" dirty="0" smtClean="0">
                <a:solidFill>
                  <a:schemeClr val="bg1"/>
                </a:solidFill>
              </a:rPr>
              <a:t>God</a:t>
            </a:r>
          </a:p>
          <a:p>
            <a:pPr algn="ctr"/>
            <a:r>
              <a:rPr lang="en-US" sz="2000" b="1" dirty="0" smtClean="0">
                <a:solidFill>
                  <a:schemeClr val="bg1"/>
                </a:solidFill>
              </a:rPr>
              <a:t>(maybe)</a:t>
            </a:r>
            <a:endParaRPr lang="en-US" sz="2000" b="1" dirty="0">
              <a:solidFill>
                <a:schemeClr val="bg1"/>
              </a:solidFill>
            </a:endParaRPr>
          </a:p>
        </p:txBody>
      </p:sp>
      <p:sp>
        <p:nvSpPr>
          <p:cNvPr id="47" name="TextBox 46"/>
          <p:cNvSpPr txBox="1"/>
          <p:nvPr/>
        </p:nvSpPr>
        <p:spPr>
          <a:xfrm>
            <a:off x="5367647" y="5370722"/>
            <a:ext cx="1349115" cy="400110"/>
          </a:xfrm>
          <a:prstGeom prst="rect">
            <a:avLst/>
          </a:prstGeom>
          <a:noFill/>
        </p:spPr>
        <p:txBody>
          <a:bodyPr wrap="square" rtlCol="0">
            <a:spAutoFit/>
          </a:bodyPr>
          <a:lstStyle/>
          <a:p>
            <a:pPr algn="ctr"/>
            <a:r>
              <a:rPr lang="en-US" sz="2000" b="1" dirty="0" smtClean="0">
                <a:solidFill>
                  <a:schemeClr val="bg1"/>
                </a:solidFill>
              </a:rPr>
              <a:t>Money</a:t>
            </a:r>
            <a:endParaRPr lang="en-US" sz="2000" b="1" dirty="0">
              <a:solidFill>
                <a:schemeClr val="bg1"/>
              </a:solidFill>
            </a:endParaRPr>
          </a:p>
        </p:txBody>
      </p:sp>
    </p:spTree>
    <p:extLst>
      <p:ext uri="{BB962C8B-B14F-4D97-AF65-F5344CB8AC3E}">
        <p14:creationId xmlns:p14="http://schemas.microsoft.com/office/powerpoint/2010/main" val="2730875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fade">
                                      <p:cBhvr>
                                        <p:cTn id="19" dur="500"/>
                                        <p:tgtEl>
                                          <p:spTgt spid="3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7"/>
                                        </p:tgtEl>
                                        <p:attrNameLst>
                                          <p:attrName>style.visibility</p:attrName>
                                        </p:attrNameLst>
                                      </p:cBhvr>
                                      <p:to>
                                        <p:strVal val="visible"/>
                                      </p:to>
                                    </p:set>
                                    <p:animEffect transition="in" filter="fade">
                                      <p:cBhvr>
                                        <p:cTn id="24" dur="500"/>
                                        <p:tgtEl>
                                          <p:spTgt spid="4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fade">
                                      <p:cBhvr>
                                        <p:cTn id="29" dur="500"/>
                                        <p:tgtEl>
                                          <p:spTgt spid="33"/>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9"/>
                                        </p:tgtEl>
                                        <p:attrNameLst>
                                          <p:attrName>style.visibility</p:attrName>
                                        </p:attrNameLst>
                                      </p:cBhvr>
                                      <p:to>
                                        <p:strVal val="visible"/>
                                      </p:to>
                                    </p:set>
                                    <p:animEffect transition="in" filter="fade">
                                      <p:cBhvr>
                                        <p:cTn id="34" dur="500"/>
                                        <p:tgtEl>
                                          <p:spTgt spid="39"/>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fade">
                                      <p:cBhvr>
                                        <p:cTn id="39" dur="500"/>
                                        <p:tgtEl>
                                          <p:spTgt spid="44"/>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fade">
                                      <p:cBhvr>
                                        <p:cTn id="44" dur="500"/>
                                        <p:tgtEl>
                                          <p:spTgt spid="45"/>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46"/>
                                        </p:tgtEl>
                                        <p:attrNameLst>
                                          <p:attrName>style.visibility</p:attrName>
                                        </p:attrNameLst>
                                      </p:cBhvr>
                                      <p:to>
                                        <p:strVal val="visible"/>
                                      </p:to>
                                    </p:set>
                                    <p:animEffect transition="in" filter="fade">
                                      <p:cBhvr>
                                        <p:cTn id="49"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32" grpId="0"/>
      <p:bldP spid="33" grpId="0"/>
      <p:bldP spid="39" grpId="0"/>
      <p:bldP spid="44" grpId="0"/>
      <p:bldP spid="45" grpId="0"/>
      <p:bldP spid="46" grpId="0"/>
      <p:bldP spid="4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81200" y="0"/>
            <a:ext cx="8229600" cy="1143000"/>
          </a:xfrm>
        </p:spPr>
        <p:txBody>
          <a:bodyPr/>
          <a:lstStyle/>
          <a:p>
            <a:pPr algn="ctr"/>
            <a:r>
              <a:rPr lang="en-US" b="1" u="sng" dirty="0" smtClean="0">
                <a:latin typeface="+mn-lt"/>
              </a:rPr>
              <a:t>A </a:t>
            </a:r>
            <a:r>
              <a:rPr lang="en-US" b="1" u="sng" dirty="0" smtClean="0">
                <a:latin typeface="+mn-lt"/>
              </a:rPr>
              <a:t>Better</a:t>
            </a:r>
            <a:r>
              <a:rPr lang="en-US" b="1" u="sng" dirty="0" smtClean="0">
                <a:latin typeface="+mn-lt"/>
              </a:rPr>
              <a:t> </a:t>
            </a:r>
            <a:r>
              <a:rPr lang="en-US" b="1" u="sng" dirty="0" smtClean="0">
                <a:latin typeface="+mn-lt"/>
              </a:rPr>
              <a:t>View of Life</a:t>
            </a:r>
            <a:endParaRPr lang="en-US" b="1" u="sng" dirty="0">
              <a:latin typeface="+mn-lt"/>
            </a:endParaRPr>
          </a:p>
        </p:txBody>
      </p:sp>
      <p:sp>
        <p:nvSpPr>
          <p:cNvPr id="5" name="Oval 4"/>
          <p:cNvSpPr/>
          <p:nvPr/>
        </p:nvSpPr>
        <p:spPr>
          <a:xfrm>
            <a:off x="3147934" y="1142999"/>
            <a:ext cx="5786204" cy="5362731"/>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3742927" y="2162330"/>
            <a:ext cx="4551246" cy="3154710"/>
          </a:xfrm>
          <a:prstGeom prst="rect">
            <a:avLst/>
          </a:prstGeom>
          <a:noFill/>
        </p:spPr>
        <p:txBody>
          <a:bodyPr wrap="none" lIns="91440" tIns="45720" rIns="91440" bIns="45720">
            <a:spAutoFit/>
          </a:bodyPr>
          <a:lstStyle/>
          <a:p>
            <a:pPr algn="ctr"/>
            <a:r>
              <a:rPr lang="en-US" sz="199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God</a:t>
            </a:r>
            <a:endParaRPr lang="en-US" sz="199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46" name="TextBox 45"/>
          <p:cNvSpPr txBox="1"/>
          <p:nvPr/>
        </p:nvSpPr>
        <p:spPr>
          <a:xfrm>
            <a:off x="9110272" y="1562100"/>
            <a:ext cx="609600" cy="381000"/>
          </a:xfrm>
          <a:prstGeom prst="rect">
            <a:avLst/>
          </a:prstGeom>
          <a:solidFill>
            <a:schemeClr val="tx1"/>
          </a:solidFill>
        </p:spPr>
        <p:txBody>
          <a:bodyPr wrap="square" rtlCol="0">
            <a:spAutoFit/>
          </a:bodyPr>
          <a:lstStyle/>
          <a:p>
            <a:pPr algn="ctr"/>
            <a:r>
              <a:rPr lang="en-US" dirty="0">
                <a:solidFill>
                  <a:schemeClr val="bg1"/>
                </a:solidFill>
              </a:rPr>
              <a:t>You</a:t>
            </a:r>
            <a:endParaRPr lang="en-US" dirty="0">
              <a:solidFill>
                <a:schemeClr val="bg1"/>
              </a:solidFill>
            </a:endParaRPr>
          </a:p>
        </p:txBody>
      </p:sp>
      <p:sp>
        <p:nvSpPr>
          <p:cNvPr id="7" name="Rectangle 6"/>
          <p:cNvSpPr/>
          <p:nvPr/>
        </p:nvSpPr>
        <p:spPr>
          <a:xfrm>
            <a:off x="8934138" y="1334125"/>
            <a:ext cx="989351" cy="8282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53516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42" presetClass="path" presetSubtype="0" accel="50000" decel="50000" fill="hold" grpId="0" nodeType="clickEffect">
                                  <p:stCondLst>
                                    <p:cond delay="0"/>
                                  </p:stCondLst>
                                  <p:childTnLst>
                                    <p:animMotion origin="layout" path="M 4.375E-6 4.44444E-6 L -0.14401 0.05972 " pathEditMode="relative" rAng="0" ptsTypes="AA">
                                      <p:cBhvr>
                                        <p:cTn id="11" dur="2000" fill="hold"/>
                                        <p:tgtEl>
                                          <p:spTgt spid="46"/>
                                        </p:tgtEl>
                                        <p:attrNameLst>
                                          <p:attrName>ppt_x</p:attrName>
                                          <p:attrName>ppt_y</p:attrName>
                                        </p:attrNameLst>
                                      </p:cBhvr>
                                      <p:rCtr x="-7201" y="298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336"/>
            <a:ext cx="12192000" cy="982412"/>
          </a:xfrm>
        </p:spPr>
        <p:txBody>
          <a:bodyPr>
            <a:normAutofit/>
          </a:bodyPr>
          <a:lstStyle/>
          <a:p>
            <a:pPr algn="ctr"/>
            <a:r>
              <a:rPr lang="en-US" b="1" u="sng" dirty="0">
                <a:latin typeface="+mn-lt"/>
              </a:rPr>
              <a:t>Common Barriers to True Worship</a:t>
            </a:r>
            <a:endParaRPr lang="en-US" b="1" u="sng" dirty="0">
              <a:latin typeface="+mn-lt"/>
            </a:endParaRPr>
          </a:p>
        </p:txBody>
      </p:sp>
      <p:sp>
        <p:nvSpPr>
          <p:cNvPr id="3" name="Content Placeholder 2"/>
          <p:cNvSpPr>
            <a:spLocks noGrp="1"/>
          </p:cNvSpPr>
          <p:nvPr>
            <p:ph idx="1"/>
          </p:nvPr>
        </p:nvSpPr>
        <p:spPr>
          <a:xfrm>
            <a:off x="1100401" y="1017758"/>
            <a:ext cx="9992319" cy="5825252"/>
          </a:xfrm>
        </p:spPr>
        <p:txBody>
          <a:bodyPr>
            <a:normAutofit/>
          </a:bodyPr>
          <a:lstStyle/>
          <a:p>
            <a:pPr marL="0" indent="0">
              <a:spcBef>
                <a:spcPts val="0"/>
              </a:spcBef>
              <a:spcAft>
                <a:spcPts val="1800"/>
              </a:spcAft>
              <a:buNone/>
            </a:pPr>
            <a:r>
              <a:rPr lang="en-US" sz="3200" b="1" dirty="0" smtClean="0"/>
              <a:t>#4.  Value our position in society too highly</a:t>
            </a:r>
            <a:endParaRPr lang="en-US" sz="3200" b="1" dirty="0"/>
          </a:p>
          <a:p>
            <a:pPr>
              <a:spcBef>
                <a:spcPts val="0"/>
              </a:spcBef>
              <a:spcAft>
                <a:spcPts val="1800"/>
              </a:spcAft>
            </a:pPr>
            <a:r>
              <a:rPr lang="en-US" sz="3200" b="1" dirty="0" smtClean="0"/>
              <a:t>12:42-43</a:t>
            </a:r>
            <a:r>
              <a:rPr lang="en-US" sz="3200" dirty="0" smtClean="0"/>
              <a:t>  We can be mentally convinced about Jesus, but treasure our position more than we treasure Him.</a:t>
            </a:r>
          </a:p>
          <a:p>
            <a:pPr>
              <a:spcBef>
                <a:spcPts val="0"/>
              </a:spcBef>
              <a:spcAft>
                <a:spcPts val="1800"/>
              </a:spcAft>
            </a:pPr>
            <a:r>
              <a:rPr lang="en-US" sz="3200" b="1" dirty="0" smtClean="0"/>
              <a:t>9:20-22</a:t>
            </a:r>
            <a:r>
              <a:rPr lang="en-US" sz="3200" dirty="0" smtClean="0"/>
              <a:t>  To be “put out of the synagogue” would mean to be treated like a foreigner</a:t>
            </a:r>
          </a:p>
          <a:p>
            <a:pPr>
              <a:spcBef>
                <a:spcPts val="0"/>
              </a:spcBef>
              <a:spcAft>
                <a:spcPts val="1800"/>
              </a:spcAft>
            </a:pPr>
            <a:r>
              <a:rPr lang="en-US" sz="3200" b="1" dirty="0" smtClean="0"/>
              <a:t>11:47-48</a:t>
            </a:r>
            <a:r>
              <a:rPr lang="en-US" sz="3200" dirty="0" smtClean="0"/>
              <a:t>  Would complete surrender to Jesus cost you your place at work or in society?</a:t>
            </a:r>
          </a:p>
        </p:txBody>
      </p:sp>
    </p:spTree>
    <p:extLst>
      <p:ext uri="{BB962C8B-B14F-4D97-AF65-F5344CB8AC3E}">
        <p14:creationId xmlns:p14="http://schemas.microsoft.com/office/powerpoint/2010/main" val="2828476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1454</TotalTime>
  <Words>2567</Words>
  <Application>Microsoft Office PowerPoint</Application>
  <PresentationFormat>Widescreen</PresentationFormat>
  <Paragraphs>144</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Courier New</vt:lpstr>
      <vt:lpstr>Wingdings</vt:lpstr>
      <vt:lpstr>Office Theme</vt:lpstr>
      <vt:lpstr>John 12</vt:lpstr>
      <vt:lpstr>Our Purpose for Living</vt:lpstr>
      <vt:lpstr>Glorifying God – Why?</vt:lpstr>
      <vt:lpstr>Common Barriers to True Worship</vt:lpstr>
      <vt:lpstr>Common Barriers to True Worship</vt:lpstr>
      <vt:lpstr>Common Barriers to True Worship</vt:lpstr>
      <vt:lpstr>Our (incorrect) view of life</vt:lpstr>
      <vt:lpstr>A Better View of Life</vt:lpstr>
      <vt:lpstr>Common Barriers to True Worship</vt:lpstr>
      <vt:lpstr>True Worship : Overcoming the Barriers</vt:lpstr>
      <vt:lpstr>Growing a Spirit of True Worship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5 and 9</dc:title>
  <dc:creator>Mark Robnett</dc:creator>
  <cp:lastModifiedBy>Mark Robnett</cp:lastModifiedBy>
  <cp:revision>112</cp:revision>
  <dcterms:created xsi:type="dcterms:W3CDTF">2024-10-31T11:28:12Z</dcterms:created>
  <dcterms:modified xsi:type="dcterms:W3CDTF">2025-04-02T15:01:17Z</dcterms:modified>
</cp:coreProperties>
</file>