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1913" autoAdjust="0"/>
  </p:normalViewPr>
  <p:slideViewPr>
    <p:cSldViewPr snapToGrid="0">
      <p:cViewPr varScale="1">
        <p:scale>
          <a:sx n="71" d="100"/>
          <a:sy n="71" d="100"/>
        </p:scale>
        <p:origin x="2376" y="288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sorterViewPr>
    <p:cViewPr>
      <p:scale>
        <a:sx n="200" d="100"/>
        <a:sy n="200" d="100"/>
      </p:scale>
      <p:origin x="0" y="-26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Immediately at the beginning</a:t>
            </a:r>
            <a:r>
              <a:rPr lang="en-US" baseline="0" dirty="0"/>
              <a:t> of His ministry, Jesus faced many challenges by the traditional Jewish leaders.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chapter actually is easily broken down into</a:t>
            </a:r>
            <a:r>
              <a:rPr lang="en-US" baseline="0" dirty="0"/>
              <a:t> four whys, but today, we’ll only look at the first three.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 back to 1:39, remembering that Jesus was traveling all over Galilee, preaching, healing, and casting out demons.  He then came back “home” to Capernaum…</a:t>
            </a:r>
          </a:p>
          <a:p>
            <a:endParaRPr lang="en-US" dirty="0"/>
          </a:p>
          <a:p>
            <a:r>
              <a:rPr lang="en-US" dirty="0"/>
              <a:t>Note that Jesus acted on behalf of “their faith.”  What might happen when you faithfully bring someone to Jesus?</a:t>
            </a:r>
          </a:p>
          <a:p>
            <a:endParaRPr lang="en-US" dirty="0"/>
          </a:p>
          <a:p>
            <a:r>
              <a:rPr lang="en-US" dirty="0"/>
              <a:t>Be sure to define “blaspheming” – saying something wrong about God OR claiming to be God.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15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31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Jesus called Levi</a:t>
            </a:r>
            <a:r>
              <a:rPr lang="en-US" baseline="0" dirty="0"/>
              <a:t> (</a:t>
            </a:r>
            <a:r>
              <a:rPr lang="en-US" baseline="0" dirty="0" err="1"/>
              <a:t>Gk</a:t>
            </a:r>
            <a:r>
              <a:rPr lang="en-US" baseline="0" dirty="0"/>
              <a:t> name - Matthew), he shattered all </a:t>
            </a:r>
            <a:r>
              <a:rPr lang="en-US" baseline="0" dirty="0" err="1"/>
              <a:t>sterotypes</a:t>
            </a:r>
            <a:r>
              <a:rPr lang="en-US" baseline="0" dirty="0"/>
              <a:t>.</a:t>
            </a:r>
          </a:p>
          <a:p>
            <a:endParaRPr lang="en-US" baseline="0" dirty="0"/>
          </a:p>
          <a:p>
            <a:r>
              <a:rPr lang="en-US" b="0" i="0" dirty="0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Like a </a:t>
            </a:r>
            <a:r>
              <a:rPr lang="en-US" b="0" i="0" dirty="0" err="1">
                <a:solidFill>
                  <a:srgbClr val="5F6368"/>
                </a:solidFill>
                <a:effectLst/>
                <a:latin typeface="Roboto" panose="02000000000000000000" pitchFamily="2" charset="0"/>
              </a:rPr>
              <a:t>Chéngguǎn</a:t>
            </a:r>
            <a:r>
              <a:rPr lang="en-US" baseline="0" dirty="0"/>
              <a:t> (</a:t>
            </a:r>
            <a:r>
              <a:rPr lang="zh-CN" altLang="en-US" baseline="0" dirty="0"/>
              <a:t>城管</a:t>
            </a:r>
            <a:r>
              <a:rPr lang="en-US" altLang="zh-CN" baseline="0" dirty="0"/>
              <a:t>) in modern China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When Jesus called him, Matthew was transformed from a money-loving tax collector to a Christ-loving follower of God.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48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17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Almost 30 years after Jesus’ baptism, Paul encountered a group of John’s disciples who still did not know that Jesus was the one to whom</a:t>
            </a:r>
            <a:r>
              <a:rPr lang="en-US" baseline="0" dirty="0"/>
              <a:t> John’s ministry pointed (Acts 19:1-7).</a:t>
            </a:r>
          </a:p>
          <a:p>
            <a:endParaRPr lang="en-US" baseline="0" dirty="0"/>
          </a:p>
          <a:p>
            <a:r>
              <a:rPr lang="en-US" baseline="0" dirty="0"/>
              <a:t>Some of John’s disciples were jealous of Jesus’ growing popularity (John 3:26).  Just because someone is a disciple of John, doesn’t mean that they are followers of the radically different teaching of Jesus.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68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Jesus did not destroy the OT Law, but fulfilled it (Matthew 5:17-19) with the new covenant.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OT Law was not bad (Romans 7:7)</a:t>
            </a:r>
            <a:r>
              <a:rPr lang="en-US" sz="1200" baseline="0" dirty="0"/>
              <a:t> – it helps us know that we are sinners in need of salvation.  But the Jewish leaders took the law and turned it into a way to display their own self-righteousness.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The Gospel of Mark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69443"/>
            <a:ext cx="6858000" cy="2288357"/>
          </a:xfrm>
        </p:spPr>
        <p:txBody>
          <a:bodyPr>
            <a:noAutofit/>
          </a:bodyPr>
          <a:lstStyle/>
          <a:p>
            <a:r>
              <a:rPr lang="en-US" sz="4000" dirty="0"/>
              <a:t>Chapter 2ab</a:t>
            </a:r>
          </a:p>
          <a:p>
            <a:endParaRPr lang="en-US" sz="4000" dirty="0"/>
          </a:p>
          <a:p>
            <a:r>
              <a:rPr lang="en-US" sz="4000" dirty="0"/>
              <a:t>“Four Whys”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Sections of Mark 2 – “Why ___?”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vs.1-12  </a:t>
            </a:r>
            <a:r>
              <a:rPr lang="en-US" sz="3200" dirty="0"/>
              <a:t>“</a:t>
            </a:r>
            <a:r>
              <a:rPr lang="en-US" sz="3200" b="1" dirty="0"/>
              <a:t>Why</a:t>
            </a:r>
            <a:r>
              <a:rPr lang="en-US" sz="3200" dirty="0"/>
              <a:t> does this man </a:t>
            </a:r>
            <a:r>
              <a:rPr lang="en-US" sz="3200" u="sng" dirty="0"/>
              <a:t>speak like that</a:t>
            </a:r>
            <a:r>
              <a:rPr lang="en-US" sz="3200" dirty="0"/>
              <a:t>? He is blaspheming! Who can forgive sins but God alone?”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vs.13-17</a:t>
            </a:r>
            <a:r>
              <a:rPr lang="en-US" sz="3200" dirty="0"/>
              <a:t>  “</a:t>
            </a:r>
            <a:r>
              <a:rPr lang="en-US" sz="3200" b="1" dirty="0"/>
              <a:t>Why</a:t>
            </a:r>
            <a:r>
              <a:rPr lang="en-US" sz="3200" dirty="0"/>
              <a:t> does he </a:t>
            </a:r>
            <a:r>
              <a:rPr lang="en-US" sz="3200" u="sng" dirty="0"/>
              <a:t>eat with tax collectors and sinners</a:t>
            </a:r>
            <a:r>
              <a:rPr lang="en-US" sz="3200" dirty="0"/>
              <a:t>?”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vs.18-22</a:t>
            </a:r>
            <a:r>
              <a:rPr lang="en-US" sz="3200" dirty="0"/>
              <a:t>  “</a:t>
            </a:r>
            <a:r>
              <a:rPr lang="en-US" sz="3200" b="1" dirty="0"/>
              <a:t>Why</a:t>
            </a:r>
            <a:r>
              <a:rPr lang="en-US" sz="3200" dirty="0"/>
              <a:t> do John's disciples and the disciples of the Pharisees fast, but </a:t>
            </a:r>
            <a:r>
              <a:rPr lang="en-US" sz="3200" u="sng" dirty="0"/>
              <a:t>your disciples do not fast</a:t>
            </a:r>
            <a:r>
              <a:rPr lang="en-US" sz="3200" dirty="0"/>
              <a:t>?”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solidFill>
                  <a:schemeClr val="bg1">
                    <a:lumMod val="65000"/>
                  </a:schemeClr>
                </a:solidFill>
              </a:rPr>
              <a:t>vs.23-28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   “Look, </a:t>
            </a:r>
            <a:r>
              <a:rPr lang="en-US" sz="3200" b="1" dirty="0">
                <a:solidFill>
                  <a:schemeClr val="bg1">
                    <a:lumMod val="65000"/>
                  </a:schemeClr>
                </a:solidFill>
              </a:rPr>
              <a:t>why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 are they </a:t>
            </a:r>
            <a:r>
              <a:rPr lang="en-US" sz="3200" u="sng" dirty="0">
                <a:solidFill>
                  <a:schemeClr val="bg1">
                    <a:lumMod val="65000"/>
                  </a:schemeClr>
                </a:solidFill>
              </a:rPr>
              <a:t>doing what is not lawful </a:t>
            </a:r>
            <a:r>
              <a:rPr lang="en-US" sz="3200" dirty="0">
                <a:solidFill>
                  <a:schemeClr val="bg1">
                    <a:lumMod val="65000"/>
                  </a:schemeClr>
                </a:solidFill>
              </a:rPr>
              <a:t>on the Sabbath?”</a:t>
            </a:r>
          </a:p>
        </p:txBody>
      </p:sp>
    </p:spTree>
    <p:extLst>
      <p:ext uri="{BB962C8B-B14F-4D97-AF65-F5344CB8AC3E}">
        <p14:creationId xmlns:p14="http://schemas.microsoft.com/office/powerpoint/2010/main" val="112967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2:1-12   Forgiving Sins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046375"/>
            <a:ext cx="8667016" cy="5643792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vs.1-2</a:t>
            </a:r>
            <a:r>
              <a:rPr lang="en-US" sz="3200" dirty="0"/>
              <a:t>  The </a:t>
            </a:r>
            <a:r>
              <a:rPr lang="en-US" sz="3200" b="1" dirty="0"/>
              <a:t>curious crowd </a:t>
            </a:r>
            <a:r>
              <a:rPr lang="en-US" sz="3200" dirty="0"/>
              <a:t>came to see miracles and hear teaching, but </a:t>
            </a:r>
            <a:r>
              <a:rPr lang="en-US" sz="3200" b="1" dirty="0"/>
              <a:t>not to seek a Savior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vs.3-4</a:t>
            </a:r>
            <a:r>
              <a:rPr lang="en-US" sz="3200" dirty="0"/>
              <a:t>  Jewish houses had a flat roof covered with tiles, straw and mud.  These men were determined to help their friend.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vs.5</a:t>
            </a:r>
            <a:r>
              <a:rPr lang="en-US" sz="3200" dirty="0"/>
              <a:t>  </a:t>
            </a:r>
            <a:r>
              <a:rPr lang="en-US" sz="3200" b="1" dirty="0"/>
              <a:t>Jesus</a:t>
            </a:r>
            <a:r>
              <a:rPr lang="en-US" sz="3200" dirty="0"/>
              <a:t> looked </a:t>
            </a:r>
            <a:r>
              <a:rPr lang="en-US" sz="3200" b="1" dirty="0"/>
              <a:t>beyond the physical </a:t>
            </a:r>
            <a:r>
              <a:rPr lang="en-US" sz="3200" dirty="0"/>
              <a:t>need to the </a:t>
            </a:r>
            <a:r>
              <a:rPr lang="en-US" sz="3200" b="1" dirty="0"/>
              <a:t>deeper problem </a:t>
            </a:r>
            <a:r>
              <a:rPr lang="en-US" sz="3200" dirty="0"/>
              <a:t>– the man’s need for </a:t>
            </a:r>
            <a:r>
              <a:rPr lang="en-US" sz="3200" b="1" dirty="0"/>
              <a:t>forgiveness</a:t>
            </a:r>
            <a:r>
              <a:rPr lang="en-US" sz="3200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Christian </a:t>
            </a:r>
            <a:r>
              <a:rPr lang="en-US" sz="3200" b="1" dirty="0"/>
              <a:t>gospel</a:t>
            </a:r>
            <a:r>
              <a:rPr lang="en-US" sz="3200" dirty="0"/>
              <a:t>: forgiveness by </a:t>
            </a:r>
            <a:r>
              <a:rPr lang="en-US" sz="3200" b="1" dirty="0"/>
              <a:t>grace through faith</a:t>
            </a:r>
            <a:r>
              <a:rPr lang="en-US" sz="3200" dirty="0"/>
              <a:t>, not by self-righteousness or merit (</a:t>
            </a:r>
            <a:r>
              <a:rPr lang="zh-CN" altLang="en-US" sz="3200" dirty="0"/>
              <a:t>功德</a:t>
            </a:r>
            <a:r>
              <a:rPr lang="en-US" altLang="zh-CN" sz="3200" dirty="0"/>
              <a:t>).</a:t>
            </a:r>
            <a:endParaRPr lang="en-US" sz="320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V.6-7 </a:t>
            </a:r>
            <a:r>
              <a:rPr lang="en-US" sz="3200" dirty="0"/>
              <a:t>“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Why</a:t>
            </a:r>
            <a:r>
              <a:rPr lang="en-US" sz="3200" dirty="0"/>
              <a:t> does this man </a:t>
            </a:r>
            <a:r>
              <a:rPr lang="en-US" sz="3200" u="sng" dirty="0"/>
              <a:t>speak like that</a:t>
            </a:r>
            <a:r>
              <a:rPr lang="en-US" sz="3200" dirty="0"/>
              <a:t>? He is blaspheming! Who can forgive sins but God alone?”</a:t>
            </a:r>
          </a:p>
        </p:txBody>
      </p:sp>
    </p:spTree>
    <p:extLst>
      <p:ext uri="{BB962C8B-B14F-4D97-AF65-F5344CB8AC3E}">
        <p14:creationId xmlns:p14="http://schemas.microsoft.com/office/powerpoint/2010/main" val="315551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2:1-12   Forgiving Sins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127051"/>
            <a:ext cx="9043639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vs.8</a:t>
            </a:r>
            <a:r>
              <a:rPr lang="en-US" sz="3200" dirty="0"/>
              <a:t>  Only God can forgive sins, </a:t>
            </a:r>
            <a:r>
              <a:rPr lang="en-US" sz="3200" b="1" dirty="0"/>
              <a:t>and</a:t>
            </a:r>
            <a:r>
              <a:rPr lang="en-US" sz="3200" dirty="0"/>
              <a:t> only God can read the thoughts of a person (1 Samuel 16:7)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v.9</a:t>
            </a:r>
            <a:r>
              <a:rPr lang="en-US" sz="3200" dirty="0"/>
              <a:t>  </a:t>
            </a:r>
            <a:r>
              <a:rPr lang="en-US" sz="3200" b="1" dirty="0"/>
              <a:t>Both things </a:t>
            </a:r>
            <a:r>
              <a:rPr lang="en-US" sz="3200" dirty="0"/>
              <a:t>are </a:t>
            </a:r>
            <a:r>
              <a:rPr lang="en-US" sz="3200" b="1" dirty="0"/>
              <a:t>impossible</a:t>
            </a:r>
            <a:r>
              <a:rPr lang="en-US" sz="3200" dirty="0"/>
              <a:t> for a man to do (forgive sins or heal this man).  The point is this: which is </a:t>
            </a:r>
            <a:r>
              <a:rPr lang="en-US" sz="3200" b="1" dirty="0"/>
              <a:t>easier to prove</a:t>
            </a:r>
            <a:r>
              <a:rPr lang="en-US" sz="3200" dirty="0"/>
              <a:t> by observation?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v.10-12</a:t>
            </a:r>
            <a:r>
              <a:rPr lang="en-US" sz="3200" dirty="0"/>
              <a:t>  “that </a:t>
            </a:r>
            <a:r>
              <a:rPr lang="en-US" sz="3200" b="1" dirty="0"/>
              <a:t>you may know </a:t>
            </a:r>
            <a:r>
              <a:rPr lang="en-US" sz="3200" dirty="0"/>
              <a:t>that the Son of Man has </a:t>
            </a:r>
            <a:r>
              <a:rPr lang="en-US" sz="3200" b="1" dirty="0"/>
              <a:t>authority</a:t>
            </a:r>
            <a:r>
              <a:rPr lang="en-US" sz="3200" dirty="0"/>
              <a:t> on earth to forgive sins …”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Answer</a:t>
            </a:r>
            <a:r>
              <a:rPr lang="en-US" sz="3200" b="1" dirty="0"/>
              <a:t>:</a:t>
            </a:r>
            <a:r>
              <a:rPr lang="en-US" sz="3200" dirty="0"/>
              <a:t>  </a:t>
            </a:r>
            <a:r>
              <a:rPr lang="en-US" sz="3200" b="1" dirty="0"/>
              <a:t>Jesus is God </a:t>
            </a:r>
            <a:r>
              <a:rPr lang="en-US" sz="3200" dirty="0"/>
              <a:t>with the power to forgive sins – </a:t>
            </a:r>
            <a:r>
              <a:rPr lang="en-US" sz="3200" i="1" dirty="0"/>
              <a:t>our greatest need</a:t>
            </a:r>
            <a:r>
              <a:rPr lang="en-US" sz="3200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Like the 4 men – will you bring your friend to Jesus?</a:t>
            </a:r>
          </a:p>
        </p:txBody>
      </p:sp>
    </p:spTree>
    <p:extLst>
      <p:ext uri="{BB962C8B-B14F-4D97-AF65-F5344CB8AC3E}">
        <p14:creationId xmlns:p14="http://schemas.microsoft.com/office/powerpoint/2010/main" val="77551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2:13-17   Eating with Sinners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vs.13-14</a:t>
            </a:r>
            <a:r>
              <a:rPr lang="en-US" sz="3200" dirty="0"/>
              <a:t>  The </a:t>
            </a:r>
            <a:r>
              <a:rPr lang="en-US" sz="3200" b="1" dirty="0"/>
              <a:t>crowd</a:t>
            </a:r>
            <a:r>
              <a:rPr lang="en-US" sz="3200" dirty="0"/>
              <a:t> was probably </a:t>
            </a:r>
            <a:r>
              <a:rPr lang="en-US" sz="3200" b="1" dirty="0"/>
              <a:t>shocked</a:t>
            </a:r>
            <a:r>
              <a:rPr lang="en-US" sz="3200" dirty="0"/>
              <a:t> when Jesus told Levi, “Follow Me.” (tax collectors were despised – traitors to Israel and usually corrupt)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Levi </a:t>
            </a:r>
            <a:r>
              <a:rPr lang="en-US" sz="3200" dirty="0"/>
              <a:t>(Matthew) was probably </a:t>
            </a:r>
            <a:r>
              <a:rPr lang="en-US" sz="3200" b="1" dirty="0"/>
              <a:t>shocked</a:t>
            </a:r>
            <a:r>
              <a:rPr lang="en-US" sz="3200" dirty="0"/>
              <a:t> too. But aware of his need, he rose and followed.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v.15</a:t>
            </a:r>
            <a:r>
              <a:rPr lang="en-US" sz="3200" dirty="0"/>
              <a:t>  Society saw these people as the lowest garbage on earth, but Jesus saw His mission field.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v.16</a:t>
            </a:r>
            <a:r>
              <a:rPr lang="en-US" sz="3200" dirty="0"/>
              <a:t>  “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Why</a:t>
            </a:r>
            <a:r>
              <a:rPr lang="en-US" sz="3200" dirty="0"/>
              <a:t> does he </a:t>
            </a:r>
            <a:r>
              <a:rPr lang="en-US" sz="3200" u="sng" dirty="0"/>
              <a:t>eat with tax collectors and sinners</a:t>
            </a:r>
            <a:r>
              <a:rPr lang="en-US" sz="3200" dirty="0"/>
              <a:t>?”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These religious men prided themselves as better than others and </a:t>
            </a:r>
            <a:r>
              <a:rPr lang="en-US" sz="3200" b="1" dirty="0"/>
              <a:t>stayed away </a:t>
            </a:r>
            <a:r>
              <a:rPr lang="en-US" sz="3200" dirty="0"/>
              <a:t>from them.</a:t>
            </a:r>
          </a:p>
        </p:txBody>
      </p:sp>
    </p:spTree>
    <p:extLst>
      <p:ext uri="{BB962C8B-B14F-4D97-AF65-F5344CB8AC3E}">
        <p14:creationId xmlns:p14="http://schemas.microsoft.com/office/powerpoint/2010/main" val="132170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2:13-17   Eating with Sinners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vs.17</a:t>
            </a:r>
            <a:r>
              <a:rPr lang="en-US" sz="3200" dirty="0"/>
              <a:t>  People don’t look for medical help when they </a:t>
            </a:r>
            <a:r>
              <a:rPr lang="en-US" sz="3200" b="1" dirty="0"/>
              <a:t>think they are healthy</a:t>
            </a:r>
            <a:r>
              <a:rPr lang="en-US" sz="3200" dirty="0"/>
              <a:t>.  But when they see their deadly sickness, they </a:t>
            </a:r>
            <a:r>
              <a:rPr lang="en-US" sz="3200" b="1" dirty="0"/>
              <a:t>cry out </a:t>
            </a:r>
            <a:r>
              <a:rPr lang="en-US" sz="3200" dirty="0"/>
              <a:t>for help.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Jesus is calling </a:t>
            </a:r>
            <a:r>
              <a:rPr lang="en-US" sz="3200" b="1" dirty="0"/>
              <a:t>sinners</a:t>
            </a:r>
            <a:r>
              <a:rPr lang="en-US" sz="3200" dirty="0"/>
              <a:t> – </a:t>
            </a:r>
            <a:r>
              <a:rPr lang="en-US" sz="3200" b="1" dirty="0"/>
              <a:t>who</a:t>
            </a:r>
            <a:r>
              <a:rPr lang="en-US" sz="3200" dirty="0"/>
              <a:t> does this include?  (hint: “there is none righteous” – Romans 3:10).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Answer:</a:t>
            </a:r>
            <a:r>
              <a:rPr lang="en-US" sz="3200" dirty="0"/>
              <a:t>  </a:t>
            </a:r>
            <a:r>
              <a:rPr lang="en-US" sz="3200" b="1" dirty="0"/>
              <a:t>Jesus gives grace </a:t>
            </a:r>
            <a:r>
              <a:rPr lang="en-US" sz="3200" dirty="0"/>
              <a:t>to all sinners who sincerely seek Him in faith.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God can transform a money-loving tax collector to a God-loving Christ follower.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6964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2:18-22   Not Fasting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vs.18a</a:t>
            </a:r>
            <a:r>
              <a:rPr lang="en-US" sz="3200" dirty="0"/>
              <a:t>  The OT Law only required fasting on the Day of Atonement (Lev 16:29-31).  The Pharisees </a:t>
            </a:r>
            <a:r>
              <a:rPr lang="en-US" sz="3200" b="1" dirty="0"/>
              <a:t>proudly fasted twice each week</a:t>
            </a:r>
            <a:r>
              <a:rPr lang="en-US" sz="3200" dirty="0"/>
              <a:t> (Luke 18:12).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v.18b</a:t>
            </a:r>
            <a:r>
              <a:rPr lang="en-US" sz="3200" dirty="0"/>
              <a:t>  “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Why</a:t>
            </a:r>
            <a:r>
              <a:rPr lang="en-US" sz="3200" dirty="0"/>
              <a:t> do John's disciples and the disciples of the Pharisees fast, but </a:t>
            </a:r>
            <a:r>
              <a:rPr lang="en-US" sz="3200" u="sng" dirty="0"/>
              <a:t>your disciples do not fast</a:t>
            </a:r>
            <a:r>
              <a:rPr lang="en-US" sz="3200" dirty="0"/>
              <a:t>?”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Jesus’ disciples were not breaking God’s law – they were ignoring </a:t>
            </a:r>
            <a:r>
              <a:rPr lang="en-US" sz="3200" b="1" dirty="0"/>
              <a:t>man-made traditions</a:t>
            </a:r>
            <a:r>
              <a:rPr lang="en-US" sz="3200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v.19</a:t>
            </a:r>
            <a:r>
              <a:rPr lang="en-US" sz="3200" dirty="0"/>
              <a:t>  If the Pharisees had recognized Jesus as the promised Messiah, they would have been </a:t>
            </a:r>
            <a:r>
              <a:rPr lang="en-US" sz="3200" b="1" dirty="0"/>
              <a:t>feasting instead of fasting</a:t>
            </a:r>
            <a:r>
              <a:rPr lang="en-US" sz="3200" dirty="0"/>
              <a:t>!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2982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Mark 2:18-22   Not Fasting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1127051"/>
            <a:ext cx="8667016" cy="556311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vs.20</a:t>
            </a:r>
            <a:r>
              <a:rPr lang="en-US" sz="3200" dirty="0"/>
              <a:t>  “when the bridegroom is </a:t>
            </a:r>
            <a:r>
              <a:rPr lang="en-US" sz="3200" u="sng" dirty="0"/>
              <a:t>taken away</a:t>
            </a:r>
            <a:r>
              <a:rPr lang="en-US" sz="3200" dirty="0"/>
              <a:t>…” Greek “</a:t>
            </a:r>
            <a:r>
              <a:rPr lang="en-US" sz="3200" dirty="0" err="1"/>
              <a:t>apairo</a:t>
            </a:r>
            <a:r>
              <a:rPr lang="en-US" sz="3200" dirty="0"/>
              <a:t>” = “sudden and violent removal,” Jesus’ trial and crucifixion (John 16:20-22).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/>
              <a:t>v.21,22</a:t>
            </a:r>
            <a:r>
              <a:rPr lang="en-US" sz="3200" dirty="0"/>
              <a:t>  The true gospel </a:t>
            </a:r>
            <a:r>
              <a:rPr lang="en-US" sz="3200" b="1" dirty="0"/>
              <a:t>cannot be added </a:t>
            </a:r>
            <a:r>
              <a:rPr lang="en-US" sz="3200" dirty="0"/>
              <a:t>to </a:t>
            </a:r>
            <a:r>
              <a:rPr lang="en-US" sz="3200" b="1" dirty="0"/>
              <a:t>legalistic, external religion</a:t>
            </a:r>
            <a:r>
              <a:rPr lang="en-US" sz="3200" dirty="0"/>
              <a:t>. The old, hard skin of </a:t>
            </a:r>
            <a:r>
              <a:rPr lang="en-US" sz="3200" b="1" dirty="0"/>
              <a:t>Jewish traditions </a:t>
            </a:r>
            <a:r>
              <a:rPr lang="en-US" sz="3200" dirty="0"/>
              <a:t>could never contain the true gospel of grace.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Answer:</a:t>
            </a:r>
            <a:r>
              <a:rPr lang="en-US" sz="3200" dirty="0"/>
              <a:t>  The </a:t>
            </a:r>
            <a:r>
              <a:rPr lang="en-US" sz="3200" b="1" dirty="0"/>
              <a:t>true gospel </a:t>
            </a:r>
            <a:r>
              <a:rPr lang="en-US" sz="3200" dirty="0"/>
              <a:t>must not be mixed with false religion – it is </a:t>
            </a:r>
            <a:r>
              <a:rPr lang="en-US" sz="3200" i="1" dirty="0"/>
              <a:t>purely grace by faith</a:t>
            </a:r>
            <a:r>
              <a:rPr lang="en-US" sz="3200" dirty="0"/>
              <a:t>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To become a Christian, we don’t add His Kingdom to our kingdom – His Kingdom replaces ours.</a:t>
            </a:r>
          </a:p>
        </p:txBody>
      </p:sp>
    </p:spTree>
    <p:extLst>
      <p:ext uri="{BB962C8B-B14F-4D97-AF65-F5344CB8AC3E}">
        <p14:creationId xmlns:p14="http://schemas.microsoft.com/office/powerpoint/2010/main" val="381900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4094" y="1349297"/>
            <a:ext cx="8294704" cy="53408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Our greatest need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forgiveness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sin.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transforms us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from world-loving followers of society to God-loving followers of Jesus.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become a Christian, we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add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His Kingdom to our kingdom – His Kingdom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replaces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ours.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err="1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2331</TotalTime>
  <Words>1060</Words>
  <Application>Microsoft Office PowerPoint</Application>
  <PresentationFormat>On-screen Show (4:3)</PresentationFormat>
  <Paragraphs>73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Roboto</vt:lpstr>
      <vt:lpstr>Office Theme</vt:lpstr>
      <vt:lpstr>The Gospel of Mark</vt:lpstr>
      <vt:lpstr>Sections of Mark 2 – “Why ___?”</vt:lpstr>
      <vt:lpstr>Mark 2:1-12   Forgiving Sins</vt:lpstr>
      <vt:lpstr>Mark 2:1-12   Forgiving Sins</vt:lpstr>
      <vt:lpstr>Mark 2:13-17   Eating with Sinners</vt:lpstr>
      <vt:lpstr>Mark 2:13-17   Eating with Sinners</vt:lpstr>
      <vt:lpstr>Mark 2:18-22   Not Fasting</vt:lpstr>
      <vt:lpstr>Mark 2:18-22   Not Fasting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114</cp:revision>
  <dcterms:created xsi:type="dcterms:W3CDTF">2022-11-02T22:17:55Z</dcterms:created>
  <dcterms:modified xsi:type="dcterms:W3CDTF">2025-05-20T00:04:30Z</dcterms:modified>
</cp:coreProperties>
</file>