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70" r:id="rId3"/>
    <p:sldId id="280" r:id="rId4"/>
    <p:sldId id="277" r:id="rId5"/>
    <p:sldId id="278" r:id="rId6"/>
    <p:sldId id="283" r:id="rId7"/>
    <p:sldId id="281" r:id="rId8"/>
    <p:sldId id="282"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63498" autoAdjust="0"/>
  </p:normalViewPr>
  <p:slideViewPr>
    <p:cSldViewPr snapToGrid="0">
      <p:cViewPr varScale="1">
        <p:scale>
          <a:sx n="66" d="100"/>
          <a:sy n="66" d="100"/>
        </p:scale>
        <p:origin x="2526" y="288"/>
      </p:cViewPr>
      <p:guideLst/>
    </p:cSldViewPr>
  </p:slideViewPr>
  <p:notesTextViewPr>
    <p:cViewPr>
      <p:scale>
        <a:sx n="200" d="100"/>
        <a:sy n="200" d="100"/>
      </p:scale>
      <p:origin x="0" y="0"/>
    </p:cViewPr>
  </p:notesTextViewPr>
  <p:sorterViewPr>
    <p:cViewPr>
      <p:scale>
        <a:sx n="200" d="100"/>
        <a:sy n="200" d="100"/>
      </p:scale>
      <p:origin x="0" y="-12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6/4/2025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Immediately at the beginning</a:t>
            </a:r>
            <a:r>
              <a:rPr lang="en-US" baseline="0" dirty="0"/>
              <a:t> of His ministry, Jesus faced many challenges by the traditional Jewish leaders.</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331879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time, we looked at the first three</a:t>
            </a:r>
            <a:r>
              <a:rPr lang="en-US" baseline="0" dirty="0"/>
              <a:t> “whys” in chapter 2.  Remember that the chapter breaks were added much later to help us reference certain sections of scripture as we study them.  Today, I want you to ignore the chapter break between 2 and 3 so that we can focus on a very important controversy between Jesus and the religious leaders of his day – Sabbath observance.</a:t>
            </a:r>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210880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main focus of Sabbath is REST.  Since people are not working on that day, it is also a good time to seek God in worship.  Although the 7</a:t>
            </a:r>
            <a:r>
              <a:rPr lang="en-US" baseline="30000" dirty="0"/>
              <a:t>th</a:t>
            </a:r>
            <a:r>
              <a:rPr lang="en-US" dirty="0"/>
              <a:t> day Sabbath was a</a:t>
            </a:r>
            <a:r>
              <a:rPr lang="en-US" baseline="0" dirty="0"/>
              <a:t> vital part of Israel’s culture, it is not commanded to Christians in Acts 15:29, and Romans 14:5-6 allows Christians to worship whenever and however God leads them.</a:t>
            </a:r>
          </a:p>
          <a:p>
            <a:endParaRPr lang="en-US" dirty="0"/>
          </a:p>
          <a:p>
            <a:r>
              <a:rPr lang="en-US" dirty="0"/>
              <a:t>Religion requires</a:t>
            </a:r>
            <a:r>
              <a:rPr lang="en-US" baseline="0" dirty="0"/>
              <a:t> people to work and work, trying to convince God, others, and ourselves, that we are good people.  That work is never over unless we rest in the gospel.</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3130217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2492679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Jewish leaders had developed hundreds</a:t>
            </a:r>
            <a:r>
              <a:rPr lang="en-US" baseline="0" dirty="0"/>
              <a:t> of detailed rules governing what could or could not be done on the Sabbath.  They developed 39 categories of types of work that could not be done on the Sabbath, with many details of each type.  They took a day designed for rest and refreshment and turned it into a day of fear and oppression.</a:t>
            </a:r>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391317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3212347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a:t>Two opposing forces united against Christians:  </a:t>
            </a:r>
            <a:r>
              <a:rPr lang="en-US" u="sng" dirty="0"/>
              <a:t>Pharisees</a:t>
            </a:r>
            <a:r>
              <a:rPr lang="en-US" baseline="0" dirty="0"/>
              <a:t> tried to maintain the traditions of elders and Jewish culture, taking people back into a rule-based religious society. </a:t>
            </a:r>
            <a:r>
              <a:rPr lang="en-US" u="sng" dirty="0" err="1"/>
              <a:t>Herodians</a:t>
            </a:r>
            <a:r>
              <a:rPr lang="en-US" dirty="0"/>
              <a:t> were secular</a:t>
            </a:r>
            <a:r>
              <a:rPr lang="en-US" baseline="0" dirty="0"/>
              <a:t> Jews loyal to the Greco-Roman culture, embracing an irreligious and worldly lifestyle.  They saw Jesus as a threat to the power of Herod and Rome.</a:t>
            </a:r>
          </a:p>
          <a:p>
            <a:endParaRPr lang="en-US" baseline="0" dirty="0"/>
          </a:p>
          <a:p>
            <a:r>
              <a:rPr lang="en-US" baseline="0" dirty="0"/>
              <a:t>Jews and Gentiles from all over the area came to see Jesus!</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3720191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1094080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6/4/2025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6/4/2025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6/4/2025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6/4/2025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800"/>
            <a:ext cx="6569110" cy="1021353"/>
          </a:xfrm>
        </p:spPr>
        <p:txBody>
          <a:bodyPr>
            <a:normAutofit fontScale="90000"/>
          </a:bodyPr>
          <a:lstStyle/>
          <a:p>
            <a:r>
              <a:rPr lang="en-US" sz="6600" b="1" dirty="0"/>
              <a:t>The Gospel of Mark</a:t>
            </a:r>
          </a:p>
        </p:txBody>
      </p:sp>
      <p:sp>
        <p:nvSpPr>
          <p:cNvPr id="3" name="Subtitle 2"/>
          <p:cNvSpPr>
            <a:spLocks noGrp="1"/>
          </p:cNvSpPr>
          <p:nvPr>
            <p:ph type="subTitle" idx="1"/>
          </p:nvPr>
        </p:nvSpPr>
        <p:spPr>
          <a:xfrm>
            <a:off x="1143000" y="2969443"/>
            <a:ext cx="6858000" cy="2288357"/>
          </a:xfrm>
        </p:spPr>
        <p:txBody>
          <a:bodyPr>
            <a:noAutofit/>
          </a:bodyPr>
          <a:lstStyle/>
          <a:p>
            <a:r>
              <a:rPr lang="en-US" sz="4000" dirty="0"/>
              <a:t>Chapter 2c – 3a</a:t>
            </a:r>
          </a:p>
          <a:p>
            <a:endParaRPr lang="en-US" sz="4000" dirty="0"/>
          </a:p>
          <a:p>
            <a:r>
              <a:rPr lang="en-US" sz="4000" dirty="0"/>
              <a:t>The Sabbath Day</a:t>
            </a:r>
          </a:p>
        </p:txBody>
      </p:sp>
    </p:spTree>
    <p:extLst>
      <p:ext uri="{BB962C8B-B14F-4D97-AF65-F5344CB8AC3E}">
        <p14:creationId xmlns:p14="http://schemas.microsoft.com/office/powerpoint/2010/main" val="126247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(Last time) Mark 2 – “Why ___?”</a:t>
            </a:r>
          </a:p>
        </p:txBody>
      </p:sp>
      <p:sp>
        <p:nvSpPr>
          <p:cNvPr id="7" name="Content Placeholder 6"/>
          <p:cNvSpPr>
            <a:spLocks noGrp="1"/>
          </p:cNvSpPr>
          <p:nvPr>
            <p:ph idx="1"/>
          </p:nvPr>
        </p:nvSpPr>
        <p:spPr>
          <a:xfrm>
            <a:off x="233917" y="1127051"/>
            <a:ext cx="8667016" cy="5563116"/>
          </a:xfrm>
        </p:spPr>
        <p:txBody>
          <a:bodyPr>
            <a:normAutofit/>
          </a:bodyPr>
          <a:lstStyle/>
          <a:p>
            <a:pPr>
              <a:spcBef>
                <a:spcPts val="0"/>
              </a:spcBef>
              <a:spcAft>
                <a:spcPts val="1800"/>
              </a:spcAft>
            </a:pPr>
            <a:r>
              <a:rPr lang="en-US" sz="3200" b="1" dirty="0">
                <a:solidFill>
                  <a:schemeClr val="bg1">
                    <a:lumMod val="50000"/>
                  </a:schemeClr>
                </a:solidFill>
              </a:rPr>
              <a:t>vs.1-12  </a:t>
            </a:r>
            <a:r>
              <a:rPr lang="en-US" sz="3200" dirty="0">
                <a:solidFill>
                  <a:schemeClr val="bg1">
                    <a:lumMod val="50000"/>
                  </a:schemeClr>
                </a:solidFill>
              </a:rPr>
              <a:t>“</a:t>
            </a:r>
            <a:r>
              <a:rPr lang="en-US" sz="3200" b="1" dirty="0">
                <a:solidFill>
                  <a:schemeClr val="bg1">
                    <a:lumMod val="50000"/>
                  </a:schemeClr>
                </a:solidFill>
              </a:rPr>
              <a:t>Why</a:t>
            </a:r>
            <a:r>
              <a:rPr lang="en-US" sz="3200" dirty="0">
                <a:solidFill>
                  <a:schemeClr val="bg1">
                    <a:lumMod val="50000"/>
                  </a:schemeClr>
                </a:solidFill>
              </a:rPr>
              <a:t> does this man </a:t>
            </a:r>
            <a:r>
              <a:rPr lang="en-US" sz="3200" u="sng" dirty="0">
                <a:solidFill>
                  <a:schemeClr val="bg1">
                    <a:lumMod val="50000"/>
                  </a:schemeClr>
                </a:solidFill>
              </a:rPr>
              <a:t>speak like that</a:t>
            </a:r>
            <a:r>
              <a:rPr lang="en-US" sz="3200" dirty="0">
                <a:solidFill>
                  <a:schemeClr val="bg1">
                    <a:lumMod val="50000"/>
                  </a:schemeClr>
                </a:solidFill>
              </a:rPr>
              <a:t>? He is blaspheming! Who can forgive sins but God alone?”</a:t>
            </a:r>
          </a:p>
          <a:p>
            <a:pPr>
              <a:spcBef>
                <a:spcPts val="0"/>
              </a:spcBef>
              <a:spcAft>
                <a:spcPts val="1800"/>
              </a:spcAft>
            </a:pPr>
            <a:r>
              <a:rPr lang="en-US" sz="3200" b="1" dirty="0">
                <a:solidFill>
                  <a:schemeClr val="bg1">
                    <a:lumMod val="50000"/>
                  </a:schemeClr>
                </a:solidFill>
              </a:rPr>
              <a:t>vs.13-17</a:t>
            </a:r>
            <a:r>
              <a:rPr lang="en-US" sz="3200" dirty="0">
                <a:solidFill>
                  <a:schemeClr val="bg1">
                    <a:lumMod val="50000"/>
                  </a:schemeClr>
                </a:solidFill>
              </a:rPr>
              <a:t>  “</a:t>
            </a:r>
            <a:r>
              <a:rPr lang="en-US" sz="3200" b="1" dirty="0">
                <a:solidFill>
                  <a:schemeClr val="bg1">
                    <a:lumMod val="50000"/>
                  </a:schemeClr>
                </a:solidFill>
              </a:rPr>
              <a:t>Why</a:t>
            </a:r>
            <a:r>
              <a:rPr lang="en-US" sz="3200" dirty="0">
                <a:solidFill>
                  <a:schemeClr val="bg1">
                    <a:lumMod val="50000"/>
                  </a:schemeClr>
                </a:solidFill>
              </a:rPr>
              <a:t> does he </a:t>
            </a:r>
            <a:r>
              <a:rPr lang="en-US" sz="3200" u="sng" dirty="0">
                <a:solidFill>
                  <a:schemeClr val="bg1">
                    <a:lumMod val="50000"/>
                  </a:schemeClr>
                </a:solidFill>
              </a:rPr>
              <a:t>eat with tax collectors and sinners</a:t>
            </a:r>
            <a:r>
              <a:rPr lang="en-US" sz="3200" dirty="0">
                <a:solidFill>
                  <a:schemeClr val="bg1">
                    <a:lumMod val="50000"/>
                  </a:schemeClr>
                </a:solidFill>
              </a:rPr>
              <a:t>?” </a:t>
            </a:r>
          </a:p>
          <a:p>
            <a:pPr>
              <a:spcBef>
                <a:spcPts val="0"/>
              </a:spcBef>
              <a:spcAft>
                <a:spcPts val="1800"/>
              </a:spcAft>
            </a:pPr>
            <a:r>
              <a:rPr lang="en-US" sz="3200" b="1" dirty="0">
                <a:solidFill>
                  <a:schemeClr val="bg1">
                    <a:lumMod val="50000"/>
                  </a:schemeClr>
                </a:solidFill>
              </a:rPr>
              <a:t>vs.18-22</a:t>
            </a:r>
            <a:r>
              <a:rPr lang="en-US" sz="3200" dirty="0">
                <a:solidFill>
                  <a:schemeClr val="bg1">
                    <a:lumMod val="50000"/>
                  </a:schemeClr>
                </a:solidFill>
              </a:rPr>
              <a:t>  “</a:t>
            </a:r>
            <a:r>
              <a:rPr lang="en-US" sz="3200" b="1" dirty="0">
                <a:solidFill>
                  <a:schemeClr val="bg1">
                    <a:lumMod val="50000"/>
                  </a:schemeClr>
                </a:solidFill>
              </a:rPr>
              <a:t>Why</a:t>
            </a:r>
            <a:r>
              <a:rPr lang="en-US" sz="3200" dirty="0">
                <a:solidFill>
                  <a:schemeClr val="bg1">
                    <a:lumMod val="50000"/>
                  </a:schemeClr>
                </a:solidFill>
              </a:rPr>
              <a:t> do John's disciples and the disciples of the Pharisees fast, but </a:t>
            </a:r>
            <a:r>
              <a:rPr lang="en-US" sz="3200" u="sng" dirty="0">
                <a:solidFill>
                  <a:schemeClr val="bg1">
                    <a:lumMod val="50000"/>
                  </a:schemeClr>
                </a:solidFill>
              </a:rPr>
              <a:t>your disciples do not fast</a:t>
            </a:r>
            <a:r>
              <a:rPr lang="en-US" sz="3200" dirty="0">
                <a:solidFill>
                  <a:schemeClr val="bg1">
                    <a:lumMod val="50000"/>
                  </a:schemeClr>
                </a:solidFill>
              </a:rPr>
              <a:t>?” </a:t>
            </a:r>
          </a:p>
          <a:p>
            <a:pPr>
              <a:spcBef>
                <a:spcPts val="0"/>
              </a:spcBef>
              <a:spcAft>
                <a:spcPts val="1800"/>
              </a:spcAft>
            </a:pPr>
            <a:r>
              <a:rPr lang="en-US" sz="3200" b="1" dirty="0"/>
              <a:t>vs.23-28</a:t>
            </a:r>
            <a:r>
              <a:rPr lang="en-US" sz="3200" dirty="0"/>
              <a:t>   “Look, </a:t>
            </a:r>
            <a:r>
              <a:rPr lang="en-US" sz="3200" b="1" dirty="0"/>
              <a:t>why</a:t>
            </a:r>
            <a:r>
              <a:rPr lang="en-US" sz="3200" dirty="0"/>
              <a:t> are they </a:t>
            </a:r>
            <a:r>
              <a:rPr lang="en-US" sz="3200" u="sng" dirty="0"/>
              <a:t>doing what is not lawful </a:t>
            </a:r>
            <a:r>
              <a:rPr lang="en-US" sz="3200" dirty="0"/>
              <a:t>on the Sabbath?”</a:t>
            </a:r>
          </a:p>
        </p:txBody>
      </p:sp>
    </p:spTree>
    <p:extLst>
      <p:ext uri="{BB962C8B-B14F-4D97-AF65-F5344CB8AC3E}">
        <p14:creationId xmlns:p14="http://schemas.microsoft.com/office/powerpoint/2010/main" val="1129678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a:t>What is </a:t>
            </a:r>
            <a:r>
              <a:rPr lang="en-US" b="1" u="sng" dirty="0">
                <a:latin typeface="+mn-lt"/>
              </a:rPr>
              <a:t>The Sabbath</a:t>
            </a:r>
            <a:r>
              <a:rPr lang="en-US" b="1" u="sng" dirty="0"/>
              <a:t>?</a:t>
            </a:r>
          </a:p>
        </p:txBody>
      </p:sp>
      <p:sp>
        <p:nvSpPr>
          <p:cNvPr id="7" name="Content Placeholder 6"/>
          <p:cNvSpPr>
            <a:spLocks noGrp="1"/>
          </p:cNvSpPr>
          <p:nvPr>
            <p:ph idx="1"/>
          </p:nvPr>
        </p:nvSpPr>
        <p:spPr>
          <a:xfrm>
            <a:off x="233917" y="1127051"/>
            <a:ext cx="8667016" cy="5563116"/>
          </a:xfrm>
        </p:spPr>
        <p:txBody>
          <a:bodyPr>
            <a:normAutofit lnSpcReduction="10000"/>
          </a:bodyPr>
          <a:lstStyle/>
          <a:p>
            <a:pPr>
              <a:spcBef>
                <a:spcPts val="0"/>
              </a:spcBef>
              <a:spcAft>
                <a:spcPts val="1800"/>
              </a:spcAft>
            </a:pPr>
            <a:r>
              <a:rPr lang="en-US" sz="3200" b="1" dirty="0"/>
              <a:t>Genesis 1:31-2:3  </a:t>
            </a:r>
            <a:r>
              <a:rPr lang="en-US" sz="3200" dirty="0"/>
              <a:t>At creation, God set His pattern for our lives: work 6 days, </a:t>
            </a:r>
            <a:r>
              <a:rPr lang="en-US" sz="3200" b="1" dirty="0"/>
              <a:t>rest</a:t>
            </a:r>
            <a:r>
              <a:rPr lang="en-US" sz="3200" dirty="0"/>
              <a:t> 1 day.</a:t>
            </a:r>
          </a:p>
          <a:p>
            <a:pPr>
              <a:spcBef>
                <a:spcPts val="0"/>
              </a:spcBef>
              <a:spcAft>
                <a:spcPts val="1800"/>
              </a:spcAft>
            </a:pPr>
            <a:r>
              <a:rPr lang="en-US" sz="3200" dirty="0"/>
              <a:t>God was not tired – He was finished!  </a:t>
            </a:r>
            <a:r>
              <a:rPr lang="en-US" sz="3200" b="1" dirty="0"/>
              <a:t>Sabbath</a:t>
            </a:r>
            <a:r>
              <a:rPr lang="en-US" sz="3200" dirty="0"/>
              <a:t> means “</a:t>
            </a:r>
            <a:r>
              <a:rPr lang="en-US" sz="3200" b="1" dirty="0"/>
              <a:t>deep, peaceful rest</a:t>
            </a:r>
            <a:r>
              <a:rPr lang="en-US" sz="3200" dirty="0"/>
              <a:t>” – satisfied with a week’s good work.</a:t>
            </a:r>
          </a:p>
          <a:p>
            <a:pPr>
              <a:spcBef>
                <a:spcPts val="0"/>
              </a:spcBef>
              <a:spcAft>
                <a:spcPts val="1800"/>
              </a:spcAft>
            </a:pPr>
            <a:r>
              <a:rPr lang="en-US" sz="3200" b="1" dirty="0"/>
              <a:t>Exodus 20:8-11  </a:t>
            </a:r>
            <a:r>
              <a:rPr lang="en-US" sz="3200" dirty="0"/>
              <a:t>God commanded His people to </a:t>
            </a:r>
            <a:r>
              <a:rPr lang="en-US" sz="3200" b="1" dirty="0"/>
              <a:t>rest</a:t>
            </a:r>
            <a:r>
              <a:rPr lang="en-US" sz="3200" dirty="0"/>
              <a:t> on the 7</a:t>
            </a:r>
            <a:r>
              <a:rPr lang="en-US" sz="3200" baseline="30000" dirty="0"/>
              <a:t>th</a:t>
            </a:r>
            <a:r>
              <a:rPr lang="en-US" sz="3200" dirty="0"/>
              <a:t> day (and not make others work).</a:t>
            </a:r>
          </a:p>
          <a:p>
            <a:pPr>
              <a:spcBef>
                <a:spcPts val="0"/>
              </a:spcBef>
              <a:spcAft>
                <a:spcPts val="1800"/>
              </a:spcAft>
            </a:pPr>
            <a:r>
              <a:rPr lang="en-US" sz="3200" b="1" dirty="0"/>
              <a:t>Deuteronomy 5:15  </a:t>
            </a:r>
            <a:r>
              <a:rPr lang="en-US" sz="3200" dirty="0"/>
              <a:t>The Sabbath reminded His people that He rescued them from slavery.</a:t>
            </a:r>
          </a:p>
          <a:p>
            <a:pPr>
              <a:spcBef>
                <a:spcPts val="0"/>
              </a:spcBef>
              <a:spcAft>
                <a:spcPts val="1800"/>
              </a:spcAft>
            </a:pPr>
            <a:r>
              <a:rPr lang="en-US" sz="3200" b="1" dirty="0"/>
              <a:t>John 19:30  </a:t>
            </a:r>
            <a:r>
              <a:rPr lang="en-US" sz="3200" dirty="0"/>
              <a:t>Jesus has </a:t>
            </a:r>
            <a:r>
              <a:rPr lang="en-US" sz="3200" b="1" dirty="0"/>
              <a:t>finished</a:t>
            </a:r>
            <a:r>
              <a:rPr lang="en-US" sz="3200" dirty="0"/>
              <a:t> His work for our salvation – we can now have true rest!</a:t>
            </a:r>
          </a:p>
        </p:txBody>
      </p:sp>
    </p:spTree>
    <p:extLst>
      <p:ext uri="{BB962C8B-B14F-4D97-AF65-F5344CB8AC3E}">
        <p14:creationId xmlns:p14="http://schemas.microsoft.com/office/powerpoint/2010/main" val="939271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fontScale="90000"/>
          </a:bodyPr>
          <a:lstStyle/>
          <a:p>
            <a:pPr algn="ctr"/>
            <a:r>
              <a:rPr lang="en-US" b="1" u="sng" dirty="0"/>
              <a:t>Mark 2:23-28   Breaking Sabbath Laws</a:t>
            </a:r>
          </a:p>
        </p:txBody>
      </p:sp>
      <p:sp>
        <p:nvSpPr>
          <p:cNvPr id="7" name="Content Placeholder 6"/>
          <p:cNvSpPr>
            <a:spLocks noGrp="1"/>
          </p:cNvSpPr>
          <p:nvPr>
            <p:ph idx="1"/>
          </p:nvPr>
        </p:nvSpPr>
        <p:spPr>
          <a:xfrm>
            <a:off x="233917" y="1127051"/>
            <a:ext cx="8667016" cy="5563116"/>
          </a:xfrm>
        </p:spPr>
        <p:txBody>
          <a:bodyPr>
            <a:normAutofit/>
          </a:bodyPr>
          <a:lstStyle/>
          <a:p>
            <a:pPr>
              <a:spcBef>
                <a:spcPts val="0"/>
              </a:spcBef>
              <a:spcAft>
                <a:spcPts val="1800"/>
              </a:spcAft>
            </a:pPr>
            <a:r>
              <a:rPr lang="en-US" sz="3200" b="1" dirty="0"/>
              <a:t>vs.23,24</a:t>
            </a:r>
            <a:r>
              <a:rPr lang="en-US" sz="3200" dirty="0"/>
              <a:t>   “Look, </a:t>
            </a:r>
            <a:r>
              <a:rPr lang="en-US" sz="3200" b="1" dirty="0"/>
              <a:t>why</a:t>
            </a:r>
            <a:r>
              <a:rPr lang="en-US" sz="3200" dirty="0"/>
              <a:t> are they </a:t>
            </a:r>
            <a:r>
              <a:rPr lang="en-US" sz="3200" u="sng" dirty="0"/>
              <a:t>doing what is not lawful </a:t>
            </a:r>
            <a:r>
              <a:rPr lang="en-US" sz="3200" dirty="0"/>
              <a:t>on the Sabbath?”</a:t>
            </a:r>
          </a:p>
          <a:p>
            <a:pPr>
              <a:spcBef>
                <a:spcPts val="0"/>
              </a:spcBef>
              <a:spcAft>
                <a:spcPts val="1800"/>
              </a:spcAft>
            </a:pPr>
            <a:r>
              <a:rPr lang="en-US" sz="3200" dirty="0"/>
              <a:t>It </a:t>
            </a:r>
            <a:r>
              <a:rPr lang="en-US" sz="3200" b="1" dirty="0"/>
              <a:t>was illegal </a:t>
            </a:r>
            <a:r>
              <a:rPr lang="en-US" sz="3200" dirty="0"/>
              <a:t>to harvest grain on the Sabbath, but OK to “snack” on grain (Deuteronomy 23:25).</a:t>
            </a:r>
          </a:p>
          <a:p>
            <a:pPr>
              <a:spcBef>
                <a:spcPts val="0"/>
              </a:spcBef>
              <a:spcAft>
                <a:spcPts val="1800"/>
              </a:spcAft>
            </a:pPr>
            <a:r>
              <a:rPr lang="en-US" sz="3200" b="1" dirty="0"/>
              <a:t>v.25,26</a:t>
            </a:r>
            <a:r>
              <a:rPr lang="en-US" sz="3200" dirty="0"/>
              <a:t>  Jesus challenges them with their </a:t>
            </a:r>
            <a:r>
              <a:rPr lang="en-US" sz="3200" b="1" dirty="0"/>
              <a:t>true understanding</a:t>
            </a:r>
            <a:r>
              <a:rPr lang="en-US" sz="3200" dirty="0"/>
              <a:t> of the meaning of a familiar OT story (1 Samuel 21:1-6):</a:t>
            </a:r>
          </a:p>
          <a:p>
            <a:pPr>
              <a:spcBef>
                <a:spcPts val="0"/>
              </a:spcBef>
              <a:spcAft>
                <a:spcPts val="1800"/>
              </a:spcAft>
            </a:pPr>
            <a:r>
              <a:rPr lang="en-US" sz="3200" b="1" dirty="0"/>
              <a:t>God allowed </a:t>
            </a:r>
            <a:r>
              <a:rPr lang="en-US" sz="3200" dirty="0"/>
              <a:t>a human priest to show </a:t>
            </a:r>
            <a:r>
              <a:rPr lang="en-US" sz="3200" b="1" dirty="0"/>
              <a:t>compassion</a:t>
            </a:r>
            <a:r>
              <a:rPr lang="en-US" sz="3200" dirty="0"/>
              <a:t> on David and his men, using the holy bread to meet an urgent human need.</a:t>
            </a:r>
            <a:endParaRPr lang="en-US" sz="3200" b="1" dirty="0"/>
          </a:p>
        </p:txBody>
      </p:sp>
    </p:spTree>
    <p:extLst>
      <p:ext uri="{BB962C8B-B14F-4D97-AF65-F5344CB8AC3E}">
        <p14:creationId xmlns:p14="http://schemas.microsoft.com/office/powerpoint/2010/main" val="106161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fontScale="90000"/>
          </a:bodyPr>
          <a:lstStyle/>
          <a:p>
            <a:pPr algn="ctr"/>
            <a:r>
              <a:rPr lang="en-US" b="1" u="sng" dirty="0"/>
              <a:t>Mark 2:23-28   Breaking Sabbath Laws</a:t>
            </a:r>
          </a:p>
        </p:txBody>
      </p:sp>
      <p:sp>
        <p:nvSpPr>
          <p:cNvPr id="7" name="Content Placeholder 6"/>
          <p:cNvSpPr>
            <a:spLocks noGrp="1"/>
          </p:cNvSpPr>
          <p:nvPr>
            <p:ph idx="1"/>
          </p:nvPr>
        </p:nvSpPr>
        <p:spPr>
          <a:xfrm>
            <a:off x="233917" y="1127051"/>
            <a:ext cx="8667016" cy="5563116"/>
          </a:xfrm>
        </p:spPr>
        <p:txBody>
          <a:bodyPr>
            <a:normAutofit/>
          </a:bodyPr>
          <a:lstStyle/>
          <a:p>
            <a:pPr>
              <a:spcBef>
                <a:spcPts val="0"/>
              </a:spcBef>
              <a:spcAft>
                <a:spcPts val="1800"/>
              </a:spcAft>
            </a:pPr>
            <a:r>
              <a:rPr lang="en-US" sz="3200" b="1" dirty="0"/>
              <a:t>vs.27  </a:t>
            </a:r>
            <a:r>
              <a:rPr lang="en-US" sz="3200" dirty="0"/>
              <a:t>The </a:t>
            </a:r>
            <a:r>
              <a:rPr lang="en-US" sz="3200" b="1" dirty="0"/>
              <a:t>Sabbath</a:t>
            </a:r>
            <a:r>
              <a:rPr lang="en-US" sz="3200" dirty="0"/>
              <a:t> was designed by God for </a:t>
            </a:r>
            <a:r>
              <a:rPr lang="en-US" sz="3200" u="sng" dirty="0"/>
              <a:t>freedom</a:t>
            </a:r>
            <a:r>
              <a:rPr lang="en-US" sz="3200" dirty="0"/>
              <a:t> (</a:t>
            </a:r>
            <a:r>
              <a:rPr lang="en-US" sz="3200" b="1" dirty="0"/>
              <a:t>rest and worship</a:t>
            </a:r>
            <a:r>
              <a:rPr lang="en-US" sz="3200" dirty="0"/>
              <a:t>), but the Jews made it a day of </a:t>
            </a:r>
            <a:r>
              <a:rPr lang="en-US" sz="3200" b="1" dirty="0"/>
              <a:t>legalistic burden</a:t>
            </a:r>
            <a:r>
              <a:rPr lang="en-US" sz="3200" dirty="0"/>
              <a:t>, with hundreds of rules.</a:t>
            </a:r>
          </a:p>
          <a:p>
            <a:pPr>
              <a:spcBef>
                <a:spcPts val="0"/>
              </a:spcBef>
              <a:spcAft>
                <a:spcPts val="1800"/>
              </a:spcAft>
            </a:pPr>
            <a:r>
              <a:rPr lang="en-US" sz="3200" b="1" dirty="0"/>
              <a:t>vs.28</a:t>
            </a:r>
            <a:r>
              <a:rPr lang="en-US" sz="3200" dirty="0"/>
              <a:t>  When Jesus claimed to be </a:t>
            </a:r>
            <a:r>
              <a:rPr lang="en-US" sz="3200" b="1" dirty="0"/>
              <a:t>Lord of the Sabbath</a:t>
            </a:r>
            <a:r>
              <a:rPr lang="en-US" sz="3200" dirty="0"/>
              <a:t>, He was clearly claiming </a:t>
            </a:r>
            <a:r>
              <a:rPr lang="en-US" sz="3200" b="1" dirty="0"/>
              <a:t>equal</a:t>
            </a:r>
            <a:r>
              <a:rPr lang="en-US" sz="3200" dirty="0"/>
              <a:t> authority with </a:t>
            </a:r>
            <a:r>
              <a:rPr lang="en-US" sz="3200" b="1" dirty="0"/>
              <a:t>God</a:t>
            </a:r>
            <a:r>
              <a:rPr lang="en-US" sz="3200" dirty="0"/>
              <a:t> the Father, the One who gave the Law.</a:t>
            </a:r>
          </a:p>
          <a:p>
            <a:pPr>
              <a:spcBef>
                <a:spcPts val="0"/>
              </a:spcBef>
              <a:spcAft>
                <a:spcPts val="1800"/>
              </a:spcAft>
            </a:pPr>
            <a:r>
              <a:rPr lang="en-US" sz="3200" b="1" dirty="0"/>
              <a:t>Why</a:t>
            </a:r>
            <a:r>
              <a:rPr lang="en-US" sz="3200" dirty="0"/>
              <a:t>?  The mercy and compassion of Jesus far exceeded their self-righteous religion of works.</a:t>
            </a:r>
          </a:p>
          <a:p>
            <a:pPr>
              <a:spcBef>
                <a:spcPts val="0"/>
              </a:spcBef>
              <a:spcAft>
                <a:spcPts val="1800"/>
              </a:spcAft>
            </a:pPr>
            <a:r>
              <a:rPr lang="en-US" sz="3200" dirty="0"/>
              <a:t>We were created for true, </a:t>
            </a:r>
            <a:r>
              <a:rPr lang="en-US" sz="3200" b="1" dirty="0"/>
              <a:t>delightful</a:t>
            </a:r>
            <a:r>
              <a:rPr lang="en-US" sz="3200" dirty="0"/>
              <a:t> worship: loving and praising God, not religious </a:t>
            </a:r>
            <a:r>
              <a:rPr lang="en-US" sz="3200" b="1" dirty="0"/>
              <a:t>duties</a:t>
            </a:r>
            <a:r>
              <a:rPr lang="en-US" sz="3200" dirty="0"/>
              <a:t>.</a:t>
            </a:r>
          </a:p>
        </p:txBody>
      </p:sp>
    </p:spTree>
    <p:extLst>
      <p:ext uri="{BB962C8B-B14F-4D97-AF65-F5344CB8AC3E}">
        <p14:creationId xmlns:p14="http://schemas.microsoft.com/office/powerpoint/2010/main" val="4153100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276" y="118629"/>
            <a:ext cx="8478475" cy="763960"/>
          </a:xfrm>
        </p:spPr>
        <p:txBody>
          <a:bodyPr>
            <a:normAutofit fontScale="90000"/>
          </a:bodyPr>
          <a:lstStyle/>
          <a:p>
            <a:pPr algn="ctr"/>
            <a:r>
              <a:rPr lang="en-US" b="1" u="sng" dirty="0"/>
              <a:t>Mark 3:1-5a Withered Hand (and Hearts)</a:t>
            </a:r>
          </a:p>
        </p:txBody>
      </p:sp>
      <p:sp>
        <p:nvSpPr>
          <p:cNvPr id="7" name="Content Placeholder 6"/>
          <p:cNvSpPr>
            <a:spLocks noGrp="1"/>
          </p:cNvSpPr>
          <p:nvPr>
            <p:ph idx="1"/>
          </p:nvPr>
        </p:nvSpPr>
        <p:spPr>
          <a:xfrm>
            <a:off x="233916" y="1127051"/>
            <a:ext cx="8781129" cy="5563116"/>
          </a:xfrm>
        </p:spPr>
        <p:txBody>
          <a:bodyPr>
            <a:normAutofit lnSpcReduction="10000"/>
          </a:bodyPr>
          <a:lstStyle/>
          <a:p>
            <a:pPr>
              <a:spcBef>
                <a:spcPts val="0"/>
              </a:spcBef>
              <a:spcAft>
                <a:spcPts val="1800"/>
              </a:spcAft>
            </a:pPr>
            <a:r>
              <a:rPr lang="en-US" sz="3200" b="1" dirty="0"/>
              <a:t>vs.1</a:t>
            </a:r>
            <a:r>
              <a:rPr lang="en-US" sz="3200" dirty="0"/>
              <a:t>  A man with a lifeless withered hand, needing help, but wasn’t urgent (could have waited until the next day).</a:t>
            </a:r>
          </a:p>
          <a:p>
            <a:pPr>
              <a:spcBef>
                <a:spcPts val="0"/>
              </a:spcBef>
              <a:spcAft>
                <a:spcPts val="1800"/>
              </a:spcAft>
            </a:pPr>
            <a:r>
              <a:rPr lang="en-US" sz="3200" b="1" dirty="0"/>
              <a:t>vs.2</a:t>
            </a:r>
            <a:r>
              <a:rPr lang="en-US" sz="3200" dirty="0"/>
              <a:t>  The </a:t>
            </a:r>
            <a:r>
              <a:rPr lang="en-US" sz="3200" b="1" dirty="0"/>
              <a:t>Pharisees didn’t care </a:t>
            </a:r>
            <a:r>
              <a:rPr lang="en-US" sz="3200" dirty="0"/>
              <a:t>about the needs of the </a:t>
            </a:r>
            <a:r>
              <a:rPr lang="en-US" sz="3200" b="1" dirty="0"/>
              <a:t>people</a:t>
            </a:r>
            <a:r>
              <a:rPr lang="en-US" sz="3200" dirty="0"/>
              <a:t> – focused only on their traditions.</a:t>
            </a:r>
          </a:p>
          <a:p>
            <a:pPr>
              <a:spcBef>
                <a:spcPts val="0"/>
              </a:spcBef>
              <a:spcAft>
                <a:spcPts val="1800"/>
              </a:spcAft>
            </a:pPr>
            <a:r>
              <a:rPr lang="en-US" sz="3200" b="1" dirty="0"/>
              <a:t>vs.3-4</a:t>
            </a:r>
            <a:r>
              <a:rPr lang="en-US" sz="3200" dirty="0"/>
              <a:t>  Jesus teaches truth about Sabbath: God cares more about </a:t>
            </a:r>
            <a:r>
              <a:rPr lang="en-US" sz="3200" b="1" dirty="0"/>
              <a:t>doing good</a:t>
            </a:r>
            <a:r>
              <a:rPr lang="en-US" sz="3200" dirty="0"/>
              <a:t> and showing compassion than religious rules (</a:t>
            </a:r>
            <a:r>
              <a:rPr lang="en-US" sz="3200" b="1" dirty="0"/>
              <a:t>Isaiah 1:13-17</a:t>
            </a:r>
            <a:r>
              <a:rPr lang="en-US" sz="3200" dirty="0"/>
              <a:t>).</a:t>
            </a:r>
          </a:p>
          <a:p>
            <a:pPr>
              <a:spcBef>
                <a:spcPts val="0"/>
              </a:spcBef>
              <a:spcAft>
                <a:spcPts val="1800"/>
              </a:spcAft>
            </a:pPr>
            <a:r>
              <a:rPr lang="en-US" sz="3200" b="1" dirty="0"/>
              <a:t>vs.5a</a:t>
            </a:r>
            <a:r>
              <a:rPr lang="en-US" sz="3200" dirty="0"/>
              <a:t>  This is the only place in the four gospels that specifically states Jesus was </a:t>
            </a:r>
            <a:r>
              <a:rPr lang="en-US" sz="3200" b="1" dirty="0"/>
              <a:t>angry – </a:t>
            </a:r>
            <a:r>
              <a:rPr lang="en-US" sz="3200" dirty="0"/>
              <a:t>their hearts were withered and hardened by religion.</a:t>
            </a:r>
          </a:p>
          <a:p>
            <a:pPr>
              <a:spcBef>
                <a:spcPts val="0"/>
              </a:spcBef>
              <a:spcAft>
                <a:spcPts val="1800"/>
              </a:spcAft>
            </a:pPr>
            <a:endParaRPr lang="en-US" sz="3200" dirty="0"/>
          </a:p>
        </p:txBody>
      </p:sp>
    </p:spTree>
    <p:extLst>
      <p:ext uri="{BB962C8B-B14F-4D97-AF65-F5344CB8AC3E}">
        <p14:creationId xmlns:p14="http://schemas.microsoft.com/office/powerpoint/2010/main" val="1601314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276" y="118629"/>
            <a:ext cx="8478475" cy="763960"/>
          </a:xfrm>
        </p:spPr>
        <p:txBody>
          <a:bodyPr>
            <a:normAutofit/>
          </a:bodyPr>
          <a:lstStyle/>
          <a:p>
            <a:pPr algn="ctr"/>
            <a:r>
              <a:rPr lang="en-US" b="1" u="sng" dirty="0"/>
              <a:t>Mark 3:5b-12 Different Responses</a:t>
            </a:r>
          </a:p>
        </p:txBody>
      </p:sp>
      <p:sp>
        <p:nvSpPr>
          <p:cNvPr id="7" name="Content Placeholder 6"/>
          <p:cNvSpPr>
            <a:spLocks noGrp="1"/>
          </p:cNvSpPr>
          <p:nvPr>
            <p:ph idx="1"/>
          </p:nvPr>
        </p:nvSpPr>
        <p:spPr>
          <a:xfrm>
            <a:off x="233916" y="1127051"/>
            <a:ext cx="8781129" cy="5563116"/>
          </a:xfrm>
        </p:spPr>
        <p:txBody>
          <a:bodyPr>
            <a:normAutofit lnSpcReduction="10000"/>
          </a:bodyPr>
          <a:lstStyle/>
          <a:p>
            <a:pPr>
              <a:spcBef>
                <a:spcPts val="0"/>
              </a:spcBef>
              <a:spcAft>
                <a:spcPts val="1800"/>
              </a:spcAft>
            </a:pPr>
            <a:r>
              <a:rPr lang="en-US" sz="3200" b="1" dirty="0"/>
              <a:t>vs.5b</a:t>
            </a:r>
            <a:r>
              <a:rPr lang="en-US" sz="3200" dirty="0"/>
              <a:t>  The man’s hand was completely restored – a clear display of the power of God (John 3:1-2).</a:t>
            </a:r>
          </a:p>
          <a:p>
            <a:pPr>
              <a:spcBef>
                <a:spcPts val="0"/>
              </a:spcBef>
              <a:spcAft>
                <a:spcPts val="1800"/>
              </a:spcAft>
            </a:pPr>
            <a:r>
              <a:rPr lang="en-US" sz="3200" b="1" dirty="0"/>
              <a:t>vs.6</a:t>
            </a:r>
            <a:r>
              <a:rPr lang="en-US" sz="3200" dirty="0"/>
              <a:t>  Pharisees were enemies of </a:t>
            </a:r>
            <a:r>
              <a:rPr lang="en-US" sz="3200" dirty="0" err="1"/>
              <a:t>Herodians</a:t>
            </a:r>
            <a:r>
              <a:rPr lang="en-US" sz="3200" dirty="0"/>
              <a:t>, but had a common goal: </a:t>
            </a:r>
            <a:r>
              <a:rPr lang="en-US" sz="3200" b="1" dirty="0"/>
              <a:t>destroy Jesus</a:t>
            </a:r>
            <a:r>
              <a:rPr lang="en-US" sz="3200" dirty="0"/>
              <a:t>.</a:t>
            </a:r>
          </a:p>
          <a:p>
            <a:pPr>
              <a:spcBef>
                <a:spcPts val="0"/>
              </a:spcBef>
              <a:spcAft>
                <a:spcPts val="1800"/>
              </a:spcAft>
            </a:pPr>
            <a:r>
              <a:rPr lang="en-US" sz="3200" b="1" dirty="0"/>
              <a:t>vs.7-10</a:t>
            </a:r>
            <a:r>
              <a:rPr lang="en-US" sz="3200" dirty="0"/>
              <a:t>  Jesus leaves town to avoid His enemies – it wasn’t time for His death.  A “great crowd” </a:t>
            </a:r>
            <a:r>
              <a:rPr lang="en-US" sz="3200" b="1" dirty="0"/>
              <a:t>came to Him</a:t>
            </a:r>
            <a:r>
              <a:rPr lang="en-US" sz="3200" dirty="0"/>
              <a:t>, attracted by His teaching and power.</a:t>
            </a:r>
          </a:p>
          <a:p>
            <a:pPr>
              <a:spcBef>
                <a:spcPts val="0"/>
              </a:spcBef>
              <a:spcAft>
                <a:spcPts val="1800"/>
              </a:spcAft>
            </a:pPr>
            <a:r>
              <a:rPr lang="en-US" sz="3200" b="1" dirty="0"/>
              <a:t>vs.11-12</a:t>
            </a:r>
            <a:r>
              <a:rPr lang="en-US" sz="3200" dirty="0"/>
              <a:t>  Jesus is King – everything bows down and shuts their mouth at His command.</a:t>
            </a:r>
          </a:p>
          <a:p>
            <a:pPr>
              <a:spcBef>
                <a:spcPts val="0"/>
              </a:spcBef>
              <a:spcAft>
                <a:spcPts val="1800"/>
              </a:spcAft>
            </a:pPr>
            <a:r>
              <a:rPr lang="en-US" sz="3200" dirty="0"/>
              <a:t>No one is neutral about Jesus: they either hate Him, love Him, or shake in fear in His presence.</a:t>
            </a:r>
          </a:p>
        </p:txBody>
      </p:sp>
    </p:spTree>
    <p:extLst>
      <p:ext uri="{BB962C8B-B14F-4D97-AF65-F5344CB8AC3E}">
        <p14:creationId xmlns:p14="http://schemas.microsoft.com/office/powerpoint/2010/main" val="1883440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276" y="118629"/>
            <a:ext cx="8478475" cy="763960"/>
          </a:xfrm>
        </p:spPr>
        <p:txBody>
          <a:bodyPr>
            <a:normAutofit/>
          </a:bodyPr>
          <a:lstStyle/>
          <a:p>
            <a:pPr algn="ctr"/>
            <a:r>
              <a:rPr lang="en-US" b="1" u="sng" dirty="0"/>
              <a:t>Mark 3:13-19  Apostles</a:t>
            </a:r>
          </a:p>
        </p:txBody>
      </p:sp>
      <p:sp>
        <p:nvSpPr>
          <p:cNvPr id="7" name="Content Placeholder 6"/>
          <p:cNvSpPr>
            <a:spLocks noGrp="1"/>
          </p:cNvSpPr>
          <p:nvPr>
            <p:ph idx="1"/>
          </p:nvPr>
        </p:nvSpPr>
        <p:spPr>
          <a:xfrm>
            <a:off x="128409" y="1019907"/>
            <a:ext cx="8828021" cy="5670259"/>
          </a:xfrm>
        </p:spPr>
        <p:txBody>
          <a:bodyPr>
            <a:normAutofit fontScale="92500" lnSpcReduction="10000"/>
          </a:bodyPr>
          <a:lstStyle/>
          <a:p>
            <a:pPr>
              <a:spcBef>
                <a:spcPts val="0"/>
              </a:spcBef>
              <a:spcAft>
                <a:spcPts val="1800"/>
              </a:spcAft>
            </a:pPr>
            <a:r>
              <a:rPr lang="en-US" sz="3200" b="1" dirty="0"/>
              <a:t>vs.13-15  “Apostle” </a:t>
            </a:r>
            <a:r>
              <a:rPr lang="en-US" sz="3200" dirty="0"/>
              <a:t>(a “sent out” person).  Jesus called 12 men and </a:t>
            </a:r>
            <a:r>
              <a:rPr lang="en-US" sz="3200" b="1" dirty="0"/>
              <a:t>gave them </a:t>
            </a:r>
            <a:r>
              <a:rPr lang="en-US" sz="3200" dirty="0"/>
              <a:t>spiritual power and authority.</a:t>
            </a:r>
          </a:p>
          <a:p>
            <a:pPr>
              <a:spcBef>
                <a:spcPts val="0"/>
              </a:spcBef>
              <a:spcAft>
                <a:spcPts val="1800"/>
              </a:spcAft>
            </a:pPr>
            <a:r>
              <a:rPr lang="en-US" sz="3200" dirty="0"/>
              <a:t>These were ordinary men, not leaders (religiously, educationally, socially).</a:t>
            </a:r>
          </a:p>
          <a:p>
            <a:pPr>
              <a:spcBef>
                <a:spcPts val="0"/>
              </a:spcBef>
              <a:spcAft>
                <a:spcPts val="1800"/>
              </a:spcAft>
            </a:pPr>
            <a:r>
              <a:rPr lang="en-US" sz="3200" b="1" dirty="0"/>
              <a:t>12 is important</a:t>
            </a:r>
            <a:r>
              <a:rPr lang="en-US" sz="3200" dirty="0"/>
              <a:t>: Luke 22:28-30; Revelation 21:14</a:t>
            </a:r>
          </a:p>
          <a:p>
            <a:pPr>
              <a:spcBef>
                <a:spcPts val="0"/>
              </a:spcBef>
              <a:spcAft>
                <a:spcPts val="1800"/>
              </a:spcAft>
            </a:pPr>
            <a:r>
              <a:rPr lang="en-US" sz="3200" dirty="0"/>
              <a:t>Jesus </a:t>
            </a:r>
            <a:r>
              <a:rPr lang="en-US" sz="3200" b="1" dirty="0"/>
              <a:t>changed</a:t>
            </a:r>
            <a:r>
              <a:rPr lang="en-US" sz="3200" dirty="0"/>
              <a:t> these men for His purposes:</a:t>
            </a:r>
          </a:p>
          <a:p>
            <a:pPr lvl="1">
              <a:spcBef>
                <a:spcPts val="0"/>
              </a:spcBef>
              <a:spcAft>
                <a:spcPts val="1800"/>
              </a:spcAft>
            </a:pPr>
            <a:r>
              <a:rPr lang="en-US" sz="2800" b="1" dirty="0"/>
              <a:t>vs.16</a:t>
            </a:r>
            <a:r>
              <a:rPr lang="en-US" sz="2800" dirty="0"/>
              <a:t>  Simon was changed from impulsive to a rock</a:t>
            </a:r>
          </a:p>
          <a:p>
            <a:pPr lvl="1">
              <a:spcBef>
                <a:spcPts val="0"/>
              </a:spcBef>
              <a:spcAft>
                <a:spcPts val="1800"/>
              </a:spcAft>
            </a:pPr>
            <a:r>
              <a:rPr lang="en-US" sz="2800" b="1" dirty="0"/>
              <a:t>vs.17</a:t>
            </a:r>
            <a:r>
              <a:rPr lang="en-US" sz="2800" dirty="0"/>
              <a:t>  James and John from harsh to loving</a:t>
            </a:r>
          </a:p>
          <a:p>
            <a:pPr lvl="1">
              <a:spcBef>
                <a:spcPts val="0"/>
              </a:spcBef>
              <a:spcAft>
                <a:spcPts val="1800"/>
              </a:spcAft>
            </a:pPr>
            <a:r>
              <a:rPr lang="en-US" sz="2800" b="1" dirty="0"/>
              <a:t>vs.18-19</a:t>
            </a:r>
            <a:r>
              <a:rPr lang="en-US" sz="2800" dirty="0"/>
              <a:t>  Matthew and Simon the Zealot from enemies to coworkers</a:t>
            </a:r>
          </a:p>
          <a:p>
            <a:pPr>
              <a:spcBef>
                <a:spcPts val="0"/>
              </a:spcBef>
              <a:spcAft>
                <a:spcPts val="1800"/>
              </a:spcAft>
            </a:pPr>
            <a:r>
              <a:rPr lang="en-US" sz="3200" dirty="0"/>
              <a:t>Jesus uses </a:t>
            </a:r>
            <a:r>
              <a:rPr lang="en-US" sz="3200" b="1" dirty="0"/>
              <a:t>ordinary people</a:t>
            </a:r>
            <a:r>
              <a:rPr lang="en-US" sz="3200" dirty="0"/>
              <a:t>, like you and me.</a:t>
            </a:r>
          </a:p>
        </p:txBody>
      </p:sp>
    </p:spTree>
    <p:extLst>
      <p:ext uri="{BB962C8B-B14F-4D97-AF65-F5344CB8AC3E}">
        <p14:creationId xmlns:p14="http://schemas.microsoft.com/office/powerpoint/2010/main" val="3202102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304800" y="1090245"/>
            <a:ext cx="8560963" cy="5599921"/>
          </a:xfrm>
        </p:spPr>
        <p:txBody>
          <a:bodyPr>
            <a:normAutofit fontScale="92500" lnSpcReduction="10000"/>
          </a:bodyPr>
          <a:lstStyle/>
          <a:p>
            <a:pPr>
              <a:lnSpc>
                <a:spcPct val="100000"/>
              </a:lnSpc>
              <a:spcAft>
                <a:spcPts val="1800"/>
              </a:spcAft>
            </a:pPr>
            <a:r>
              <a:rPr lang="en-US" sz="3200" dirty="0">
                <a:solidFill>
                  <a:schemeClr val="accent1">
                    <a:lumMod val="50000"/>
                  </a:schemeClr>
                </a:solidFill>
                <a:latin typeface="Cambria" panose="02040503050406030204" pitchFamily="18" charset="0"/>
                <a:ea typeface="Cambria" panose="02040503050406030204" pitchFamily="18" charset="0"/>
              </a:rPr>
              <a:t>When Jesus died on the cross, He gave us true Sabbath rest.</a:t>
            </a:r>
          </a:p>
          <a:p>
            <a:pPr>
              <a:lnSpc>
                <a:spcPct val="100000"/>
              </a:lnSpc>
              <a:spcAft>
                <a:spcPts val="1800"/>
              </a:spcAft>
            </a:pPr>
            <a:r>
              <a:rPr lang="en-US" sz="3200" dirty="0">
                <a:solidFill>
                  <a:schemeClr val="accent1">
                    <a:lumMod val="50000"/>
                  </a:schemeClr>
                </a:solidFill>
                <a:latin typeface="Cambria" panose="02040503050406030204" pitchFamily="18" charset="0"/>
                <a:ea typeface="Cambria" panose="02040503050406030204" pitchFamily="18" charset="0"/>
              </a:rPr>
              <a:t>We were created to delight in God our Father, not to be slaves of religious duty.</a:t>
            </a:r>
          </a:p>
          <a:p>
            <a:pPr>
              <a:lnSpc>
                <a:spcPct val="100000"/>
              </a:lnSpc>
              <a:spcAft>
                <a:spcPts val="1800"/>
              </a:spcAft>
            </a:pPr>
            <a:r>
              <a:rPr lang="en-US" sz="3200" dirty="0">
                <a:solidFill>
                  <a:schemeClr val="accent1">
                    <a:lumMod val="50000"/>
                  </a:schemeClr>
                </a:solidFill>
                <a:latin typeface="Cambria" panose="02040503050406030204" pitchFamily="18" charset="0"/>
                <a:ea typeface="Cambria" panose="02040503050406030204" pitchFamily="18" charset="0"/>
              </a:rPr>
              <a:t>Don’t make God angry – seek Him with a soft heart and serve others with compassion.</a:t>
            </a:r>
          </a:p>
          <a:p>
            <a:pPr>
              <a:lnSpc>
                <a:spcPct val="100000"/>
              </a:lnSpc>
              <a:spcAft>
                <a:spcPts val="1800"/>
              </a:spcAft>
            </a:pPr>
            <a:r>
              <a:rPr lang="en-US" sz="3200" dirty="0">
                <a:solidFill>
                  <a:schemeClr val="accent1">
                    <a:lumMod val="50000"/>
                  </a:schemeClr>
                </a:solidFill>
                <a:latin typeface="Cambria" panose="02040503050406030204" pitchFamily="18" charset="0"/>
                <a:ea typeface="Cambria" panose="02040503050406030204" pitchFamily="18" charset="0"/>
              </a:rPr>
              <a:t>Don’t be surprised when opposing forces unite against Christians.</a:t>
            </a:r>
          </a:p>
          <a:p>
            <a:pPr>
              <a:lnSpc>
                <a:spcPct val="100000"/>
              </a:lnSpc>
              <a:spcAft>
                <a:spcPts val="1800"/>
              </a:spcAft>
            </a:pPr>
            <a:r>
              <a:rPr lang="en-US" sz="3200" dirty="0">
                <a:solidFill>
                  <a:schemeClr val="accent1">
                    <a:lumMod val="50000"/>
                  </a:schemeClr>
                </a:solidFill>
                <a:latin typeface="Cambria" panose="02040503050406030204" pitchFamily="18" charset="0"/>
                <a:ea typeface="Cambria" panose="02040503050406030204" pitchFamily="18" charset="0"/>
              </a:rPr>
              <a:t>Jesus uses ordinary people, like you and me.</a:t>
            </a:r>
          </a:p>
          <a:p>
            <a:pPr>
              <a:lnSpc>
                <a:spcPct val="100000"/>
              </a:lnSpc>
              <a:spcAft>
                <a:spcPts val="1800"/>
              </a:spcAft>
            </a:pPr>
            <a:endParaRPr lang="en-US" sz="3200"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2401</TotalTime>
  <Words>1140</Words>
  <Application>Microsoft Office PowerPoint</Application>
  <PresentationFormat>On-screen Show (4:3)</PresentationFormat>
  <Paragraphs>68</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Cambria</vt:lpstr>
      <vt:lpstr>Office Theme</vt:lpstr>
      <vt:lpstr>The Gospel of Mark</vt:lpstr>
      <vt:lpstr>(Last time) Mark 2 – “Why ___?”</vt:lpstr>
      <vt:lpstr>What is The Sabbath?</vt:lpstr>
      <vt:lpstr>Mark 2:23-28   Breaking Sabbath Laws</vt:lpstr>
      <vt:lpstr>Mark 2:23-28   Breaking Sabbath Laws</vt:lpstr>
      <vt:lpstr>Mark 3:1-5a Withered Hand (and Hearts)</vt:lpstr>
      <vt:lpstr>Mark 3:5b-12 Different Responses</vt:lpstr>
      <vt:lpstr>Mark 3:13-19  Apostles</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124</cp:revision>
  <dcterms:created xsi:type="dcterms:W3CDTF">2022-11-02T22:17:55Z</dcterms:created>
  <dcterms:modified xsi:type="dcterms:W3CDTF">2025-06-04T22:35:11Z</dcterms:modified>
</cp:coreProperties>
</file>