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80" r:id="rId3"/>
    <p:sldId id="277" r:id="rId4"/>
    <p:sldId id="278" r:id="rId5"/>
    <p:sldId id="284" r:id="rId6"/>
    <p:sldId id="285" r:id="rId7"/>
    <p:sldId id="286" r:id="rId8"/>
    <p:sldId id="287" r:id="rId9"/>
    <p:sldId id="265"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2205" autoAdjust="0"/>
    <p:restoredTop sz="75822" autoAdjust="0"/>
  </p:normalViewPr>
  <p:slideViewPr>
    <p:cSldViewPr snapToGrid="0">
      <p:cViewPr varScale="1">
        <p:scale>
          <a:sx n="86" d="100"/>
          <a:sy n="86" d="100"/>
        </p:scale>
        <p:origin x="1956" y="96"/>
      </p:cViewPr>
      <p:guideLst/>
    </p:cSldViewPr>
  </p:slideViewPr>
  <p:notesTextViewPr>
    <p:cViewPr>
      <p:scale>
        <a:sx n="200" d="100"/>
        <a:sy n="2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3/2/2024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second half of Mark 3,</a:t>
            </a:r>
            <a:r>
              <a:rPr lang="en-US" baseline="0" dirty="0" smtClean="0"/>
              <a:t> people have a lot to say about Jesus.  His family thinks that He is crazy, the teachers of the Law claim that He’s lying, and some people believe He is who He says He is</a:t>
            </a:r>
            <a:r>
              <a:rPr lang="en-US" baseline="0" dirty="0" smtClean="0"/>
              <a:t>.</a:t>
            </a:r>
          </a:p>
          <a:p>
            <a:endParaRPr lang="en-US" baseline="0" dirty="0" smtClean="0"/>
          </a:p>
          <a:p>
            <a:r>
              <a:rPr lang="en-US" baseline="0" dirty="0" smtClean="0"/>
              <a:t>Use </a:t>
            </a:r>
            <a:r>
              <a:rPr lang="en-US" b="1" baseline="0" dirty="0" smtClean="0"/>
              <a:t>NIV</a:t>
            </a:r>
            <a:r>
              <a:rPr lang="en-US" baseline="0" dirty="0" smtClean="0"/>
              <a:t> for this lesson.</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3318792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today’s Scripture</a:t>
            </a:r>
            <a:r>
              <a:rPr lang="en-US" baseline="0" dirty="0" smtClean="0"/>
              <a:t> passage, we will see people with all three perspectives on who Jesus is.</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31302177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By the way, these verses clearly disagree with</a:t>
            </a:r>
            <a:r>
              <a:rPr lang="en-US" baseline="0" dirty="0" smtClean="0"/>
              <a:t> the Roman Catholic doctrine of the “perpetual virginity” of Mary.</a:t>
            </a:r>
          </a:p>
          <a:p>
            <a:endParaRPr lang="en-US" baseline="0" dirty="0" smtClean="0"/>
          </a:p>
          <a:p>
            <a:r>
              <a:rPr lang="en-US" baseline="0" dirty="0" smtClean="0"/>
              <a:t>Fortunately, some of Jesus’ brothers believed after His resurrection (Acts 1:14), including James and Jude.</a:t>
            </a:r>
          </a:p>
          <a:p>
            <a:endParaRPr lang="en-US" baseline="0" dirty="0" smtClean="0"/>
          </a:p>
          <a:p>
            <a:r>
              <a:rPr lang="en-US" baseline="0" dirty="0" smtClean="0"/>
              <a:t>The Greek words for “seize Him” are the same words used when Jesus was taken by the soldiers for trial and execution.</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24926799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fact that the Scribes walked</a:t>
            </a:r>
            <a:r>
              <a:rPr lang="en-US" baseline="0" dirty="0" smtClean="0"/>
              <a:t> over 150 km to deliver this message shows their jealousy and fear about his growing popularity.</a:t>
            </a:r>
          </a:p>
          <a:p>
            <a:endParaRPr lang="en-US" baseline="0" dirty="0" smtClean="0"/>
          </a:p>
          <a:p>
            <a:r>
              <a:rPr lang="en-US" baseline="0" dirty="0" smtClean="0"/>
              <a:t>Baal-</a:t>
            </a:r>
            <a:r>
              <a:rPr lang="en-US" baseline="0" dirty="0" err="1" smtClean="0"/>
              <a:t>Zebul</a:t>
            </a:r>
            <a:r>
              <a:rPr lang="en-US" baseline="0" dirty="0" smtClean="0"/>
              <a:t> means “Baal, the prince” to the Philistines of </a:t>
            </a:r>
            <a:r>
              <a:rPr lang="en-US" baseline="0" dirty="0" err="1" smtClean="0"/>
              <a:t>Ekron</a:t>
            </a:r>
            <a:endParaRPr lang="en-US" baseline="0" dirty="0" smtClean="0"/>
          </a:p>
          <a:p>
            <a:r>
              <a:rPr lang="en-US" baseline="0" dirty="0" smtClean="0"/>
              <a:t>Baal-</a:t>
            </a:r>
            <a:r>
              <a:rPr lang="en-US" baseline="0" dirty="0" err="1" smtClean="0"/>
              <a:t>Zebub</a:t>
            </a:r>
            <a:r>
              <a:rPr lang="en-US" baseline="0" dirty="0" smtClean="0"/>
              <a:t> means “Lord of Flies”, an Israelite term of disdain (2 Kings 1:2)</a:t>
            </a:r>
          </a:p>
          <a:p>
            <a:r>
              <a:rPr lang="en-US" baseline="0" dirty="0" err="1" smtClean="0"/>
              <a:t>Beelzebul</a:t>
            </a:r>
            <a:r>
              <a:rPr lang="en-US" baseline="0" dirty="0" smtClean="0"/>
              <a:t> (or Beelzebub) became known as a name for Satan</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391317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a:t>
            </a:r>
            <a:r>
              <a:rPr lang="en-US" baseline="0" dirty="0" smtClean="0"/>
              <a:t> verses actually represent a parable, but not like the normal parables whose meaning was hidden from disbelievers.  This one was intended to be clear for everyone to understand.</a:t>
            </a:r>
          </a:p>
          <a:p>
            <a:endParaRPr lang="en-US" baseline="0" dirty="0" smtClean="0"/>
          </a:p>
          <a:p>
            <a:r>
              <a:rPr lang="en-US" baseline="0" dirty="0" smtClean="0"/>
              <a:t>Thank God that He came to set your free!</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38229328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Starting with the last verse first, “for they were saying, “He has an unclean</a:t>
            </a:r>
            <a:r>
              <a:rPr lang="en-US" baseline="0" dirty="0" smtClean="0"/>
              <a:t> spirit.”</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1174761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 NIV for these verses</a:t>
            </a:r>
            <a:r>
              <a:rPr lang="en-US" baseline="0" dirty="0" smtClean="0"/>
              <a:t> to get clarity on Hebrews 6:6</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20851822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By the way, these verses clearly disagree with</a:t>
            </a:r>
            <a:r>
              <a:rPr lang="en-US" baseline="0" dirty="0" smtClean="0"/>
              <a:t> the Roman Catholic doctrine of Mary as a co-Savior with Jesus.</a:t>
            </a:r>
          </a:p>
          <a:p>
            <a:endParaRPr lang="en-US" baseline="0" dirty="0" smtClean="0"/>
          </a:p>
          <a:p>
            <a:r>
              <a:rPr lang="en-US" baseline="0" dirty="0" smtClean="0"/>
              <a:t>At the end of this section, we see the key focus: “whoever does the will of God, he is my brother…”  If we think Jesus is a crazy man or a confused liar, we will not receive Him as He really is: the Creator and King who came to be our only means of salvation.</a:t>
            </a:r>
          </a:p>
        </p:txBody>
      </p:sp>
      <p:sp>
        <p:nvSpPr>
          <p:cNvPr id="4" name="Slide Number Placeholder 3"/>
          <p:cNvSpPr>
            <a:spLocks noGrp="1"/>
          </p:cNvSpPr>
          <p:nvPr>
            <p:ph type="sldNum" sz="quarter" idx="10"/>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32439621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Jesus did not call us to exorcism</a:t>
            </a:r>
            <a:r>
              <a:rPr lang="en-US" baseline="0" dirty="0" smtClean="0"/>
              <a:t> – He called us to evangelism</a:t>
            </a:r>
          </a:p>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9</a:t>
            </a:fld>
            <a:endParaRPr lang="en-US"/>
          </a:p>
        </p:txBody>
      </p:sp>
    </p:spTree>
    <p:extLst>
      <p:ext uri="{BB962C8B-B14F-4D97-AF65-F5344CB8AC3E}">
        <p14:creationId xmlns:p14="http://schemas.microsoft.com/office/powerpoint/2010/main" val="2333996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3/2/2024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3/2/2024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3/2/2024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3/2/2024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3/2/2024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3/2/2024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3/2/2024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3/2/2024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3/2/2024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3/2/2024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3/2/2024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3/2/2024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445" y="1212800"/>
            <a:ext cx="6569110" cy="1021353"/>
          </a:xfrm>
        </p:spPr>
        <p:txBody>
          <a:bodyPr>
            <a:normAutofit fontScale="90000"/>
          </a:bodyPr>
          <a:lstStyle/>
          <a:p>
            <a:r>
              <a:rPr lang="en-US" sz="6600" b="1" dirty="0" smtClean="0"/>
              <a:t>The Gospel of Mark</a:t>
            </a:r>
            <a:endParaRPr lang="en-US" sz="6600" b="1" dirty="0"/>
          </a:p>
        </p:txBody>
      </p:sp>
      <p:sp>
        <p:nvSpPr>
          <p:cNvPr id="3" name="Subtitle 2"/>
          <p:cNvSpPr>
            <a:spLocks noGrp="1"/>
          </p:cNvSpPr>
          <p:nvPr>
            <p:ph type="subTitle" idx="1"/>
          </p:nvPr>
        </p:nvSpPr>
        <p:spPr>
          <a:xfrm>
            <a:off x="0" y="3270524"/>
            <a:ext cx="9144000" cy="2288357"/>
          </a:xfrm>
        </p:spPr>
        <p:txBody>
          <a:bodyPr>
            <a:noAutofit/>
          </a:bodyPr>
          <a:lstStyle/>
          <a:p>
            <a:r>
              <a:rPr lang="en-US" sz="4000" dirty="0" smtClean="0"/>
              <a:t>Chapter 3bc</a:t>
            </a:r>
          </a:p>
          <a:p>
            <a:endParaRPr lang="en-US" sz="4000" dirty="0"/>
          </a:p>
          <a:p>
            <a:r>
              <a:rPr lang="en-US" sz="4000" dirty="0"/>
              <a:t>Lunatic, Liar, or </a:t>
            </a:r>
            <a:r>
              <a:rPr lang="en-US" sz="4000" dirty="0" smtClean="0"/>
              <a:t>Lord?</a:t>
            </a:r>
            <a:endParaRPr lang="en-US" sz="4000" dirty="0"/>
          </a:p>
        </p:txBody>
      </p:sp>
    </p:spTree>
    <p:extLst>
      <p:ext uri="{BB962C8B-B14F-4D97-AF65-F5344CB8AC3E}">
        <p14:creationId xmlns:p14="http://schemas.microsoft.com/office/powerpoint/2010/main" val="1262474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8"/>
            <a:ext cx="8272283" cy="1085703"/>
          </a:xfrm>
        </p:spPr>
        <p:txBody>
          <a:bodyPr>
            <a:normAutofit fontScale="90000"/>
          </a:bodyPr>
          <a:lstStyle/>
          <a:p>
            <a:pPr algn="ctr"/>
            <a:r>
              <a:rPr lang="en-US" sz="4900" b="1" u="sng" dirty="0">
                <a:latin typeface="+mn-lt"/>
              </a:rPr>
              <a:t>Lunatic, Liar, or Lord?</a:t>
            </a:r>
            <a:br>
              <a:rPr lang="en-US" sz="4900" b="1" u="sng" dirty="0">
                <a:latin typeface="+mn-lt"/>
              </a:rPr>
            </a:br>
            <a:r>
              <a:rPr lang="en-US" sz="3100" b="1" dirty="0" smtClean="0"/>
              <a:t>From “Mere Christianity” by (C.S.) Lewis </a:t>
            </a:r>
            <a:r>
              <a:rPr lang="en-US" sz="3100" dirty="0" smtClean="0"/>
              <a:t>(1952)</a:t>
            </a:r>
            <a:endParaRPr lang="en-US" dirty="0"/>
          </a:p>
        </p:txBody>
      </p:sp>
      <p:sp>
        <p:nvSpPr>
          <p:cNvPr id="7" name="Content Placeholder 6"/>
          <p:cNvSpPr>
            <a:spLocks noGrp="1"/>
          </p:cNvSpPr>
          <p:nvPr>
            <p:ph idx="1"/>
          </p:nvPr>
        </p:nvSpPr>
        <p:spPr>
          <a:xfrm>
            <a:off x="267369" y="1382751"/>
            <a:ext cx="8664757" cy="5307981"/>
          </a:xfrm>
        </p:spPr>
        <p:txBody>
          <a:bodyPr>
            <a:noAutofit/>
          </a:bodyPr>
          <a:lstStyle/>
          <a:p>
            <a:pPr marL="0" indent="0">
              <a:lnSpc>
                <a:spcPct val="80000"/>
              </a:lnSpc>
              <a:spcBef>
                <a:spcPts val="0"/>
              </a:spcBef>
              <a:spcAft>
                <a:spcPts val="2400"/>
              </a:spcAft>
              <a:buNone/>
            </a:pPr>
            <a:r>
              <a:rPr lang="en-US" sz="3000" dirty="0" smtClean="0"/>
              <a:t>If someone says that Jesus is “only a great moral teacher,” they probably don’t know what He said about </a:t>
            </a:r>
            <a:r>
              <a:rPr lang="en-US" sz="3000" dirty="0" smtClean="0"/>
              <a:t>Himself – He </a:t>
            </a:r>
            <a:r>
              <a:rPr lang="en-US" sz="3000" u="sng" dirty="0" smtClean="0"/>
              <a:t>claimed </a:t>
            </a:r>
            <a:r>
              <a:rPr lang="en-US" sz="3000" u="sng" dirty="0" smtClean="0"/>
              <a:t>to be God</a:t>
            </a:r>
            <a:r>
              <a:rPr lang="en-US" sz="3000" dirty="0" smtClean="0"/>
              <a:t>.  He is either:</a:t>
            </a:r>
          </a:p>
          <a:p>
            <a:pPr>
              <a:lnSpc>
                <a:spcPct val="80000"/>
              </a:lnSpc>
              <a:spcBef>
                <a:spcPts val="0"/>
              </a:spcBef>
              <a:spcAft>
                <a:spcPts val="2400"/>
              </a:spcAft>
            </a:pPr>
            <a:r>
              <a:rPr lang="en-US" sz="3000" b="1" dirty="0" smtClean="0"/>
              <a:t>Lunatic</a:t>
            </a:r>
            <a:r>
              <a:rPr lang="en-US" sz="3000" dirty="0" smtClean="0"/>
              <a:t> (crazy): believed He was God (but wasn’t)</a:t>
            </a:r>
          </a:p>
          <a:p>
            <a:pPr>
              <a:lnSpc>
                <a:spcPct val="80000"/>
              </a:lnSpc>
              <a:spcBef>
                <a:spcPts val="0"/>
              </a:spcBef>
              <a:spcAft>
                <a:spcPts val="2400"/>
              </a:spcAft>
            </a:pPr>
            <a:r>
              <a:rPr lang="en-US" sz="3000" b="1" dirty="0" smtClean="0"/>
              <a:t>Liar</a:t>
            </a:r>
            <a:r>
              <a:rPr lang="en-US" sz="3000" dirty="0" smtClean="0"/>
              <a:t> (deceiver): wanted people to believe a lie</a:t>
            </a:r>
          </a:p>
          <a:p>
            <a:pPr>
              <a:lnSpc>
                <a:spcPct val="80000"/>
              </a:lnSpc>
              <a:spcBef>
                <a:spcPts val="0"/>
              </a:spcBef>
              <a:spcAft>
                <a:spcPts val="2400"/>
              </a:spcAft>
            </a:pPr>
            <a:r>
              <a:rPr lang="en-US" sz="3000" b="1" dirty="0" smtClean="0"/>
              <a:t>Lord</a:t>
            </a:r>
            <a:r>
              <a:rPr lang="en-US" sz="3000" dirty="0" smtClean="0"/>
              <a:t> (God): truly God in a human body (Immanuel)</a:t>
            </a:r>
          </a:p>
          <a:p>
            <a:pPr marL="0" indent="0">
              <a:lnSpc>
                <a:spcPct val="80000"/>
              </a:lnSpc>
              <a:spcBef>
                <a:spcPts val="0"/>
              </a:spcBef>
              <a:spcAft>
                <a:spcPts val="2400"/>
              </a:spcAft>
              <a:buNone/>
            </a:pPr>
            <a:r>
              <a:rPr lang="en-US" sz="3000" dirty="0" smtClean="0"/>
              <a:t>“Either </a:t>
            </a:r>
            <a:r>
              <a:rPr lang="en-US" sz="3000" dirty="0"/>
              <a:t>this man was, and is, the Son of God, or else a madman or something worse. You can shut him up for a fool, you can spit at him and kill him as a demon or you can fall at his feet and call him Lord and </a:t>
            </a:r>
            <a:r>
              <a:rPr lang="en-US" sz="3000" dirty="0" smtClean="0"/>
              <a:t>God…”</a:t>
            </a:r>
            <a:endParaRPr lang="en-US" sz="3000" dirty="0"/>
          </a:p>
        </p:txBody>
      </p:sp>
    </p:spTree>
    <p:extLst>
      <p:ext uri="{BB962C8B-B14F-4D97-AF65-F5344CB8AC3E}">
        <p14:creationId xmlns:p14="http://schemas.microsoft.com/office/powerpoint/2010/main" val="939271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t>Mark 3:20-21    “Out of His mind?”</a:t>
            </a:r>
            <a:endParaRPr lang="en-US" b="1" u="sng" dirty="0"/>
          </a:p>
        </p:txBody>
      </p:sp>
      <p:sp>
        <p:nvSpPr>
          <p:cNvPr id="7" name="Content Placeholder 6"/>
          <p:cNvSpPr>
            <a:spLocks noGrp="1"/>
          </p:cNvSpPr>
          <p:nvPr>
            <p:ph idx="1"/>
          </p:nvPr>
        </p:nvSpPr>
        <p:spPr>
          <a:xfrm>
            <a:off x="233917" y="1127051"/>
            <a:ext cx="8667016" cy="5563116"/>
          </a:xfrm>
        </p:spPr>
        <p:txBody>
          <a:bodyPr>
            <a:normAutofit/>
          </a:bodyPr>
          <a:lstStyle/>
          <a:p>
            <a:pPr>
              <a:spcBef>
                <a:spcPts val="0"/>
              </a:spcBef>
              <a:spcAft>
                <a:spcPts val="1800"/>
              </a:spcAft>
            </a:pPr>
            <a:r>
              <a:rPr lang="en-US" sz="3200" b="1" dirty="0" smtClean="0"/>
              <a:t>vs.20</a:t>
            </a:r>
            <a:r>
              <a:rPr lang="en-US" sz="3200" dirty="0" smtClean="0"/>
              <a:t>   </a:t>
            </a:r>
            <a:r>
              <a:rPr lang="en-US" sz="3200" dirty="0" smtClean="0"/>
              <a:t>Probably </a:t>
            </a:r>
            <a:r>
              <a:rPr lang="en-US" sz="3200" dirty="0" smtClean="0"/>
              <a:t>Peter’s house in Capernaum.  Jesus’ healing ministry was amazing, drawing people from all Israel and beyond.</a:t>
            </a:r>
          </a:p>
          <a:p>
            <a:pPr>
              <a:spcBef>
                <a:spcPts val="0"/>
              </a:spcBef>
              <a:spcAft>
                <a:spcPts val="1800"/>
              </a:spcAft>
            </a:pPr>
            <a:r>
              <a:rPr lang="en-US" sz="3200" dirty="0" smtClean="0"/>
              <a:t>Everyone wanted healing and help – Jesus loved them, </a:t>
            </a:r>
            <a:r>
              <a:rPr lang="en-US" sz="3200" b="1" dirty="0" smtClean="0"/>
              <a:t>serving instead of eating</a:t>
            </a:r>
            <a:r>
              <a:rPr lang="en-US" sz="3200" dirty="0" smtClean="0"/>
              <a:t>.</a:t>
            </a:r>
          </a:p>
          <a:p>
            <a:pPr>
              <a:spcBef>
                <a:spcPts val="0"/>
              </a:spcBef>
              <a:spcAft>
                <a:spcPts val="1800"/>
              </a:spcAft>
            </a:pPr>
            <a:r>
              <a:rPr lang="en-US" sz="3200" b="1" dirty="0" smtClean="0"/>
              <a:t>v.21</a:t>
            </a:r>
            <a:r>
              <a:rPr lang="en-US" sz="3200" dirty="0" smtClean="0"/>
              <a:t>  Jesus had (at least) six half-brothers and sisters (Mark 6:3).  Sadly, they did not believe in Him during their early life (John 7:5).</a:t>
            </a:r>
          </a:p>
          <a:p>
            <a:pPr>
              <a:spcBef>
                <a:spcPts val="0"/>
              </a:spcBef>
              <a:spcAft>
                <a:spcPts val="1800"/>
              </a:spcAft>
            </a:pPr>
            <a:r>
              <a:rPr lang="en-US" sz="3200" dirty="0" smtClean="0"/>
              <a:t>They went to “</a:t>
            </a:r>
            <a:r>
              <a:rPr lang="en-US" sz="3200" b="1" dirty="0" smtClean="0"/>
              <a:t>seize Him</a:t>
            </a:r>
            <a:r>
              <a:rPr lang="en-US" sz="3200" dirty="0" smtClean="0"/>
              <a:t>” (by force) to rescue Him from His </a:t>
            </a:r>
            <a:r>
              <a:rPr lang="en-US" sz="3200" b="1" dirty="0" smtClean="0"/>
              <a:t>crazy</a:t>
            </a:r>
            <a:r>
              <a:rPr lang="en-US" sz="3200" dirty="0" smtClean="0"/>
              <a:t> behavior.</a:t>
            </a:r>
            <a:endParaRPr lang="en-US" sz="3200" dirty="0"/>
          </a:p>
        </p:txBody>
      </p:sp>
    </p:spTree>
    <p:extLst>
      <p:ext uri="{BB962C8B-B14F-4D97-AF65-F5344CB8AC3E}">
        <p14:creationId xmlns:p14="http://schemas.microsoft.com/office/powerpoint/2010/main" val="1061616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t>Mark 3:22-27   “Servant of Satan?”</a:t>
            </a:r>
            <a:endParaRPr lang="en-US" b="1" u="sng" dirty="0"/>
          </a:p>
        </p:txBody>
      </p:sp>
      <p:sp>
        <p:nvSpPr>
          <p:cNvPr id="7" name="Content Placeholder 6"/>
          <p:cNvSpPr>
            <a:spLocks noGrp="1"/>
          </p:cNvSpPr>
          <p:nvPr>
            <p:ph idx="1"/>
          </p:nvPr>
        </p:nvSpPr>
        <p:spPr>
          <a:xfrm>
            <a:off x="200464" y="1127051"/>
            <a:ext cx="8698210" cy="5563116"/>
          </a:xfrm>
        </p:spPr>
        <p:txBody>
          <a:bodyPr>
            <a:normAutofit lnSpcReduction="10000"/>
          </a:bodyPr>
          <a:lstStyle/>
          <a:p>
            <a:pPr>
              <a:spcBef>
                <a:spcPts val="0"/>
              </a:spcBef>
              <a:spcAft>
                <a:spcPts val="1800"/>
              </a:spcAft>
            </a:pPr>
            <a:r>
              <a:rPr lang="en-US" sz="3200" b="1" dirty="0" smtClean="0"/>
              <a:t>vs.22  </a:t>
            </a:r>
            <a:r>
              <a:rPr lang="en-US" sz="3200" dirty="0" smtClean="0"/>
              <a:t>The Scribes came down from Jerusalem with a </a:t>
            </a:r>
            <a:r>
              <a:rPr lang="en-US" sz="3200" b="1" dirty="0" smtClean="0"/>
              <a:t>message</a:t>
            </a:r>
            <a:r>
              <a:rPr lang="en-US" sz="3200" dirty="0" smtClean="0"/>
              <a:t>: Jesus is filled with Satan. </a:t>
            </a:r>
          </a:p>
          <a:p>
            <a:pPr>
              <a:spcBef>
                <a:spcPts val="0"/>
              </a:spcBef>
              <a:spcAft>
                <a:spcPts val="1800"/>
              </a:spcAft>
            </a:pPr>
            <a:r>
              <a:rPr lang="en-US" sz="3200" dirty="0" smtClean="0"/>
              <a:t>There are </a:t>
            </a:r>
            <a:r>
              <a:rPr lang="en-US" sz="3200" b="1" dirty="0" smtClean="0"/>
              <a:t>only two sources </a:t>
            </a:r>
            <a:r>
              <a:rPr lang="en-US" sz="3200" dirty="0" smtClean="0"/>
              <a:t>of supernatural </a:t>
            </a:r>
            <a:r>
              <a:rPr lang="en-US" sz="3200" b="1" dirty="0" smtClean="0"/>
              <a:t>power</a:t>
            </a:r>
            <a:r>
              <a:rPr lang="en-US" sz="3200" dirty="0" smtClean="0"/>
              <a:t>: God and Satan. Since they couldn’t deny Jesus’ miracles, they said He was </a:t>
            </a:r>
            <a:r>
              <a:rPr lang="en-US" sz="3200" b="1" dirty="0" smtClean="0"/>
              <a:t>tricking people with lies</a:t>
            </a:r>
            <a:r>
              <a:rPr lang="en-US" sz="3200" dirty="0" smtClean="0"/>
              <a:t>.</a:t>
            </a:r>
          </a:p>
          <a:p>
            <a:pPr>
              <a:spcBef>
                <a:spcPts val="0"/>
              </a:spcBef>
              <a:spcAft>
                <a:spcPts val="1800"/>
              </a:spcAft>
            </a:pPr>
            <a:r>
              <a:rPr lang="en-US" sz="3200" dirty="0" smtClean="0"/>
              <a:t>The Scribes were </a:t>
            </a:r>
            <a:r>
              <a:rPr lang="en-US" sz="3200" b="1" dirty="0" smtClean="0"/>
              <a:t>blinded by their traditions</a:t>
            </a:r>
            <a:r>
              <a:rPr lang="en-US" sz="3200" dirty="0" smtClean="0"/>
              <a:t> – they wouldn’t believe in a Messiah that opposed their religious works-righteousness.</a:t>
            </a:r>
          </a:p>
          <a:p>
            <a:pPr>
              <a:spcBef>
                <a:spcPts val="0"/>
              </a:spcBef>
              <a:spcAft>
                <a:spcPts val="1800"/>
              </a:spcAft>
            </a:pPr>
            <a:r>
              <a:rPr lang="en-US" sz="3200" dirty="0" smtClean="0"/>
              <a:t>They claimed to speak for God, but in reality, they were the ones under Satan’s power (John 8:41,44)</a:t>
            </a:r>
            <a:endParaRPr lang="en-US" sz="3200" dirty="0"/>
          </a:p>
        </p:txBody>
      </p:sp>
    </p:spTree>
    <p:extLst>
      <p:ext uri="{BB962C8B-B14F-4D97-AF65-F5344CB8AC3E}">
        <p14:creationId xmlns:p14="http://schemas.microsoft.com/office/powerpoint/2010/main" val="4153100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t>Mark 3:22-27   “Servant of Satan?”</a:t>
            </a:r>
            <a:endParaRPr lang="en-US" b="1" u="sng" dirty="0"/>
          </a:p>
        </p:txBody>
      </p:sp>
      <p:sp>
        <p:nvSpPr>
          <p:cNvPr id="7" name="Content Placeholder 6"/>
          <p:cNvSpPr>
            <a:spLocks noGrp="1"/>
          </p:cNvSpPr>
          <p:nvPr>
            <p:ph idx="1"/>
          </p:nvPr>
        </p:nvSpPr>
        <p:spPr>
          <a:xfrm>
            <a:off x="233917" y="1127051"/>
            <a:ext cx="8667016" cy="5563116"/>
          </a:xfrm>
        </p:spPr>
        <p:txBody>
          <a:bodyPr>
            <a:normAutofit lnSpcReduction="10000"/>
          </a:bodyPr>
          <a:lstStyle/>
          <a:p>
            <a:pPr>
              <a:spcBef>
                <a:spcPts val="0"/>
              </a:spcBef>
              <a:spcAft>
                <a:spcPts val="1800"/>
              </a:spcAft>
            </a:pPr>
            <a:r>
              <a:rPr lang="en-US" sz="3200" b="1" dirty="0" smtClean="0"/>
              <a:t>vs.23  </a:t>
            </a:r>
            <a:r>
              <a:rPr lang="en-US" sz="3200" dirty="0" smtClean="0"/>
              <a:t>Jesus asks a question to show how foolish their accusation was.</a:t>
            </a:r>
          </a:p>
          <a:p>
            <a:pPr>
              <a:spcBef>
                <a:spcPts val="0"/>
              </a:spcBef>
              <a:spcAft>
                <a:spcPts val="1800"/>
              </a:spcAft>
            </a:pPr>
            <a:r>
              <a:rPr lang="en-US" sz="3200" b="1" dirty="0"/>
              <a:t>v</a:t>
            </a:r>
            <a:r>
              <a:rPr lang="en-US" sz="3200" b="1" dirty="0" smtClean="0"/>
              <a:t>s.24-26</a:t>
            </a:r>
            <a:r>
              <a:rPr lang="en-US" sz="3200" dirty="0" smtClean="0"/>
              <a:t>  Even though Satan’s kingdom is filled with darkness, he does not send his demons to fight against each other.</a:t>
            </a:r>
          </a:p>
          <a:p>
            <a:pPr>
              <a:spcBef>
                <a:spcPts val="0"/>
              </a:spcBef>
              <a:spcAft>
                <a:spcPts val="1800"/>
              </a:spcAft>
            </a:pPr>
            <a:r>
              <a:rPr lang="en-US" sz="3200" dirty="0" smtClean="0"/>
              <a:t>Jesus spent His earthly ministry </a:t>
            </a:r>
            <a:r>
              <a:rPr lang="en-US" sz="3200" u="sng" dirty="0" smtClean="0"/>
              <a:t>casting out</a:t>
            </a:r>
            <a:r>
              <a:rPr lang="en-US" sz="3200" dirty="0" smtClean="0"/>
              <a:t> and </a:t>
            </a:r>
            <a:r>
              <a:rPr lang="en-US" sz="3200" u="sng" dirty="0" smtClean="0"/>
              <a:t>silencing</a:t>
            </a:r>
            <a:r>
              <a:rPr lang="en-US" sz="3200" dirty="0" smtClean="0"/>
              <a:t> demons.  His power did not come from Satan, but from the One who has </a:t>
            </a:r>
            <a:r>
              <a:rPr lang="en-US" sz="3200" b="1" dirty="0" smtClean="0"/>
              <a:t>power over Satan</a:t>
            </a:r>
            <a:r>
              <a:rPr lang="en-US" sz="3200" dirty="0" smtClean="0"/>
              <a:t>!</a:t>
            </a:r>
          </a:p>
          <a:p>
            <a:pPr>
              <a:spcBef>
                <a:spcPts val="0"/>
              </a:spcBef>
              <a:spcAft>
                <a:spcPts val="1800"/>
              </a:spcAft>
            </a:pPr>
            <a:r>
              <a:rPr lang="en-US" sz="3200" b="1" dirty="0" smtClean="0"/>
              <a:t>vs.27</a:t>
            </a:r>
            <a:r>
              <a:rPr lang="en-US" sz="3200" dirty="0" smtClean="0"/>
              <a:t>  Jesus came to bind Satan, overcome his demons, and </a:t>
            </a:r>
            <a:r>
              <a:rPr lang="en-US" sz="3200" b="1" dirty="0" smtClean="0"/>
              <a:t>set the captives free </a:t>
            </a:r>
            <a:r>
              <a:rPr lang="en-US" sz="3200" dirty="0" smtClean="0"/>
              <a:t>(Col 1:13,14).</a:t>
            </a:r>
            <a:endParaRPr lang="en-US" sz="3200" dirty="0"/>
          </a:p>
        </p:txBody>
      </p:sp>
    </p:spTree>
    <p:extLst>
      <p:ext uri="{BB962C8B-B14F-4D97-AF65-F5344CB8AC3E}">
        <p14:creationId xmlns:p14="http://schemas.microsoft.com/office/powerpoint/2010/main" val="600283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t>Mark 3:28-30   An eternal sin?</a:t>
            </a:r>
            <a:endParaRPr lang="en-US" b="1" u="sng" dirty="0"/>
          </a:p>
        </p:txBody>
      </p:sp>
      <p:sp>
        <p:nvSpPr>
          <p:cNvPr id="7" name="Content Placeholder 6"/>
          <p:cNvSpPr>
            <a:spLocks noGrp="1"/>
          </p:cNvSpPr>
          <p:nvPr>
            <p:ph idx="1"/>
          </p:nvPr>
        </p:nvSpPr>
        <p:spPr>
          <a:xfrm>
            <a:off x="233917" y="1127051"/>
            <a:ext cx="8667016" cy="4783095"/>
          </a:xfrm>
        </p:spPr>
        <p:txBody>
          <a:bodyPr>
            <a:normAutofit/>
          </a:bodyPr>
          <a:lstStyle/>
          <a:p>
            <a:pPr>
              <a:spcBef>
                <a:spcPts val="0"/>
              </a:spcBef>
              <a:spcAft>
                <a:spcPts val="1800"/>
              </a:spcAft>
            </a:pPr>
            <a:r>
              <a:rPr lang="en-US" sz="3200" dirty="0" smtClean="0"/>
              <a:t>Remember: in His </a:t>
            </a:r>
            <a:r>
              <a:rPr lang="en-US" sz="3200" b="1" dirty="0" smtClean="0"/>
              <a:t>humanity</a:t>
            </a:r>
            <a:r>
              <a:rPr lang="en-US" sz="3200" dirty="0" smtClean="0"/>
              <a:t>, Jesus always </a:t>
            </a:r>
            <a:r>
              <a:rPr lang="en-US" sz="3200" b="1" dirty="0" smtClean="0"/>
              <a:t>submitted</a:t>
            </a:r>
            <a:r>
              <a:rPr lang="en-US" sz="3200" dirty="0" smtClean="0"/>
              <a:t> to the will of the </a:t>
            </a:r>
            <a:r>
              <a:rPr lang="en-US" sz="3200" b="1" dirty="0" smtClean="0"/>
              <a:t>Father</a:t>
            </a:r>
            <a:r>
              <a:rPr lang="en-US" sz="3200" dirty="0" smtClean="0"/>
              <a:t> and was </a:t>
            </a:r>
            <a:r>
              <a:rPr lang="en-US" sz="3200" b="1" dirty="0" smtClean="0"/>
              <a:t>empowered </a:t>
            </a:r>
            <a:r>
              <a:rPr lang="en-US" sz="3200" dirty="0" smtClean="0"/>
              <a:t>by the </a:t>
            </a:r>
            <a:r>
              <a:rPr lang="en-US" sz="3200" b="1" dirty="0" smtClean="0"/>
              <a:t>Holy Spirit</a:t>
            </a:r>
            <a:r>
              <a:rPr lang="en-US" sz="3200" dirty="0" smtClean="0"/>
              <a:t>.</a:t>
            </a:r>
          </a:p>
          <a:p>
            <a:pPr>
              <a:spcBef>
                <a:spcPts val="0"/>
              </a:spcBef>
              <a:spcAft>
                <a:spcPts val="1800"/>
              </a:spcAft>
            </a:pPr>
            <a:r>
              <a:rPr lang="en-US" sz="3200" dirty="0" smtClean="0"/>
              <a:t>Where did Jesus’ power come from?</a:t>
            </a:r>
          </a:p>
          <a:p>
            <a:pPr>
              <a:spcBef>
                <a:spcPts val="0"/>
              </a:spcBef>
              <a:spcAft>
                <a:spcPts val="1800"/>
              </a:spcAft>
            </a:pPr>
            <a:r>
              <a:rPr lang="en-US" sz="3200" b="1" dirty="0" smtClean="0"/>
              <a:t>vs.30</a:t>
            </a:r>
            <a:r>
              <a:rPr lang="en-US" sz="3200" dirty="0" smtClean="0"/>
              <a:t>  Where did the Scribes claim that Jesus’ power came from?</a:t>
            </a:r>
          </a:p>
          <a:p>
            <a:pPr>
              <a:spcBef>
                <a:spcPts val="0"/>
              </a:spcBef>
              <a:spcAft>
                <a:spcPts val="1800"/>
              </a:spcAft>
            </a:pPr>
            <a:r>
              <a:rPr lang="en-US" sz="3200" dirty="0" smtClean="0"/>
              <a:t>They had </a:t>
            </a:r>
            <a:r>
              <a:rPr lang="en-US" sz="3200" b="1" dirty="0" smtClean="0"/>
              <a:t>overwhelming evidence </a:t>
            </a:r>
            <a:r>
              <a:rPr lang="en-US" sz="3200" dirty="0" smtClean="0"/>
              <a:t>of the Holy Spirit’s power in Jesus’ ministry, but were </a:t>
            </a:r>
            <a:r>
              <a:rPr lang="en-US" sz="3200" b="1" dirty="0" smtClean="0"/>
              <a:t>unwilling</a:t>
            </a:r>
            <a:r>
              <a:rPr lang="en-US" sz="3200" dirty="0" smtClean="0"/>
              <a:t> to accept Him as the promised </a:t>
            </a:r>
            <a:r>
              <a:rPr lang="en-US" sz="3200" b="1" dirty="0" smtClean="0"/>
              <a:t>Savior</a:t>
            </a:r>
            <a:r>
              <a:rPr lang="en-US" sz="3200" dirty="0" smtClean="0"/>
              <a:t>.</a:t>
            </a:r>
          </a:p>
        </p:txBody>
      </p:sp>
      <p:sp>
        <p:nvSpPr>
          <p:cNvPr id="3" name="TextBox 2"/>
          <p:cNvSpPr txBox="1"/>
          <p:nvPr/>
        </p:nvSpPr>
        <p:spPr>
          <a:xfrm>
            <a:off x="3624146" y="3724507"/>
            <a:ext cx="1326995" cy="584775"/>
          </a:xfrm>
          <a:prstGeom prst="rect">
            <a:avLst/>
          </a:prstGeom>
          <a:noFill/>
        </p:spPr>
        <p:txBody>
          <a:bodyPr wrap="square" rtlCol="0" anchor="ctr" anchorCtr="1">
            <a:spAutoFit/>
          </a:bodyPr>
          <a:lstStyle/>
          <a:p>
            <a:r>
              <a:rPr lang="en-US" sz="3200" b="1" dirty="0" smtClean="0"/>
              <a:t>Satan</a:t>
            </a:r>
            <a:endParaRPr lang="en-US" sz="3200" b="1" dirty="0"/>
          </a:p>
        </p:txBody>
      </p:sp>
      <p:sp>
        <p:nvSpPr>
          <p:cNvPr id="5" name="TextBox 4"/>
          <p:cNvSpPr txBox="1"/>
          <p:nvPr/>
        </p:nvSpPr>
        <p:spPr>
          <a:xfrm>
            <a:off x="6463994" y="2616819"/>
            <a:ext cx="2258523" cy="584775"/>
          </a:xfrm>
          <a:prstGeom prst="rect">
            <a:avLst/>
          </a:prstGeom>
          <a:noFill/>
        </p:spPr>
        <p:txBody>
          <a:bodyPr wrap="square" rtlCol="0" anchor="ctr" anchorCtr="1">
            <a:spAutoFit/>
          </a:bodyPr>
          <a:lstStyle/>
          <a:p>
            <a:r>
              <a:rPr lang="en-US" sz="3200" b="1" dirty="0" smtClean="0"/>
              <a:t>Holy Spirit</a:t>
            </a:r>
            <a:endParaRPr lang="en-US" sz="3200" b="1" dirty="0"/>
          </a:p>
        </p:txBody>
      </p:sp>
    </p:spTree>
    <p:extLst>
      <p:ext uri="{BB962C8B-B14F-4D97-AF65-F5344CB8AC3E}">
        <p14:creationId xmlns:p14="http://schemas.microsoft.com/office/powerpoint/2010/main" val="838667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2" end="2"/>
                                            </p:txEl>
                                          </p:spTgt>
                                        </p:tgtEl>
                                        <p:attrNameLst>
                                          <p:attrName>style.visibility</p:attrName>
                                        </p:attrNameLst>
                                      </p:cBhvr>
                                      <p:to>
                                        <p:strVal val="visible"/>
                                      </p:to>
                                    </p:set>
                                    <p:animEffect transition="in" filter="wipe(left)">
                                      <p:cBhvr>
                                        <p:cTn id="22" dur="500"/>
                                        <p:tgtEl>
                                          <p:spTgt spid="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3" end="3"/>
                                            </p:txEl>
                                          </p:spTgt>
                                        </p:tgtEl>
                                        <p:attrNameLst>
                                          <p:attrName>style.visibility</p:attrName>
                                        </p:attrNameLst>
                                      </p:cBhvr>
                                      <p:to>
                                        <p:strVal val="visible"/>
                                      </p:to>
                                    </p:set>
                                    <p:animEffect transition="in" filter="wipe(left)">
                                      <p:cBhvr>
                                        <p:cTn id="3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P spid="3"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t>Mark 3:28-30   An eternal sin?</a:t>
            </a:r>
            <a:endParaRPr lang="en-US" b="1" u="sng" dirty="0"/>
          </a:p>
        </p:txBody>
      </p:sp>
      <p:sp>
        <p:nvSpPr>
          <p:cNvPr id="7" name="Content Placeholder 6"/>
          <p:cNvSpPr>
            <a:spLocks noGrp="1"/>
          </p:cNvSpPr>
          <p:nvPr>
            <p:ph idx="1"/>
          </p:nvPr>
        </p:nvSpPr>
        <p:spPr>
          <a:xfrm>
            <a:off x="233917" y="1127051"/>
            <a:ext cx="8667016" cy="5429866"/>
          </a:xfrm>
        </p:spPr>
        <p:txBody>
          <a:bodyPr>
            <a:normAutofit/>
          </a:bodyPr>
          <a:lstStyle/>
          <a:p>
            <a:pPr>
              <a:spcBef>
                <a:spcPts val="0"/>
              </a:spcBef>
              <a:spcAft>
                <a:spcPts val="1800"/>
              </a:spcAft>
            </a:pPr>
            <a:r>
              <a:rPr lang="en-US" sz="3200" b="1" dirty="0" smtClean="0"/>
              <a:t>Hebrews 2:3; 10:26</a:t>
            </a:r>
            <a:r>
              <a:rPr lang="en-US" sz="3200" dirty="0" smtClean="0"/>
              <a:t>  When given </a:t>
            </a:r>
            <a:r>
              <a:rPr lang="en-US" sz="3200" b="1" dirty="0" smtClean="0"/>
              <a:t>clear evidence</a:t>
            </a:r>
            <a:r>
              <a:rPr lang="en-US" sz="3200" dirty="0" smtClean="0"/>
              <a:t> of the truth of Jesus by the Spirit’s power, if a person </a:t>
            </a:r>
            <a:r>
              <a:rPr lang="en-US" sz="3200" b="1" dirty="0" smtClean="0"/>
              <a:t>rejects</a:t>
            </a:r>
            <a:r>
              <a:rPr lang="en-US" sz="3200" dirty="0" smtClean="0"/>
              <a:t> Jesus, there remains </a:t>
            </a:r>
            <a:r>
              <a:rPr lang="en-US" sz="3200" b="1" dirty="0" smtClean="0"/>
              <a:t>no other way to be saved</a:t>
            </a:r>
            <a:r>
              <a:rPr lang="en-US" sz="3200" dirty="0" smtClean="0"/>
              <a:t>.</a:t>
            </a:r>
          </a:p>
          <a:p>
            <a:pPr>
              <a:spcBef>
                <a:spcPts val="0"/>
              </a:spcBef>
              <a:spcAft>
                <a:spcPts val="1800"/>
              </a:spcAft>
            </a:pPr>
            <a:r>
              <a:rPr lang="en-US" sz="3200" b="1" dirty="0" smtClean="0"/>
              <a:t>Mark 3:28</a:t>
            </a:r>
            <a:r>
              <a:rPr lang="en-US" sz="3200" dirty="0" smtClean="0"/>
              <a:t>  </a:t>
            </a:r>
            <a:r>
              <a:rPr lang="en-US" sz="3200" dirty="0" smtClean="0"/>
              <a:t>Good news: </a:t>
            </a:r>
            <a:r>
              <a:rPr lang="en-US" sz="3200" b="1" dirty="0" smtClean="0"/>
              <a:t>All </a:t>
            </a:r>
            <a:r>
              <a:rPr lang="en-US" sz="3200" b="1" dirty="0" smtClean="0"/>
              <a:t>sins </a:t>
            </a:r>
            <a:r>
              <a:rPr lang="en-US" sz="3200" dirty="0" smtClean="0"/>
              <a:t>will be </a:t>
            </a:r>
            <a:r>
              <a:rPr lang="en-US" sz="3200" dirty="0" smtClean="0"/>
              <a:t>forgiven – theft</a:t>
            </a:r>
            <a:r>
              <a:rPr lang="en-US" sz="3200" dirty="0" smtClean="0"/>
              <a:t>, adultery, murder, </a:t>
            </a:r>
            <a:r>
              <a:rPr lang="en-US" sz="3200" dirty="0" err="1" smtClean="0"/>
              <a:t>etc</a:t>
            </a:r>
            <a:r>
              <a:rPr lang="en-US" sz="3200" dirty="0" smtClean="0"/>
              <a:t> – when the sinner </a:t>
            </a:r>
            <a:r>
              <a:rPr lang="en-US" sz="3200" b="1" dirty="0" smtClean="0"/>
              <a:t>cries out </a:t>
            </a:r>
            <a:r>
              <a:rPr lang="en-US" sz="3200" dirty="0" smtClean="0"/>
              <a:t>to Jesus with a </a:t>
            </a:r>
            <a:r>
              <a:rPr lang="en-US" sz="3200" b="1" dirty="0" smtClean="0"/>
              <a:t>repentant heart</a:t>
            </a:r>
            <a:r>
              <a:rPr lang="en-US" sz="3200" dirty="0" smtClean="0"/>
              <a:t>.</a:t>
            </a:r>
          </a:p>
          <a:p>
            <a:pPr>
              <a:spcBef>
                <a:spcPts val="0"/>
              </a:spcBef>
              <a:spcAft>
                <a:spcPts val="1800"/>
              </a:spcAft>
            </a:pPr>
            <a:r>
              <a:rPr lang="en-US" sz="3200" b="1" dirty="0"/>
              <a:t>Mark </a:t>
            </a:r>
            <a:r>
              <a:rPr lang="en-US" sz="3200" b="1" dirty="0" smtClean="0"/>
              <a:t>3:29</a:t>
            </a:r>
            <a:r>
              <a:rPr lang="en-US" sz="3200" dirty="0" smtClean="0"/>
              <a:t>  But when someone </a:t>
            </a:r>
            <a:r>
              <a:rPr lang="en-US" sz="3200" b="1" dirty="0" smtClean="0"/>
              <a:t>hardens their heart</a:t>
            </a:r>
            <a:r>
              <a:rPr lang="en-US" sz="3200" dirty="0" smtClean="0"/>
              <a:t> and </a:t>
            </a:r>
            <a:r>
              <a:rPr lang="en-US" sz="3200" b="1" dirty="0" smtClean="0"/>
              <a:t>refuses</a:t>
            </a:r>
            <a:r>
              <a:rPr lang="en-US" sz="3200" dirty="0" smtClean="0"/>
              <a:t> to </a:t>
            </a:r>
            <a:r>
              <a:rPr lang="en-US" sz="3200" b="1" dirty="0" smtClean="0"/>
              <a:t>submit</a:t>
            </a:r>
            <a:r>
              <a:rPr lang="en-US" sz="3200" dirty="0" smtClean="0"/>
              <a:t> to the </a:t>
            </a:r>
            <a:r>
              <a:rPr lang="en-US" sz="3200" b="1" dirty="0" smtClean="0"/>
              <a:t>conviction of the Holy Spirit</a:t>
            </a:r>
            <a:r>
              <a:rPr lang="en-US" sz="3200" dirty="0" smtClean="0"/>
              <a:t>, there is no other hope for their salvation</a:t>
            </a:r>
          </a:p>
        </p:txBody>
      </p:sp>
    </p:spTree>
    <p:extLst>
      <p:ext uri="{BB962C8B-B14F-4D97-AF65-F5344CB8AC3E}">
        <p14:creationId xmlns:p14="http://schemas.microsoft.com/office/powerpoint/2010/main" val="1297885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t>Mark 3:31-35    Jesus’ true family</a:t>
            </a:r>
            <a:endParaRPr lang="en-US" b="1" u="sng" dirty="0"/>
          </a:p>
        </p:txBody>
      </p:sp>
      <p:sp>
        <p:nvSpPr>
          <p:cNvPr id="7" name="Content Placeholder 6"/>
          <p:cNvSpPr>
            <a:spLocks noGrp="1"/>
          </p:cNvSpPr>
          <p:nvPr>
            <p:ph idx="1"/>
          </p:nvPr>
        </p:nvSpPr>
        <p:spPr>
          <a:xfrm>
            <a:off x="233917" y="1127051"/>
            <a:ext cx="8667016" cy="5563116"/>
          </a:xfrm>
        </p:spPr>
        <p:txBody>
          <a:bodyPr>
            <a:normAutofit/>
          </a:bodyPr>
          <a:lstStyle/>
          <a:p>
            <a:pPr>
              <a:spcBef>
                <a:spcPts val="0"/>
              </a:spcBef>
              <a:spcAft>
                <a:spcPts val="1800"/>
              </a:spcAft>
            </a:pPr>
            <a:r>
              <a:rPr lang="en-US" sz="3200" b="1" dirty="0" smtClean="0"/>
              <a:t>vs.31,32</a:t>
            </a:r>
            <a:r>
              <a:rPr lang="en-US" sz="3200" dirty="0" smtClean="0"/>
              <a:t>  The family arrives, ready to rescue Him from His “crazy behavior”</a:t>
            </a:r>
          </a:p>
          <a:p>
            <a:pPr>
              <a:spcBef>
                <a:spcPts val="0"/>
              </a:spcBef>
              <a:spcAft>
                <a:spcPts val="1800"/>
              </a:spcAft>
            </a:pPr>
            <a:r>
              <a:rPr lang="en-US" sz="3200" b="1" dirty="0"/>
              <a:t>v</a:t>
            </a:r>
            <a:r>
              <a:rPr lang="en-US" sz="3200" b="1" dirty="0" smtClean="0"/>
              <a:t>s.33</a:t>
            </a:r>
            <a:r>
              <a:rPr lang="en-US" sz="3200" dirty="0" smtClean="0"/>
              <a:t>  As He often does, Jesus asks a question to make people think.  He loves his mother and family (John 19:26-27) and is not disrespectful.</a:t>
            </a:r>
          </a:p>
          <a:p>
            <a:pPr>
              <a:spcBef>
                <a:spcPts val="0"/>
              </a:spcBef>
              <a:spcAft>
                <a:spcPts val="1800"/>
              </a:spcAft>
            </a:pPr>
            <a:r>
              <a:rPr lang="en-US" sz="3200" b="1" dirty="0"/>
              <a:t>v</a:t>
            </a:r>
            <a:r>
              <a:rPr lang="en-US" sz="3200" b="1" dirty="0" smtClean="0"/>
              <a:t>s.34,35</a:t>
            </a:r>
            <a:r>
              <a:rPr lang="en-US" sz="3200" dirty="0" smtClean="0"/>
              <a:t>  The </a:t>
            </a:r>
            <a:r>
              <a:rPr lang="en-US" sz="3200" b="1" dirty="0" smtClean="0"/>
              <a:t>most important relationship </a:t>
            </a:r>
            <a:r>
              <a:rPr lang="en-US" sz="3200" dirty="0" smtClean="0"/>
              <a:t>is not physical, but </a:t>
            </a:r>
            <a:r>
              <a:rPr lang="en-US" sz="3200" b="1" dirty="0" smtClean="0"/>
              <a:t>spiritual</a:t>
            </a:r>
            <a:r>
              <a:rPr lang="en-US" sz="3200" dirty="0" smtClean="0"/>
              <a:t> (Luke 11:27-28).  To be a child of God is an eternal relationship (John 1:12).</a:t>
            </a:r>
          </a:p>
          <a:p>
            <a:pPr>
              <a:spcBef>
                <a:spcPts val="0"/>
              </a:spcBef>
              <a:spcAft>
                <a:spcPts val="1800"/>
              </a:spcAft>
            </a:pPr>
            <a:r>
              <a:rPr lang="en-US" sz="3200" dirty="0" smtClean="0"/>
              <a:t>The eternal </a:t>
            </a:r>
            <a:r>
              <a:rPr lang="en-US" sz="3200" b="1" dirty="0" smtClean="0"/>
              <a:t>destiny</a:t>
            </a:r>
            <a:r>
              <a:rPr lang="en-US" sz="3200" dirty="0" smtClean="0"/>
              <a:t> of every </a:t>
            </a:r>
            <a:r>
              <a:rPr lang="en-US" sz="3200" dirty="0" smtClean="0"/>
              <a:t>person </a:t>
            </a:r>
            <a:r>
              <a:rPr lang="en-US" sz="3200" dirty="0" smtClean="0"/>
              <a:t>is determined by </a:t>
            </a:r>
            <a:r>
              <a:rPr lang="en-US" sz="3200" b="1" dirty="0" smtClean="0"/>
              <a:t>what they do with Jesus Christ</a:t>
            </a:r>
            <a:r>
              <a:rPr lang="en-US" sz="3200" dirty="0" smtClean="0"/>
              <a:t>.</a:t>
            </a:r>
            <a:endParaRPr lang="en-US" sz="3200" dirty="0"/>
          </a:p>
        </p:txBody>
      </p:sp>
    </p:spTree>
    <p:extLst>
      <p:ext uri="{BB962C8B-B14F-4D97-AF65-F5344CB8AC3E}">
        <p14:creationId xmlns:p14="http://schemas.microsoft.com/office/powerpoint/2010/main" val="27146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Some “Take </a:t>
            </a:r>
            <a:r>
              <a:rPr lang="en-US" b="1" u="sng" dirty="0" err="1" smtClean="0"/>
              <a:t>Aways</a:t>
            </a:r>
            <a:r>
              <a:rPr lang="en-US" b="1" u="sng" dirty="0" smtClean="0"/>
              <a:t>”</a:t>
            </a:r>
            <a:endParaRPr lang="en-US" b="1" u="sng" dirty="0"/>
          </a:p>
        </p:txBody>
      </p:sp>
      <p:sp>
        <p:nvSpPr>
          <p:cNvPr id="7" name="Content Placeholder 6"/>
          <p:cNvSpPr>
            <a:spLocks noGrp="1"/>
          </p:cNvSpPr>
          <p:nvPr>
            <p:ph idx="1"/>
          </p:nvPr>
        </p:nvSpPr>
        <p:spPr>
          <a:xfrm>
            <a:off x="304800" y="1090245"/>
            <a:ext cx="8560963" cy="5599921"/>
          </a:xfrm>
        </p:spPr>
        <p:txBody>
          <a:bodyPr>
            <a:normAutofit/>
          </a:bodyPr>
          <a:lstStyle/>
          <a:p>
            <a:pPr>
              <a:lnSpc>
                <a:spcPct val="100000"/>
              </a:lnSpc>
              <a:spcAft>
                <a:spcPts val="1800"/>
              </a:spcAft>
            </a:pPr>
            <a:r>
              <a:rPr lang="en-US" sz="3200" b="1" dirty="0" smtClean="0">
                <a:solidFill>
                  <a:schemeClr val="accent1">
                    <a:lumMod val="50000"/>
                  </a:schemeClr>
                </a:solidFill>
                <a:latin typeface="Cambria" panose="02040503050406030204" pitchFamily="18" charset="0"/>
                <a:ea typeface="Cambria" panose="02040503050406030204" pitchFamily="18" charset="0"/>
              </a:rPr>
              <a:t>Jesus is Lord</a:t>
            </a:r>
            <a:r>
              <a:rPr lang="en-US" sz="3200" dirty="0" smtClean="0">
                <a:solidFill>
                  <a:schemeClr val="accent1">
                    <a:lumMod val="50000"/>
                  </a:schemeClr>
                </a:solidFill>
                <a:latin typeface="Cambria" panose="02040503050406030204" pitchFamily="18" charset="0"/>
                <a:ea typeface="Cambria" panose="02040503050406030204" pitchFamily="18" charset="0"/>
              </a:rPr>
              <a:t>!  He </a:t>
            </a:r>
            <a:r>
              <a:rPr lang="en-US" sz="3200" b="1" dirty="0" smtClean="0">
                <a:solidFill>
                  <a:schemeClr val="accent1">
                    <a:lumMod val="50000"/>
                  </a:schemeClr>
                </a:solidFill>
                <a:latin typeface="Cambria" panose="02040503050406030204" pitchFamily="18" charset="0"/>
                <a:ea typeface="Cambria" panose="02040503050406030204" pitchFamily="18" charset="0"/>
              </a:rPr>
              <a:t>is not </a:t>
            </a:r>
            <a:r>
              <a:rPr lang="en-US" sz="3200" dirty="0" smtClean="0">
                <a:solidFill>
                  <a:schemeClr val="accent1">
                    <a:lumMod val="50000"/>
                  </a:schemeClr>
                </a:solidFill>
                <a:latin typeface="Cambria" panose="02040503050406030204" pitchFamily="18" charset="0"/>
                <a:ea typeface="Cambria" panose="02040503050406030204" pitchFamily="18" charset="0"/>
              </a:rPr>
              <a:t>a liar, lunatic, or only a good teacher.</a:t>
            </a: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Always listen to Jesus with an open heart – His truth may be different than your expectation!</a:t>
            </a: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Thank God that He came to set you free and put you in His family!</a:t>
            </a:r>
          </a:p>
          <a:p>
            <a:pPr>
              <a:lnSpc>
                <a:spcPct val="100000"/>
              </a:lnSpc>
              <a:spcAft>
                <a:spcPts val="1800"/>
              </a:spcAft>
            </a:pPr>
            <a:r>
              <a:rPr lang="en-US" sz="3200" dirty="0">
                <a:solidFill>
                  <a:schemeClr val="accent1">
                    <a:lumMod val="50000"/>
                  </a:schemeClr>
                </a:solidFill>
                <a:latin typeface="Cambria" panose="02040503050406030204" pitchFamily="18" charset="0"/>
                <a:ea typeface="Cambria" panose="02040503050406030204" pitchFamily="18" charset="0"/>
              </a:rPr>
              <a:t>The eternal destiny of every </a:t>
            </a:r>
            <a:r>
              <a:rPr lang="en-US" sz="3200" dirty="0" smtClean="0">
                <a:solidFill>
                  <a:schemeClr val="accent1">
                    <a:lumMod val="50000"/>
                  </a:schemeClr>
                </a:solidFill>
                <a:latin typeface="Cambria" panose="02040503050406030204" pitchFamily="18" charset="0"/>
                <a:ea typeface="Cambria" panose="02040503050406030204" pitchFamily="18" charset="0"/>
              </a:rPr>
              <a:t>person </a:t>
            </a:r>
            <a:r>
              <a:rPr lang="en-US" sz="3200" dirty="0">
                <a:solidFill>
                  <a:schemeClr val="accent1">
                    <a:lumMod val="50000"/>
                  </a:schemeClr>
                </a:solidFill>
                <a:latin typeface="Cambria" panose="02040503050406030204" pitchFamily="18" charset="0"/>
                <a:ea typeface="Cambria" panose="02040503050406030204" pitchFamily="18" charset="0"/>
              </a:rPr>
              <a:t>is determined by what they do with Jesus Christ</a:t>
            </a:r>
            <a:r>
              <a:rPr lang="en-US" sz="3200" dirty="0" smtClean="0">
                <a:solidFill>
                  <a:schemeClr val="accent1">
                    <a:lumMod val="50000"/>
                  </a:schemeClr>
                </a:solidFill>
                <a:latin typeface="Cambria" panose="02040503050406030204" pitchFamily="18" charset="0"/>
                <a:ea typeface="Cambria" panose="02040503050406030204" pitchFamily="18" charset="0"/>
              </a:rPr>
              <a:t>.</a:t>
            </a:r>
          </a:p>
          <a:p>
            <a:pPr>
              <a:lnSpc>
                <a:spcPct val="100000"/>
              </a:lnSpc>
              <a:spcAft>
                <a:spcPts val="1800"/>
              </a:spcAft>
            </a:pPr>
            <a:endParaRPr lang="en-US" sz="3200" dirty="0" smtClean="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sz="3200" dirty="0" smtClean="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3935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2439</TotalTime>
  <Words>1167</Words>
  <Application>Microsoft Office PowerPoint</Application>
  <PresentationFormat>On-screen Show (4:3)</PresentationFormat>
  <Paragraphs>78</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Cambria</vt:lpstr>
      <vt:lpstr>Office Theme</vt:lpstr>
      <vt:lpstr>The Gospel of Mark</vt:lpstr>
      <vt:lpstr>Lunatic, Liar, or Lord? From “Mere Christianity” by (C.S.) Lewis (1952)</vt:lpstr>
      <vt:lpstr>Mark 3:20-21    “Out of His mind?”</vt:lpstr>
      <vt:lpstr>Mark 3:22-27   “Servant of Satan?”</vt:lpstr>
      <vt:lpstr>Mark 3:22-27   “Servant of Satan?”</vt:lpstr>
      <vt:lpstr>Mark 3:28-30   An eternal sin?</vt:lpstr>
      <vt:lpstr>Mark 3:28-30   An eternal sin?</vt:lpstr>
      <vt:lpstr>Mark 3:31-35    Jesus’ true family</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148</cp:revision>
  <dcterms:created xsi:type="dcterms:W3CDTF">2022-11-02T22:17:55Z</dcterms:created>
  <dcterms:modified xsi:type="dcterms:W3CDTF">2024-03-02T13:29:56Z</dcterms:modified>
</cp:coreProperties>
</file>