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88" r:id="rId3"/>
    <p:sldId id="293" r:id="rId4"/>
    <p:sldId id="297" r:id="rId5"/>
    <p:sldId id="289" r:id="rId6"/>
    <p:sldId id="294" r:id="rId7"/>
    <p:sldId id="295" r:id="rId8"/>
    <p:sldId id="296" r:id="rId9"/>
    <p:sldId id="300" r:id="rId10"/>
    <p:sldId id="301" r:id="rId11"/>
    <p:sldId id="277" r:id="rId12"/>
    <p:sldId id="278" r:id="rId13"/>
    <p:sldId id="298" r:id="rId14"/>
    <p:sldId id="284" r:id="rId15"/>
    <p:sldId id="299" r:id="rId16"/>
    <p:sldId id="2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71831" autoAdjust="0"/>
  </p:normalViewPr>
  <p:slideViewPr>
    <p:cSldViewPr snapToGrid="0">
      <p:cViewPr varScale="1">
        <p:scale>
          <a:sx n="82" d="100"/>
          <a:sy n="82" d="100"/>
        </p:scale>
        <p:origin x="2076" y="84"/>
      </p:cViewPr>
      <p:guideLst/>
    </p:cSldViewPr>
  </p:slideViewPr>
  <p:notesTextViewPr>
    <p:cViewPr>
      <p:scale>
        <a:sx n="3" d="2"/>
        <a:sy n="3" d="2"/>
      </p:scale>
      <p:origin x="0" y="0"/>
    </p:cViewPr>
  </p:notesTextViewPr>
  <p:sorterViewPr>
    <p:cViewPr>
      <p:scale>
        <a:sx n="200" d="100"/>
        <a:sy n="200" d="100"/>
      </p:scale>
      <p:origin x="0" y="-49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E1A17-0C42-46D3-B25B-C5FDCF936158}" type="datetimeFigureOut">
              <a:rPr lang="en-US" smtClean="0"/>
              <a:t>3/11/2024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137F4-5C01-4833-8342-24C0486150F5}" type="slidenum">
              <a:rPr lang="en-US" smtClean="0"/>
              <a:t>‹#›</a:t>
            </a:fld>
            <a:endParaRPr lang="en-US"/>
          </a:p>
        </p:txBody>
      </p:sp>
    </p:spTree>
    <p:extLst>
      <p:ext uri="{BB962C8B-B14F-4D97-AF65-F5344CB8AC3E}">
        <p14:creationId xmlns:p14="http://schemas.microsoft.com/office/powerpoint/2010/main" val="311655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Chapter 4, we see examples of Jesus teaching in Parables.  Mark’s gospel only</a:t>
            </a:r>
            <a:r>
              <a:rPr lang="en-US" baseline="0" dirty="0" smtClean="0"/>
              <a:t> gives us a sample here in chapter 4 (with two others in chapter 7 and chapter 12).</a:t>
            </a:r>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1</a:t>
            </a:fld>
            <a:endParaRPr lang="en-US"/>
          </a:p>
        </p:txBody>
      </p:sp>
    </p:spTree>
    <p:extLst>
      <p:ext uri="{BB962C8B-B14F-4D97-AF65-F5344CB8AC3E}">
        <p14:creationId xmlns:p14="http://schemas.microsoft.com/office/powerpoint/2010/main" val="3318792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little lamps</a:t>
            </a:r>
            <a:r>
              <a:rPr lang="en-US" baseline="0" dirty="0" smtClean="0"/>
              <a:t> from that time required oil and a wick.  The oil is a picture of the Holy Spirit and the wick is you.  In order to burn brightly, we must be saturated with the Spirit (not dry). </a:t>
            </a:r>
            <a:r>
              <a:rPr lang="en-US" sz="1200" dirty="0" smtClean="0"/>
              <a:t>What does it look like for you to shine?</a:t>
            </a:r>
          </a:p>
          <a:p>
            <a:endParaRPr lang="en-US" baseline="0" dirty="0" smtClean="0"/>
          </a:p>
          <a:p>
            <a:r>
              <a:rPr lang="en-US" baseline="0" dirty="0" smtClean="0"/>
              <a:t>What does it look like for a Christian to shine and provide light for those around us?  Love is the greatest apologetic, but it is not easy.  By the power of God, true love takes the initiative and meets a real need.  It acts with intentionality and is willing to spend time (1 John 4:10).  Love is not just seen in how we </a:t>
            </a:r>
            <a:r>
              <a:rPr lang="en-US" b="1" baseline="0" dirty="0" smtClean="0"/>
              <a:t>act</a:t>
            </a:r>
            <a:r>
              <a:rPr lang="en-US" baseline="0" dirty="0" smtClean="0"/>
              <a:t>, but in how we </a:t>
            </a:r>
            <a:r>
              <a:rPr lang="en-US" b="1" baseline="0" dirty="0" smtClean="0"/>
              <a:t>react</a:t>
            </a:r>
            <a:r>
              <a:rPr lang="en-US" baseline="0" dirty="0" smtClean="0"/>
              <a:t>.</a:t>
            </a:r>
          </a:p>
          <a:p>
            <a:endParaRPr lang="en-US" baseline="0" dirty="0" smtClean="0"/>
          </a:p>
          <a:p>
            <a:r>
              <a:rPr lang="en-US" baseline="0" dirty="0" smtClean="0"/>
              <a:t>Some people don’t like the light: </a:t>
            </a:r>
            <a:r>
              <a:rPr lang="en-US" b="1" baseline="0" dirty="0" smtClean="0"/>
              <a:t>John 3:20 </a:t>
            </a:r>
            <a:r>
              <a:rPr lang="en-US" baseline="0" dirty="0" smtClean="0"/>
              <a:t>“</a:t>
            </a:r>
            <a:r>
              <a:rPr lang="en-US" sz="1200" b="0" i="0" u="none" strike="noStrike" kern="1200" baseline="0" dirty="0" smtClean="0">
                <a:solidFill>
                  <a:schemeClr val="tx1"/>
                </a:solidFill>
                <a:latin typeface="+mn-lt"/>
                <a:ea typeface="+mn-ea"/>
                <a:cs typeface="+mn-cs"/>
              </a:rPr>
              <a:t>Everyone who does evil hates the light, and will not come into the light for fear that their deeds will be exposed.”</a:t>
            </a:r>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11</a:t>
            </a:fld>
            <a:endParaRPr lang="en-US"/>
          </a:p>
        </p:txBody>
      </p:sp>
    </p:spTree>
    <p:extLst>
      <p:ext uri="{BB962C8B-B14F-4D97-AF65-F5344CB8AC3E}">
        <p14:creationId xmlns:p14="http://schemas.microsoft.com/office/powerpoint/2010/main" val="249267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God’s sovereignty is often mysterious to us.  We know from Isaiah 55:8-9 that </a:t>
            </a:r>
            <a:r>
              <a:rPr lang="en-US" b="1" dirty="0" smtClean="0"/>
              <a:t>His word always </a:t>
            </a:r>
            <a:r>
              <a:rPr lang="en-US" dirty="0" smtClean="0"/>
              <a:t>goes forth and </a:t>
            </a:r>
            <a:r>
              <a:rPr lang="en-US" b="1" dirty="0" smtClean="0"/>
              <a:t>accomplishes</a:t>
            </a:r>
            <a:r>
              <a:rPr lang="en-US" dirty="0" smtClean="0"/>
              <a:t> what</a:t>
            </a:r>
            <a:r>
              <a:rPr lang="en-US" baseline="0" dirty="0" smtClean="0"/>
              <a:t> He desires, but we also know that Isaiah’s commission (Isaiah 6:8-12) gave him the lifetime job of preaching the Word </a:t>
            </a:r>
            <a:r>
              <a:rPr lang="en-US" b="1" baseline="0" dirty="0" smtClean="0"/>
              <a:t>without any positive response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12</a:t>
            </a:fld>
            <a:endParaRPr lang="en-US"/>
          </a:p>
        </p:txBody>
      </p:sp>
    </p:spTree>
    <p:extLst>
      <p:ext uri="{BB962C8B-B14F-4D97-AF65-F5344CB8AC3E}">
        <p14:creationId xmlns:p14="http://schemas.microsoft.com/office/powerpoint/2010/main" val="391317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Mustard trees in Palestine/Israel are actually huge tree-like bushes that can grow up to 15 feet tall.  A bush that size can hold a bunch of birds.  Jesus isn’t talking about birds. He’s talking about people. The meaning here is that if the kingdom of heaven is like an enormous plant with room enough for entire flocks of birds, then heaven has enough room for God’s children.</a:t>
            </a:r>
          </a:p>
          <a:p>
            <a:endParaRPr lang="en-US" dirty="0" smtClean="0"/>
          </a:p>
          <a:p>
            <a:r>
              <a:rPr lang="en-US" u="sng" dirty="0" smtClean="0"/>
              <a:t>Small</a:t>
            </a:r>
            <a:r>
              <a:rPr lang="en-US" u="sng" baseline="0" dirty="0" smtClean="0"/>
              <a:t> Start</a:t>
            </a:r>
            <a:r>
              <a:rPr lang="en-US" baseline="0" dirty="0" smtClean="0"/>
              <a:t>: </a:t>
            </a:r>
            <a:r>
              <a:rPr lang="en-US" b="1" baseline="0" dirty="0" smtClean="0"/>
              <a:t>Gen 12:1-2 </a:t>
            </a:r>
            <a:r>
              <a:rPr lang="en-US" baseline="0" dirty="0" smtClean="0"/>
              <a:t>Just Abraham; </a:t>
            </a:r>
            <a:r>
              <a:rPr lang="en-US" b="1" baseline="0" dirty="0" smtClean="0"/>
              <a:t>Numb 12:3 </a:t>
            </a:r>
            <a:r>
              <a:rPr lang="en-US" baseline="0" dirty="0" smtClean="0"/>
              <a:t>Moses was the meekest guy; </a:t>
            </a:r>
            <a:r>
              <a:rPr lang="en-US" b="1" baseline="0" dirty="0" err="1" smtClean="0"/>
              <a:t>Deut</a:t>
            </a:r>
            <a:r>
              <a:rPr lang="en-US" b="1" baseline="0" dirty="0" smtClean="0"/>
              <a:t> 7:7-9 </a:t>
            </a:r>
            <a:r>
              <a:rPr lang="en-US" baseline="0" dirty="0" smtClean="0"/>
              <a:t>Israel was the smallest nation; </a:t>
            </a:r>
            <a:r>
              <a:rPr lang="en-US" b="1" baseline="0" dirty="0" smtClean="0"/>
              <a:t>John 20:19 </a:t>
            </a:r>
            <a:r>
              <a:rPr lang="en-US" baseline="0" dirty="0" smtClean="0"/>
              <a:t>11 Apostles ; </a:t>
            </a:r>
            <a:r>
              <a:rPr lang="en-US" b="1" baseline="0" dirty="0" smtClean="0"/>
              <a:t>1 Corinthians 1:26</a:t>
            </a:r>
            <a:r>
              <a:rPr lang="en-US" baseline="0" dirty="0" smtClean="0"/>
              <a:t>  us; </a:t>
            </a:r>
          </a:p>
          <a:p>
            <a:r>
              <a:rPr lang="en-US" u="sng" baseline="0" dirty="0" smtClean="0"/>
              <a:t>Big Finish</a:t>
            </a:r>
            <a:r>
              <a:rPr lang="en-US" baseline="0" dirty="0" smtClean="0"/>
              <a:t>: </a:t>
            </a:r>
            <a:r>
              <a:rPr lang="en-US" b="1" baseline="0" dirty="0" smtClean="0"/>
              <a:t>Acts 2:41 </a:t>
            </a:r>
            <a:r>
              <a:rPr lang="en-US" baseline="0" dirty="0" smtClean="0"/>
              <a:t>3000 believers;  </a:t>
            </a:r>
            <a:r>
              <a:rPr lang="en-US" b="1" baseline="0" dirty="0" smtClean="0"/>
              <a:t>Acts 17:6 </a:t>
            </a:r>
            <a:r>
              <a:rPr lang="en-US" baseline="0" dirty="0" smtClean="0"/>
              <a:t>Turned the world upside down; </a:t>
            </a:r>
            <a:r>
              <a:rPr lang="en-US" b="1" baseline="0" dirty="0" smtClean="0"/>
              <a:t>Rev 7:9-10 </a:t>
            </a:r>
            <a:r>
              <a:rPr lang="en-US" baseline="0" dirty="0" smtClean="0"/>
              <a:t>Innumerable saints!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13</a:t>
            </a:fld>
            <a:endParaRPr lang="en-US"/>
          </a:p>
        </p:txBody>
      </p:sp>
    </p:spTree>
    <p:extLst>
      <p:ext uri="{BB962C8B-B14F-4D97-AF65-F5344CB8AC3E}">
        <p14:creationId xmlns:p14="http://schemas.microsoft.com/office/powerpoint/2010/main" val="417212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We now</a:t>
            </a:r>
            <a:r>
              <a:rPr lang="en-US" sz="1200" b="1" kern="1200" baseline="0" dirty="0" smtClean="0">
                <a:solidFill>
                  <a:schemeClr val="tx1"/>
                </a:solidFill>
                <a:effectLst/>
                <a:latin typeface="+mn-lt"/>
                <a:ea typeface="+mn-ea"/>
                <a:cs typeface="+mn-cs"/>
              </a:rPr>
              <a:t> move to a true story, showing Jesus’ power as the God </a:t>
            </a:r>
            <a:r>
              <a:rPr lang="en-US" sz="1200" b="1" kern="1200" dirty="0" smtClean="0">
                <a:solidFill>
                  <a:schemeClr val="tx1"/>
                </a:solidFill>
                <a:effectLst/>
                <a:latin typeface="+mn-lt"/>
                <a:ea typeface="+mn-ea"/>
                <a:cs typeface="+mn-cs"/>
              </a:rPr>
              <a:t>over nature</a:t>
            </a:r>
            <a:r>
              <a:rPr lang="en-US" sz="1200" kern="1200" dirty="0" smtClean="0">
                <a:solidFill>
                  <a:schemeClr val="tx1"/>
                </a:solidFill>
                <a:effectLst/>
                <a:latin typeface="+mn-lt"/>
                <a:ea typeface="+mn-ea"/>
                <a:cs typeface="+mn-cs"/>
              </a:rPr>
              <a:t>.  This time, Jesus is in the boats with experienced fishermen.  There were also other boats around (eyewitnesses).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Sometimes,</a:t>
            </a:r>
            <a:r>
              <a:rPr lang="en-US" sz="1200" kern="1200" baseline="0" dirty="0" smtClean="0">
                <a:solidFill>
                  <a:schemeClr val="tx1"/>
                </a:solidFill>
                <a:effectLst/>
                <a:latin typeface="+mn-lt"/>
                <a:ea typeface="+mn-ea"/>
                <a:cs typeface="+mn-cs"/>
              </a:rPr>
              <a:t> when life seems crazy, it can feel like Jesus is asleep and doesn’t care.  But don’t worry – He knows exactly what is happening now and what will happen next.  You can rest!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first, they are afraid of the terrible </a:t>
            </a:r>
            <a:r>
              <a:rPr lang="en-US" sz="1200" u="sng" kern="1200" dirty="0" smtClean="0">
                <a:solidFill>
                  <a:schemeClr val="tx1"/>
                </a:solidFill>
                <a:effectLst/>
                <a:latin typeface="+mn-lt"/>
                <a:ea typeface="+mn-ea"/>
                <a:cs typeface="+mn-cs"/>
              </a:rPr>
              <a:t>storm outside</a:t>
            </a:r>
            <a:r>
              <a:rPr lang="en-US" sz="1200" kern="1200" dirty="0" smtClean="0">
                <a:solidFill>
                  <a:schemeClr val="tx1"/>
                </a:solidFill>
                <a:effectLst/>
                <a:latin typeface="+mn-lt"/>
                <a:ea typeface="+mn-ea"/>
                <a:cs typeface="+mn-cs"/>
              </a:rPr>
              <a:t> of the boat, but afterwards, they are terrified by </a:t>
            </a:r>
            <a:r>
              <a:rPr lang="en-US" sz="1200" u="sng" kern="1200" dirty="0" smtClean="0">
                <a:solidFill>
                  <a:schemeClr val="tx1"/>
                </a:solidFill>
                <a:effectLst/>
                <a:latin typeface="+mn-lt"/>
                <a:ea typeface="+mn-ea"/>
                <a:cs typeface="+mn-cs"/>
              </a:rPr>
              <a:t>the One inside</a:t>
            </a:r>
            <a:r>
              <a:rPr lang="en-US" sz="1200" kern="1200" dirty="0" smtClean="0">
                <a:solidFill>
                  <a:schemeClr val="tx1"/>
                </a:solidFill>
                <a:effectLst/>
                <a:latin typeface="+mn-lt"/>
                <a:ea typeface="+mn-ea"/>
                <a:cs typeface="+mn-cs"/>
              </a:rPr>
              <a:t> of the boat, asking “Who is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5137F4-5C01-4833-8342-24C0486150F5}" type="slidenum">
              <a:rPr lang="en-US" smtClean="0"/>
              <a:t>14</a:t>
            </a:fld>
            <a:endParaRPr lang="en-US"/>
          </a:p>
        </p:txBody>
      </p:sp>
    </p:spTree>
    <p:extLst>
      <p:ext uri="{BB962C8B-B14F-4D97-AF65-F5344CB8AC3E}">
        <p14:creationId xmlns:p14="http://schemas.microsoft.com/office/powerpoint/2010/main" val="3822932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Jonah</a:t>
            </a:r>
            <a:r>
              <a:rPr lang="en-US" sz="1200" kern="1200" baseline="0" dirty="0" smtClean="0">
                <a:solidFill>
                  <a:schemeClr val="tx1"/>
                </a:solidFill>
                <a:effectLst/>
                <a:latin typeface="+mn-lt"/>
                <a:ea typeface="+mn-ea"/>
                <a:cs typeface="+mn-cs"/>
              </a:rPr>
              <a:t> 1:1-6, 12,15-16</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Jonah was in the storm because of disobedience</a:t>
            </a:r>
            <a:r>
              <a:rPr lang="en-US" sz="1200" kern="1200" baseline="0" dirty="0" smtClean="0">
                <a:solidFill>
                  <a:schemeClr val="tx1"/>
                </a:solidFill>
                <a:effectLst/>
                <a:latin typeface="+mn-lt"/>
                <a:ea typeface="+mn-ea"/>
                <a:cs typeface="+mn-cs"/>
              </a:rPr>
              <a:t> (while the apostles were there because of obedience, both stories have </a:t>
            </a:r>
            <a:r>
              <a:rPr lang="en-US" sz="1200" kern="1200" dirty="0" smtClean="0">
                <a:solidFill>
                  <a:schemeClr val="tx1"/>
                </a:solidFill>
                <a:effectLst/>
                <a:latin typeface="+mn-lt"/>
                <a:ea typeface="+mn-ea"/>
                <a:cs typeface="+mn-cs"/>
              </a:rPr>
              <a:t>many parallels</a:t>
            </a:r>
            <a:r>
              <a:rPr lang="en-US" sz="1200" kern="1200" baseline="0" dirty="0" smtClean="0">
                <a:solidFill>
                  <a:schemeClr val="tx1"/>
                </a:solidFill>
                <a:effectLst/>
                <a:latin typeface="+mn-lt"/>
                <a:ea typeface="+mn-ea"/>
                <a:cs typeface="+mn-cs"/>
              </a:rPr>
              <a:t>  Both stories: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were in boats</a:t>
            </a:r>
            <a:r>
              <a:rPr lang="en-US" sz="1200" kern="1200" baseline="0" dirty="0" smtClean="0">
                <a:solidFill>
                  <a:schemeClr val="tx1"/>
                </a:solidFill>
                <a:effectLst/>
                <a:latin typeface="+mn-lt"/>
                <a:ea typeface="+mn-ea"/>
                <a:cs typeface="+mn-cs"/>
              </a:rPr>
              <a:t> during deadly storms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J&amp;J were asleep while the experienced sailors were panicking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end with miraculous intervention of calm seas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end with sailors amazed and (and worshiping)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Jonah saved the people when thrown into the stormy sea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Jesus saved the people when thrown into the fierce, stormy wrath of God against sin</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5137F4-5C01-4833-8342-24C0486150F5}" type="slidenum">
              <a:rPr lang="en-US" smtClean="0"/>
              <a:t>15</a:t>
            </a:fld>
            <a:endParaRPr lang="en-US"/>
          </a:p>
        </p:txBody>
      </p:sp>
    </p:spTree>
    <p:extLst>
      <p:ext uri="{BB962C8B-B14F-4D97-AF65-F5344CB8AC3E}">
        <p14:creationId xmlns:p14="http://schemas.microsoft.com/office/powerpoint/2010/main" val="170992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read the Bible, you will see many true stories of actual, historic events.  But parables are different: they are short stories that Jesus made up to help us understand one or two important truths.  The details of each story are interesting, but they are not as important as the central truth Jesus is trying to teach.  So we need to be careful not to spend too much time guessing about the details.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Also, keep in mind that we live in a modern world and different culture than middle-eastern Israel 2000 years ago.  We will understand these parables better if we try to enter into their world and culture.  Finally, when Jesus tells a parable, it’s not usually isolated from a particular situation.  So we need to be careful to read the parable in the context of the question or issue that He’s facing at the moment.</a:t>
            </a:r>
            <a:endParaRPr lang="en-US" dirty="0">
              <a:effectLst/>
            </a:endParaRPr>
          </a:p>
        </p:txBody>
      </p:sp>
      <p:sp>
        <p:nvSpPr>
          <p:cNvPr id="4" name="Slide Number Placeholder 3"/>
          <p:cNvSpPr>
            <a:spLocks noGrp="1"/>
          </p:cNvSpPr>
          <p:nvPr>
            <p:ph type="sldNum" sz="quarter" idx="10"/>
          </p:nvPr>
        </p:nvSpPr>
        <p:spPr/>
        <p:txBody>
          <a:bodyPr/>
          <a:lstStyle/>
          <a:p>
            <a:fld id="{16B3272B-1C35-4FD5-8E7D-49DF11C0F4FC}" type="slidenum">
              <a:rPr lang="en-US" smtClean="0"/>
              <a:t>2</a:t>
            </a:fld>
            <a:endParaRPr lang="en-US"/>
          </a:p>
        </p:txBody>
      </p:sp>
    </p:spTree>
    <p:extLst>
      <p:ext uri="{BB962C8B-B14F-4D97-AF65-F5344CB8AC3E}">
        <p14:creationId xmlns:p14="http://schemas.microsoft.com/office/powerpoint/2010/main" val="370389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rPr>
              <a:t>(Taught</a:t>
            </a:r>
            <a:r>
              <a:rPr lang="en-US" sz="1200" baseline="0" dirty="0" smtClean="0">
                <a:effectLst/>
              </a:rPr>
              <a:t> this parable on Sunday 7/25/2021). </a:t>
            </a:r>
          </a:p>
          <a:p>
            <a:r>
              <a:rPr lang="en-US" sz="1200" dirty="0" smtClean="0">
                <a:effectLst/>
              </a:rPr>
              <a:t>Note that there are only three parts in this story: a sower, the seed, and the soil.  </a:t>
            </a:r>
            <a:r>
              <a:rPr lang="en-US" sz="1200" b="1" dirty="0" smtClean="0">
                <a:effectLst/>
              </a:rPr>
              <a:t>Very little is said about the sower</a:t>
            </a:r>
            <a:r>
              <a:rPr lang="en-US" sz="1200" dirty="0" smtClean="0">
                <a:effectLst/>
              </a:rPr>
              <a:t>.  In fact, it really doesn’t matter if the seed is scattered by an experienced farmer or his little child.  When good seed is thrown onto good soil, it will grow.</a:t>
            </a:r>
            <a:endParaRPr lang="en-US" dirty="0" smtClean="0">
              <a:effectLst/>
            </a:endParaRPr>
          </a:p>
          <a:p>
            <a:r>
              <a:rPr lang="en-US" sz="1200" dirty="0" smtClean="0">
                <a:effectLst/>
              </a:rPr>
              <a:t> </a:t>
            </a:r>
            <a:endParaRPr lang="en-US" dirty="0" smtClean="0">
              <a:effectLst/>
            </a:endParaRPr>
          </a:p>
          <a:p>
            <a:r>
              <a:rPr lang="en-US" sz="1200" dirty="0" smtClean="0">
                <a:effectLst/>
              </a:rPr>
              <a:t>Seed is an amazing thing: inside of each seed is </a:t>
            </a:r>
            <a:r>
              <a:rPr lang="en-US" sz="1200" b="1" dirty="0" smtClean="0">
                <a:effectLst/>
              </a:rPr>
              <a:t>everything needed </a:t>
            </a:r>
            <a:r>
              <a:rPr lang="en-US" sz="1200" dirty="0" smtClean="0">
                <a:effectLst/>
              </a:rPr>
              <a:t>to produce a living plant.  The seed contains DNA and biological machines to build roots and stems, branches and leaves, and flowers and fruit.  It also has enough moisture and nutrients to begin the growing process.  Even if an experienced farmer carefully spreads </a:t>
            </a:r>
            <a:r>
              <a:rPr lang="en-US" sz="1200" b="1" dirty="0" smtClean="0">
                <a:effectLst/>
              </a:rPr>
              <a:t>small rocks </a:t>
            </a:r>
            <a:r>
              <a:rPr lang="en-US" sz="1200" dirty="0" smtClean="0">
                <a:effectLst/>
              </a:rPr>
              <a:t>in his field, </a:t>
            </a:r>
            <a:r>
              <a:rPr lang="en-US" sz="1200" b="1" dirty="0" smtClean="0">
                <a:effectLst/>
              </a:rPr>
              <a:t>nothing</a:t>
            </a:r>
            <a:r>
              <a:rPr lang="en-US" sz="1200" dirty="0" smtClean="0">
                <a:effectLst/>
              </a:rPr>
              <a:t> will grow.  He must use seed. </a:t>
            </a:r>
            <a:endParaRPr lang="en-US" dirty="0" smtClean="0">
              <a:effectLst/>
            </a:endParaRPr>
          </a:p>
          <a:p>
            <a:r>
              <a:rPr lang="en-US" sz="1200" dirty="0" smtClean="0">
                <a:effectLst/>
              </a:rPr>
              <a:t> </a:t>
            </a:r>
            <a:endParaRPr lang="en-US" dirty="0" smtClean="0">
              <a:effectLst/>
            </a:endParaRPr>
          </a:p>
          <a:p>
            <a:r>
              <a:rPr lang="en-US" sz="1200" dirty="0" smtClean="0">
                <a:effectLst/>
              </a:rPr>
              <a:t>The seed is the message of the kingdom and the soil is a picture of the people who hear the message.  The same parable is explained in </a:t>
            </a:r>
            <a:r>
              <a:rPr lang="en-US" sz="1200" b="1" dirty="0" smtClean="0">
                <a:effectLst/>
              </a:rPr>
              <a:t>Luke 8:11</a:t>
            </a:r>
            <a:r>
              <a:rPr lang="en-US" sz="1200" dirty="0" smtClean="0">
                <a:effectLst/>
              </a:rPr>
              <a:t>, showing that the seed is a picture of the Word of God.  The power for life is in the seed, and in this story, the seed is the Word of God.</a:t>
            </a:r>
          </a:p>
          <a:p>
            <a:r>
              <a:rPr lang="en-US" sz="1200" dirty="0" smtClean="0">
                <a:effectLst/>
              </a:rPr>
              <a:t> </a:t>
            </a:r>
            <a:endParaRPr lang="en-US" dirty="0" smtClean="0">
              <a:effectLst/>
            </a:endParaRPr>
          </a:p>
          <a:p>
            <a:r>
              <a:rPr lang="en-US" sz="1200" dirty="0" smtClean="0">
                <a:effectLst/>
              </a:rPr>
              <a:t>But </a:t>
            </a:r>
            <a:r>
              <a:rPr lang="en-US" sz="1200" b="1" dirty="0" smtClean="0">
                <a:effectLst/>
              </a:rPr>
              <a:t>the focus </a:t>
            </a:r>
            <a:r>
              <a:rPr lang="en-US" sz="1200" dirty="0" smtClean="0">
                <a:effectLst/>
              </a:rPr>
              <a:t>of this story is not on the sower or on the seed – it is on the dirt, </a:t>
            </a:r>
            <a:r>
              <a:rPr lang="en-US" sz="1200" b="1" dirty="0" smtClean="0">
                <a:effectLst/>
              </a:rPr>
              <a:t>the soil </a:t>
            </a:r>
            <a:r>
              <a:rPr lang="en-US" sz="1200" dirty="0" smtClean="0">
                <a:effectLst/>
              </a:rPr>
              <a:t>that receives the seed.  Just as there are </a:t>
            </a:r>
            <a:r>
              <a:rPr lang="en-US" sz="1200" b="1" dirty="0" smtClean="0">
                <a:effectLst/>
              </a:rPr>
              <a:t>four kinds of soil </a:t>
            </a:r>
            <a:r>
              <a:rPr lang="en-US" sz="1200" dirty="0" smtClean="0">
                <a:effectLst/>
              </a:rPr>
              <a:t>that can receive physical seed, so also are there </a:t>
            </a:r>
            <a:r>
              <a:rPr lang="en-US" sz="1200" b="1" dirty="0" smtClean="0">
                <a:effectLst/>
              </a:rPr>
              <a:t>four kinds of people </a:t>
            </a:r>
            <a:r>
              <a:rPr lang="en-US" sz="1200" dirty="0" smtClean="0">
                <a:effectLst/>
              </a:rPr>
              <a:t>who can hear the Word of God.</a:t>
            </a:r>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6B3272B-1C35-4FD5-8E7D-49DF11C0F4FC}" type="slidenum">
              <a:rPr lang="en-US" smtClean="0"/>
              <a:t>3</a:t>
            </a:fld>
            <a:endParaRPr lang="en-US"/>
          </a:p>
        </p:txBody>
      </p:sp>
    </p:spTree>
    <p:extLst>
      <p:ext uri="{BB962C8B-B14F-4D97-AF65-F5344CB8AC3E}">
        <p14:creationId xmlns:p14="http://schemas.microsoft.com/office/powerpoint/2010/main" val="336259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3272B-1C35-4FD5-8E7D-49DF11C0F4FC}" type="slidenum">
              <a:rPr lang="en-US" smtClean="0"/>
              <a:t>4</a:t>
            </a:fld>
            <a:endParaRPr lang="en-US"/>
          </a:p>
        </p:txBody>
      </p:sp>
    </p:spTree>
    <p:extLst>
      <p:ext uri="{BB962C8B-B14F-4D97-AF65-F5344CB8AC3E}">
        <p14:creationId xmlns:p14="http://schemas.microsoft.com/office/powerpoint/2010/main" val="51772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effectLst/>
              </a:rPr>
              <a:t>First</a:t>
            </a:r>
            <a:r>
              <a:rPr lang="en-US" sz="1200" dirty="0" smtClean="0">
                <a:effectLst/>
              </a:rPr>
              <a:t>, there are people who hear the message with a </a:t>
            </a:r>
            <a:r>
              <a:rPr lang="en-US" sz="1200" u="sng" dirty="0" smtClean="0">
                <a:effectLst/>
              </a:rPr>
              <a:t>hard heart</a:t>
            </a:r>
            <a:r>
              <a:rPr lang="en-US" sz="1200" dirty="0" smtClean="0">
                <a:effectLst/>
              </a:rPr>
              <a:t> (</a:t>
            </a:r>
            <a:r>
              <a:rPr lang="en-US" sz="1200" b="1" dirty="0" smtClean="0">
                <a:effectLst/>
              </a:rPr>
              <a:t>verse 19</a:t>
            </a:r>
            <a:r>
              <a:rPr lang="en-US" sz="1200" dirty="0" smtClean="0">
                <a:effectLst/>
              </a:rPr>
              <a:t>).  Notice the word “heart.”  Just like soil can be packed down through years of walking, our hearts can be hardened over many years of ignoring the truth about God.  </a:t>
            </a:r>
            <a:r>
              <a:rPr lang="en-US" sz="1200" b="1" dirty="0" smtClean="0">
                <a:effectLst/>
              </a:rPr>
              <a:t>Romans 1:21-23 </a:t>
            </a:r>
            <a:r>
              <a:rPr lang="en-US" sz="1200" dirty="0" smtClean="0">
                <a:effectLst/>
              </a:rPr>
              <a:t>describes people that knew God, but chose to ignore him.  Even though they claim to be wise, their hearts become dark and hard.  </a:t>
            </a:r>
            <a:endParaRPr lang="en-US" dirty="0" smtClean="0">
              <a:effectLst/>
            </a:endParaRPr>
          </a:p>
          <a:p>
            <a:r>
              <a:rPr lang="en-US" sz="1200" dirty="0" smtClean="0">
                <a:effectLst/>
              </a:rPr>
              <a:t> </a:t>
            </a:r>
            <a:endParaRPr lang="en-US" dirty="0" smtClean="0">
              <a:effectLst/>
            </a:endParaRPr>
          </a:p>
          <a:p>
            <a:r>
              <a:rPr lang="en-US" sz="1200" dirty="0" smtClean="0">
                <a:effectLst/>
              </a:rPr>
              <a:t>Turn to </a:t>
            </a:r>
            <a:r>
              <a:rPr lang="en-US" sz="1200" b="1" dirty="0" smtClean="0">
                <a:effectLst/>
              </a:rPr>
              <a:t>Matthew 18:2-4</a:t>
            </a:r>
            <a:r>
              <a:rPr lang="en-US" sz="1200" dirty="0" smtClean="0">
                <a:effectLst/>
              </a:rPr>
              <a:t>.  Jesus says that, if a person wants to enter the kingdom of heaven, he must humble himself and become like a little child.  </a:t>
            </a:r>
            <a:r>
              <a:rPr lang="en-US" sz="1200" b="1" dirty="0" smtClean="0">
                <a:effectLst/>
              </a:rPr>
              <a:t>Two things </a:t>
            </a:r>
            <a:r>
              <a:rPr lang="en-US" sz="1200" dirty="0" smtClean="0">
                <a:effectLst/>
              </a:rPr>
              <a:t>about little children: they </a:t>
            </a:r>
            <a:r>
              <a:rPr lang="en-US" sz="1200" b="1" dirty="0" smtClean="0">
                <a:effectLst/>
              </a:rPr>
              <a:t>trust</a:t>
            </a:r>
            <a:r>
              <a:rPr lang="en-US" sz="1200" dirty="0" smtClean="0">
                <a:effectLst/>
              </a:rPr>
              <a:t> their father, knowing that he loves them and will take care of them.  They also ask a million </a:t>
            </a:r>
            <a:r>
              <a:rPr lang="en-US" sz="1200" b="1" dirty="0" smtClean="0">
                <a:effectLst/>
              </a:rPr>
              <a:t>questions</a:t>
            </a:r>
            <a:r>
              <a:rPr lang="en-US" sz="1200" dirty="0" smtClean="0">
                <a:effectLst/>
              </a:rPr>
              <a:t> a day, collecting answers with a very </a:t>
            </a:r>
            <a:r>
              <a:rPr lang="en-US" sz="1200" b="1" dirty="0" smtClean="0">
                <a:effectLst/>
              </a:rPr>
              <a:t>open mind</a:t>
            </a:r>
            <a:r>
              <a:rPr lang="en-US" sz="1200" dirty="0" smtClean="0">
                <a:effectLst/>
              </a:rPr>
              <a:t>.  Their “soil has not been packed down” and they are always ready to listen and receive truth.</a:t>
            </a:r>
            <a:endParaRPr lang="en-US" dirty="0" smtClean="0">
              <a:effectLst/>
            </a:endParaRPr>
          </a:p>
          <a:p>
            <a:r>
              <a:rPr lang="en-US" sz="1200" dirty="0" smtClean="0">
                <a:effectLst/>
              </a:rPr>
              <a:t> </a:t>
            </a:r>
            <a:endParaRPr lang="en-US" dirty="0" smtClean="0">
              <a:effectLst/>
            </a:endParaRPr>
          </a:p>
          <a:p>
            <a:r>
              <a:rPr lang="en-US" sz="1200" dirty="0" smtClean="0">
                <a:effectLst/>
              </a:rPr>
              <a:t>But as people get older, their pride begins to grow and their ears become closed to new things.  Their hearts become hard and they proudly proclaim that “there is no God.” There is no fear of God in their eyes and there is no hunger for truth in their hearts.  Even though the good seed is sown in their direction, it just bounces off.  Their mind is filled with pride, stubbornness, fear of man, doubt, prejudice, and love of sin.  </a:t>
            </a:r>
            <a:endParaRPr lang="en-US" dirty="0">
              <a:effectLst/>
            </a:endParaRPr>
          </a:p>
        </p:txBody>
      </p:sp>
      <p:sp>
        <p:nvSpPr>
          <p:cNvPr id="4" name="Slide Number Placeholder 3"/>
          <p:cNvSpPr>
            <a:spLocks noGrp="1"/>
          </p:cNvSpPr>
          <p:nvPr>
            <p:ph type="sldNum" sz="quarter" idx="10"/>
          </p:nvPr>
        </p:nvSpPr>
        <p:spPr/>
        <p:txBody>
          <a:bodyPr/>
          <a:lstStyle/>
          <a:p>
            <a:fld id="{16B3272B-1C35-4FD5-8E7D-49DF11C0F4FC}" type="slidenum">
              <a:rPr lang="en-US" smtClean="0"/>
              <a:t>5</a:t>
            </a:fld>
            <a:endParaRPr lang="en-US"/>
          </a:p>
        </p:txBody>
      </p:sp>
    </p:spTree>
    <p:extLst>
      <p:ext uri="{BB962C8B-B14F-4D97-AF65-F5344CB8AC3E}">
        <p14:creationId xmlns:p14="http://schemas.microsoft.com/office/powerpoint/2010/main" val="2638736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effectLst/>
              </a:rPr>
              <a:t>Second</a:t>
            </a:r>
            <a:r>
              <a:rPr lang="en-US" sz="1200" dirty="0" smtClean="0">
                <a:effectLst/>
              </a:rPr>
              <a:t>, there are people who hear the message with a </a:t>
            </a:r>
            <a:r>
              <a:rPr lang="en-US" sz="1200" u="sng" dirty="0" smtClean="0">
                <a:effectLst/>
              </a:rPr>
              <a:t>shallow heart</a:t>
            </a:r>
            <a:r>
              <a:rPr lang="en-US" sz="1200" dirty="0" smtClean="0">
                <a:effectLst/>
              </a:rPr>
              <a:t>.  Maybe they are struggling with a personal problem and then hear the message.  They are excited to hear of </a:t>
            </a:r>
            <a:r>
              <a:rPr lang="en-US" sz="1200" b="1" dirty="0" smtClean="0">
                <a:effectLst/>
              </a:rPr>
              <a:t>a solution to their problem </a:t>
            </a:r>
            <a:r>
              <a:rPr lang="en-US" sz="1200" dirty="0" smtClean="0">
                <a:effectLst/>
              </a:rPr>
              <a:t>and quickly jump at the chance to believe in Jesus.  But here is the problem: they are not entering into Christ’s kingdom – they are asking Jesus to enter into theirs.  They are not looking for a Savior; they are looking for a counsellor – someone to make a few improvements to their sinful world.</a:t>
            </a:r>
            <a:endParaRPr lang="en-US" dirty="0" smtClean="0">
              <a:effectLst/>
            </a:endParaRPr>
          </a:p>
          <a:p>
            <a:r>
              <a:rPr lang="en-US" sz="1200" dirty="0" smtClean="0">
                <a:effectLst/>
              </a:rPr>
              <a:t> </a:t>
            </a:r>
            <a:endParaRPr lang="en-US" dirty="0" smtClean="0">
              <a:effectLst/>
            </a:endParaRPr>
          </a:p>
          <a:p>
            <a:r>
              <a:rPr lang="en-US" sz="1200" dirty="0" smtClean="0">
                <a:effectLst/>
              </a:rPr>
              <a:t>But their happiness does not last.  They never came with a true devotion to the King.  What appeared to be true faith was just a brief, shallow spurt.  But they </a:t>
            </a:r>
            <a:r>
              <a:rPr lang="en-US" sz="1200" b="1" dirty="0" smtClean="0">
                <a:effectLst/>
              </a:rPr>
              <a:t>never counted the cost and expected suffering</a:t>
            </a:r>
            <a:r>
              <a:rPr lang="en-US" sz="1200" dirty="0" smtClean="0">
                <a:effectLst/>
              </a:rPr>
              <a:t>.  They assume that being a Christian will give them a happier life with ease and comfort, but fail to remember the reality of what Jesus said about suffering (</a:t>
            </a:r>
            <a:r>
              <a:rPr lang="en-US" sz="1200" b="1" dirty="0" smtClean="0">
                <a:effectLst/>
              </a:rPr>
              <a:t>2 Timothy 3:12)</a:t>
            </a:r>
            <a:r>
              <a:rPr lang="en-US" sz="1200" dirty="0" smtClean="0">
                <a:effectLst/>
              </a:rPr>
              <a:t>.</a:t>
            </a:r>
            <a:endParaRPr lang="en-US" dirty="0" smtClean="0">
              <a:effectLst/>
            </a:endParaRPr>
          </a:p>
          <a:p>
            <a:r>
              <a:rPr lang="en-US" sz="1200" dirty="0" smtClean="0">
                <a:effectLst/>
              </a:rPr>
              <a:t> </a:t>
            </a:r>
            <a:endParaRPr lang="en-US" dirty="0" smtClean="0">
              <a:effectLst/>
            </a:endParaRPr>
          </a:p>
          <a:p>
            <a:r>
              <a:rPr lang="en-US" sz="1200" dirty="0" smtClean="0">
                <a:effectLst/>
              </a:rPr>
              <a:t>Perhaps you remember the story of how Jesus fed 20,000 people with just five loaves and two fish (</a:t>
            </a:r>
            <a:r>
              <a:rPr lang="en-US" sz="1200" b="1" dirty="0" smtClean="0">
                <a:effectLst/>
              </a:rPr>
              <a:t>John 6:8-11</a:t>
            </a:r>
            <a:r>
              <a:rPr lang="en-US" sz="1200" dirty="0" smtClean="0">
                <a:effectLst/>
              </a:rPr>
              <a:t>).  Afterwards, the people were so excited to be His followers and wanted to make Him their king (</a:t>
            </a:r>
            <a:r>
              <a:rPr lang="en-US" sz="1200" b="1" dirty="0" smtClean="0">
                <a:effectLst/>
              </a:rPr>
              <a:t>verse 14-15</a:t>
            </a:r>
            <a:r>
              <a:rPr lang="en-US" sz="1200" dirty="0" smtClean="0">
                <a:effectLst/>
              </a:rPr>
              <a:t>).  The next day, they were hoping that He would feed them breakfast (</a:t>
            </a:r>
            <a:r>
              <a:rPr lang="en-US" sz="1200" b="1" dirty="0" smtClean="0">
                <a:effectLst/>
              </a:rPr>
              <a:t>verse 26</a:t>
            </a:r>
            <a:r>
              <a:rPr lang="en-US" sz="1200" dirty="0" smtClean="0">
                <a:effectLst/>
              </a:rPr>
              <a:t>).  But Jesus did not come to feed them – He came to give them eternal life (</a:t>
            </a:r>
            <a:r>
              <a:rPr lang="en-US" sz="1200" b="1" dirty="0" smtClean="0">
                <a:effectLst/>
              </a:rPr>
              <a:t>verse 35</a:t>
            </a:r>
            <a:r>
              <a:rPr lang="en-US" sz="1200" dirty="0" smtClean="0">
                <a:effectLst/>
              </a:rPr>
              <a:t>).  When the words of Jesus were different than their expectations, they quickly turned and walked away (</a:t>
            </a:r>
            <a:r>
              <a:rPr lang="en-US" sz="1200" b="1" dirty="0" smtClean="0">
                <a:effectLst/>
              </a:rPr>
              <a:t>verse 66</a:t>
            </a:r>
            <a:r>
              <a:rPr lang="en-US" sz="1200" dirty="0" smtClean="0">
                <a:effectLst/>
              </a:rPr>
              <a:t>).  But those who had a </a:t>
            </a:r>
            <a:r>
              <a:rPr lang="en-US" sz="1200" b="1" dirty="0" smtClean="0">
                <a:effectLst/>
              </a:rPr>
              <a:t>deep faith </a:t>
            </a:r>
            <a:r>
              <a:rPr lang="en-US" sz="1200" dirty="0" smtClean="0">
                <a:effectLst/>
              </a:rPr>
              <a:t>based on </a:t>
            </a:r>
            <a:r>
              <a:rPr lang="en-US" sz="1200" b="1" dirty="0" smtClean="0">
                <a:effectLst/>
              </a:rPr>
              <a:t>truth</a:t>
            </a:r>
            <a:r>
              <a:rPr lang="en-US" sz="1200" dirty="0" smtClean="0">
                <a:effectLst/>
              </a:rPr>
              <a:t> (not just experience) stayed (</a:t>
            </a:r>
            <a:r>
              <a:rPr lang="en-US" sz="1200" b="1" dirty="0" smtClean="0">
                <a:effectLst/>
              </a:rPr>
              <a:t>verses 67-69</a:t>
            </a:r>
            <a:r>
              <a:rPr lang="en-US" sz="1200" dirty="0" smtClean="0">
                <a:effectLst/>
              </a:rPr>
              <a:t>).</a:t>
            </a:r>
            <a:endParaRPr lang="en-US" dirty="0">
              <a:effectLst/>
            </a:endParaRPr>
          </a:p>
        </p:txBody>
      </p:sp>
      <p:sp>
        <p:nvSpPr>
          <p:cNvPr id="4" name="Slide Number Placeholder 3"/>
          <p:cNvSpPr>
            <a:spLocks noGrp="1"/>
          </p:cNvSpPr>
          <p:nvPr>
            <p:ph type="sldNum" sz="quarter" idx="10"/>
          </p:nvPr>
        </p:nvSpPr>
        <p:spPr/>
        <p:txBody>
          <a:bodyPr/>
          <a:lstStyle/>
          <a:p>
            <a:fld id="{16B3272B-1C35-4FD5-8E7D-49DF11C0F4FC}" type="slidenum">
              <a:rPr lang="en-US" smtClean="0"/>
              <a:t>6</a:t>
            </a:fld>
            <a:endParaRPr lang="en-US"/>
          </a:p>
        </p:txBody>
      </p:sp>
    </p:spTree>
    <p:extLst>
      <p:ext uri="{BB962C8B-B14F-4D97-AF65-F5344CB8AC3E}">
        <p14:creationId xmlns:p14="http://schemas.microsoft.com/office/powerpoint/2010/main" val="1689156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rPr>
              <a:t>The </a:t>
            </a:r>
            <a:r>
              <a:rPr lang="en-US" sz="1200" u="sng" dirty="0" smtClean="0">
                <a:effectLst/>
              </a:rPr>
              <a:t>third</a:t>
            </a:r>
            <a:r>
              <a:rPr lang="en-US" sz="1200" dirty="0" smtClean="0">
                <a:effectLst/>
              </a:rPr>
              <a:t> kind of soil (thorny ground), is a picture of someone who believes in Jesus with a </a:t>
            </a:r>
            <a:r>
              <a:rPr lang="en-US" sz="1200" u="sng" dirty="0" smtClean="0">
                <a:effectLst/>
              </a:rPr>
              <a:t>divided heart</a:t>
            </a:r>
            <a:r>
              <a:rPr lang="en-US" sz="1200" dirty="0" smtClean="0">
                <a:effectLst/>
              </a:rPr>
              <a:t>.  This is a person who is convinced of the truth of the good news, but he’s still totally focused on his career and his stuff.  When anyone comes to God, they must understand that their human life isn’t instantly perfectly sinless.  </a:t>
            </a:r>
            <a:endParaRPr lang="en-US" dirty="0" smtClean="0">
              <a:effectLst/>
            </a:endParaRPr>
          </a:p>
          <a:p>
            <a:r>
              <a:rPr lang="en-US" sz="1200" dirty="0" smtClean="0">
                <a:effectLst/>
              </a:rPr>
              <a:t> </a:t>
            </a:r>
            <a:endParaRPr lang="en-US" dirty="0" smtClean="0">
              <a:effectLst/>
            </a:endParaRPr>
          </a:p>
          <a:p>
            <a:r>
              <a:rPr lang="en-US" sz="1200" dirty="0" smtClean="0">
                <a:effectLst/>
              </a:rPr>
              <a:t>Remember that </a:t>
            </a:r>
            <a:r>
              <a:rPr lang="en-US" sz="1200" b="1" dirty="0" smtClean="0">
                <a:effectLst/>
              </a:rPr>
              <a:t>good seed is not native </a:t>
            </a:r>
            <a:r>
              <a:rPr lang="en-US" sz="1200" dirty="0" smtClean="0">
                <a:effectLst/>
              </a:rPr>
              <a:t>to our soil – </a:t>
            </a:r>
            <a:r>
              <a:rPr lang="en-US" sz="1200" b="1" dirty="0" smtClean="0">
                <a:effectLst/>
              </a:rPr>
              <a:t>weeds are</a:t>
            </a:r>
            <a:r>
              <a:rPr lang="en-US" sz="1200" dirty="0" smtClean="0">
                <a:effectLst/>
              </a:rPr>
              <a:t>.  Weeds grow fast and strong while the good seed must be actively protected.  </a:t>
            </a:r>
            <a:r>
              <a:rPr lang="en-US" sz="1200" b="1" dirty="0" smtClean="0">
                <a:effectLst/>
              </a:rPr>
              <a:t>As long as weeds are alive, they will grow</a:t>
            </a:r>
            <a:r>
              <a:rPr lang="en-US" sz="1200" dirty="0" smtClean="0">
                <a:effectLst/>
              </a:rPr>
              <a:t>.  It’s not enough to just pull off the top and leave the roots in the ground.  Like those weeds in the farmer’s soil, we must work hard to kill them (</a:t>
            </a:r>
            <a:r>
              <a:rPr lang="en-US" sz="1200" b="1" dirty="0" smtClean="0">
                <a:effectLst/>
              </a:rPr>
              <a:t>Colossians 3:5</a:t>
            </a:r>
            <a:r>
              <a:rPr lang="en-US" sz="1200" dirty="0" smtClean="0">
                <a:effectLst/>
              </a:rPr>
              <a:t>).  We must take clear and definite steps to dig out the root.  Even then, we will continue to find that sin grows back and must regularly be confessed and cleaned out.  If we don’t do it, they will steal away our heart, crowd out the truth, and prevent us from living fruitful lives, </a:t>
            </a:r>
            <a:r>
              <a:rPr lang="en-US" sz="1200" b="1" dirty="0" smtClean="0">
                <a:effectLst/>
              </a:rPr>
              <a:t>especially worry </a:t>
            </a:r>
            <a:r>
              <a:rPr lang="en-US" sz="1200" dirty="0" smtClean="0">
                <a:effectLst/>
              </a:rPr>
              <a:t>and a strong </a:t>
            </a:r>
            <a:r>
              <a:rPr lang="en-US" sz="1200" b="1" dirty="0" smtClean="0">
                <a:effectLst/>
              </a:rPr>
              <a:t>desire for wealth</a:t>
            </a:r>
            <a:r>
              <a:rPr lang="en-US" sz="1200" dirty="0" smtClean="0">
                <a:effectLst/>
              </a:rPr>
              <a:t>.  </a:t>
            </a:r>
            <a:endParaRPr lang="en-US" dirty="0" smtClean="0">
              <a:effectLst/>
            </a:endParaRPr>
          </a:p>
          <a:p>
            <a:r>
              <a:rPr lang="en-US" sz="1200" dirty="0" smtClean="0">
                <a:effectLst/>
              </a:rPr>
              <a:t> </a:t>
            </a:r>
            <a:endParaRPr lang="en-US" dirty="0" smtClean="0">
              <a:effectLst/>
            </a:endParaRPr>
          </a:p>
          <a:p>
            <a:r>
              <a:rPr lang="en-US" sz="1200" dirty="0" smtClean="0">
                <a:effectLst/>
              </a:rPr>
              <a:t>Wealth is especially deceitful, grabbing our heart and dragging us back into our old, sinful lifestyles.  </a:t>
            </a:r>
            <a:r>
              <a:rPr lang="en-US" sz="1200" b="1" dirty="0" smtClean="0">
                <a:effectLst/>
              </a:rPr>
              <a:t>God has given us all things richly to enjoy </a:t>
            </a:r>
            <a:r>
              <a:rPr lang="en-US" sz="1200" dirty="0" smtClean="0">
                <a:effectLst/>
              </a:rPr>
              <a:t>(</a:t>
            </a:r>
            <a:r>
              <a:rPr lang="en-US" sz="1200" b="1" dirty="0" smtClean="0">
                <a:effectLst/>
              </a:rPr>
              <a:t>1 Timothy 6:17</a:t>
            </a:r>
            <a:r>
              <a:rPr lang="en-US" sz="1200" dirty="0" smtClean="0">
                <a:effectLst/>
              </a:rPr>
              <a:t>), but they should not be pursued as the god of our life.  Money is a good servant, but a bad master.</a:t>
            </a:r>
            <a:endParaRPr lang="en-US" dirty="0">
              <a:effectLst/>
            </a:endParaRPr>
          </a:p>
        </p:txBody>
      </p:sp>
      <p:sp>
        <p:nvSpPr>
          <p:cNvPr id="4" name="Slide Number Placeholder 3"/>
          <p:cNvSpPr>
            <a:spLocks noGrp="1"/>
          </p:cNvSpPr>
          <p:nvPr>
            <p:ph type="sldNum" sz="quarter" idx="10"/>
          </p:nvPr>
        </p:nvSpPr>
        <p:spPr/>
        <p:txBody>
          <a:bodyPr/>
          <a:lstStyle/>
          <a:p>
            <a:fld id="{16B3272B-1C35-4FD5-8E7D-49DF11C0F4FC}" type="slidenum">
              <a:rPr lang="en-US" smtClean="0"/>
              <a:t>7</a:t>
            </a:fld>
            <a:endParaRPr lang="en-US"/>
          </a:p>
        </p:txBody>
      </p:sp>
    </p:spTree>
    <p:extLst>
      <p:ext uri="{BB962C8B-B14F-4D97-AF65-F5344CB8AC3E}">
        <p14:creationId xmlns:p14="http://schemas.microsoft.com/office/powerpoint/2010/main" val="4047163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rPr>
              <a:t>The </a:t>
            </a:r>
            <a:r>
              <a:rPr lang="en-US" sz="1200" u="sng" dirty="0" smtClean="0">
                <a:effectLst/>
              </a:rPr>
              <a:t>fourth</a:t>
            </a:r>
            <a:r>
              <a:rPr lang="en-US" sz="1200" dirty="0" smtClean="0">
                <a:effectLst/>
              </a:rPr>
              <a:t> and final type of soil represents those who HEAR the word and understands it.  Remember, this is a story about </a:t>
            </a:r>
            <a:r>
              <a:rPr lang="en-US" sz="1200" b="1" dirty="0" smtClean="0">
                <a:effectLst/>
              </a:rPr>
              <a:t>how we hear</a:t>
            </a:r>
            <a:r>
              <a:rPr lang="en-US" sz="1200" dirty="0" smtClean="0">
                <a:effectLst/>
              </a:rPr>
              <a:t>.  And I pray that God will make us all good hearers.  Good soil is prepared to receive the truth.  Not every Christian produces the same fruit, but </a:t>
            </a:r>
            <a:r>
              <a:rPr lang="en-US" sz="1200" b="1" dirty="0" smtClean="0">
                <a:effectLst/>
              </a:rPr>
              <a:t>all true believers bear fruit </a:t>
            </a:r>
            <a:r>
              <a:rPr lang="en-US" sz="1200" dirty="0" smtClean="0">
                <a:effectLst/>
              </a:rPr>
              <a:t>(</a:t>
            </a:r>
            <a:r>
              <a:rPr lang="en-US" sz="1200" b="1" dirty="0" smtClean="0">
                <a:effectLst/>
              </a:rPr>
              <a:t>John 15:8</a:t>
            </a:r>
            <a:r>
              <a:rPr lang="en-US" sz="1200" dirty="0" smtClean="0">
                <a:effectLst/>
              </a:rPr>
              <a:t>).  The fruit of a true Christian is shown by their attitude (Galatians 5:22,23) and their actions (Colossians 1:10; Hebrews 13:15).</a:t>
            </a:r>
            <a:endParaRPr lang="en-US" dirty="0">
              <a:effectLst/>
            </a:endParaRPr>
          </a:p>
        </p:txBody>
      </p:sp>
      <p:sp>
        <p:nvSpPr>
          <p:cNvPr id="4" name="Slide Number Placeholder 3"/>
          <p:cNvSpPr>
            <a:spLocks noGrp="1"/>
          </p:cNvSpPr>
          <p:nvPr>
            <p:ph type="sldNum" sz="quarter" idx="10"/>
          </p:nvPr>
        </p:nvSpPr>
        <p:spPr/>
        <p:txBody>
          <a:bodyPr/>
          <a:lstStyle/>
          <a:p>
            <a:fld id="{16B3272B-1C35-4FD5-8E7D-49DF11C0F4FC}" type="slidenum">
              <a:rPr lang="en-US" smtClean="0"/>
              <a:t>8</a:t>
            </a:fld>
            <a:endParaRPr lang="en-US"/>
          </a:p>
        </p:txBody>
      </p:sp>
    </p:spTree>
    <p:extLst>
      <p:ext uri="{BB962C8B-B14F-4D97-AF65-F5344CB8AC3E}">
        <p14:creationId xmlns:p14="http://schemas.microsoft.com/office/powerpoint/2010/main" val="400268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137F4-5C01-4833-8342-24C0486150F5}" type="slidenum">
              <a:rPr lang="en-US" smtClean="0"/>
              <a:t>10</a:t>
            </a:fld>
            <a:endParaRPr lang="en-US"/>
          </a:p>
        </p:txBody>
      </p:sp>
    </p:spTree>
    <p:extLst>
      <p:ext uri="{BB962C8B-B14F-4D97-AF65-F5344CB8AC3E}">
        <p14:creationId xmlns:p14="http://schemas.microsoft.com/office/powerpoint/2010/main" val="235469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70074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67411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134140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AAF78-C487-492D-A5D8-4AA2F643F08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49846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1AAF78-C487-492D-A5D8-4AA2F643F080}"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19303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1AAF78-C487-492D-A5D8-4AA2F643F080}"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401294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AAF78-C487-492D-A5D8-4AA2F643F080}"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59264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1AAF78-C487-492D-A5D8-4AA2F643F080}"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58225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AAF78-C487-492D-A5D8-4AA2F643F080}"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35604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1AAF78-C487-492D-A5D8-4AA2F643F080}"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227798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1AAF78-C487-492D-A5D8-4AA2F643F080}"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7A6CB-21DE-471F-9D4B-BE60F307A40B}" type="slidenum">
              <a:rPr lang="en-US" smtClean="0"/>
              <a:t>‹#›</a:t>
            </a:fld>
            <a:endParaRPr lang="en-US"/>
          </a:p>
        </p:txBody>
      </p:sp>
    </p:spTree>
    <p:extLst>
      <p:ext uri="{BB962C8B-B14F-4D97-AF65-F5344CB8AC3E}">
        <p14:creationId xmlns:p14="http://schemas.microsoft.com/office/powerpoint/2010/main" val="334988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AAF78-C487-492D-A5D8-4AA2F643F080}" type="datetimeFigureOut">
              <a:rPr lang="en-US" smtClean="0"/>
              <a:t>3/11/2024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7A6CB-21DE-471F-9D4B-BE60F307A40B}" type="slidenum">
              <a:rPr lang="en-US" smtClean="0"/>
              <a:t>‹#›</a:t>
            </a:fld>
            <a:endParaRPr lang="en-US"/>
          </a:p>
        </p:txBody>
      </p:sp>
    </p:spTree>
    <p:extLst>
      <p:ext uri="{BB962C8B-B14F-4D97-AF65-F5344CB8AC3E}">
        <p14:creationId xmlns:p14="http://schemas.microsoft.com/office/powerpoint/2010/main" val="3577087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445" y="1212800"/>
            <a:ext cx="6569110" cy="1021353"/>
          </a:xfrm>
        </p:spPr>
        <p:txBody>
          <a:bodyPr>
            <a:normAutofit fontScale="90000"/>
          </a:bodyPr>
          <a:lstStyle/>
          <a:p>
            <a:r>
              <a:rPr lang="en-US" sz="6600" b="1" dirty="0" smtClean="0"/>
              <a:t>The Gospel of Mark</a:t>
            </a:r>
            <a:endParaRPr lang="en-US" sz="6600" b="1" dirty="0"/>
          </a:p>
        </p:txBody>
      </p:sp>
      <p:sp>
        <p:nvSpPr>
          <p:cNvPr id="3" name="Subtitle 2"/>
          <p:cNvSpPr>
            <a:spLocks noGrp="1"/>
          </p:cNvSpPr>
          <p:nvPr>
            <p:ph type="subTitle" idx="1"/>
          </p:nvPr>
        </p:nvSpPr>
        <p:spPr>
          <a:xfrm>
            <a:off x="0" y="3270524"/>
            <a:ext cx="9144000" cy="2288357"/>
          </a:xfrm>
        </p:spPr>
        <p:txBody>
          <a:bodyPr>
            <a:noAutofit/>
          </a:bodyPr>
          <a:lstStyle/>
          <a:p>
            <a:r>
              <a:rPr lang="en-US" sz="4000" dirty="0" smtClean="0"/>
              <a:t>Chapter 4a</a:t>
            </a:r>
          </a:p>
          <a:p>
            <a:endParaRPr lang="en-US" sz="4000" dirty="0"/>
          </a:p>
          <a:p>
            <a:r>
              <a:rPr lang="en-US" sz="4000" dirty="0" smtClean="0"/>
              <a:t>Parables and Power</a:t>
            </a:r>
            <a:endParaRPr lang="en-US" sz="4000" dirty="0"/>
          </a:p>
        </p:txBody>
      </p:sp>
    </p:spTree>
    <p:extLst>
      <p:ext uri="{BB962C8B-B14F-4D97-AF65-F5344CB8AC3E}">
        <p14:creationId xmlns:p14="http://schemas.microsoft.com/office/powerpoint/2010/main" val="126247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445" y="1212800"/>
            <a:ext cx="6569110" cy="1021353"/>
          </a:xfrm>
        </p:spPr>
        <p:txBody>
          <a:bodyPr>
            <a:normAutofit fontScale="90000"/>
          </a:bodyPr>
          <a:lstStyle/>
          <a:p>
            <a:r>
              <a:rPr lang="en-US" sz="6600" b="1" dirty="0" smtClean="0"/>
              <a:t>The Gospel of Mark</a:t>
            </a:r>
            <a:endParaRPr lang="en-US" sz="6600" b="1" dirty="0"/>
          </a:p>
        </p:txBody>
      </p:sp>
      <p:sp>
        <p:nvSpPr>
          <p:cNvPr id="3" name="Subtitle 2"/>
          <p:cNvSpPr>
            <a:spLocks noGrp="1"/>
          </p:cNvSpPr>
          <p:nvPr>
            <p:ph type="subTitle" idx="1"/>
          </p:nvPr>
        </p:nvSpPr>
        <p:spPr>
          <a:xfrm>
            <a:off x="0" y="3270524"/>
            <a:ext cx="9144000" cy="2288357"/>
          </a:xfrm>
        </p:spPr>
        <p:txBody>
          <a:bodyPr>
            <a:noAutofit/>
          </a:bodyPr>
          <a:lstStyle/>
          <a:p>
            <a:r>
              <a:rPr lang="en-US" sz="4000" dirty="0" smtClean="0"/>
              <a:t>Chapter 4b</a:t>
            </a:r>
          </a:p>
          <a:p>
            <a:endParaRPr lang="en-US" sz="4000" dirty="0"/>
          </a:p>
          <a:p>
            <a:r>
              <a:rPr lang="en-US" sz="4000" dirty="0" smtClean="0"/>
              <a:t>Parables and Power</a:t>
            </a:r>
            <a:endParaRPr lang="en-US" sz="4000" dirty="0"/>
          </a:p>
        </p:txBody>
      </p:sp>
    </p:spTree>
    <p:extLst>
      <p:ext uri="{BB962C8B-B14F-4D97-AF65-F5344CB8AC3E}">
        <p14:creationId xmlns:p14="http://schemas.microsoft.com/office/powerpoint/2010/main" val="3952543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09" y="118629"/>
            <a:ext cx="8272283" cy="763960"/>
          </a:xfrm>
        </p:spPr>
        <p:txBody>
          <a:bodyPr>
            <a:normAutofit/>
          </a:bodyPr>
          <a:lstStyle/>
          <a:p>
            <a:pPr algn="ctr"/>
            <a:r>
              <a:rPr lang="en-US" b="1" u="sng" dirty="0" smtClean="0">
                <a:latin typeface="+mn-lt"/>
              </a:rPr>
              <a:t>#2: The Lamp Under a Basket</a:t>
            </a:r>
            <a:endParaRPr lang="en-US" b="1" u="sng" dirty="0">
              <a:latin typeface="+mn-lt"/>
            </a:endParaRPr>
          </a:p>
        </p:txBody>
      </p:sp>
      <p:sp>
        <p:nvSpPr>
          <p:cNvPr id="7" name="Content Placeholder 6"/>
          <p:cNvSpPr>
            <a:spLocks noGrp="1"/>
          </p:cNvSpPr>
          <p:nvPr>
            <p:ph idx="1"/>
          </p:nvPr>
        </p:nvSpPr>
        <p:spPr>
          <a:xfrm>
            <a:off x="3268336" y="968714"/>
            <a:ext cx="5721118" cy="2618896"/>
          </a:xfrm>
        </p:spPr>
        <p:txBody>
          <a:bodyPr>
            <a:normAutofit lnSpcReduction="10000"/>
          </a:bodyPr>
          <a:lstStyle/>
          <a:p>
            <a:pPr>
              <a:spcBef>
                <a:spcPts val="0"/>
              </a:spcBef>
              <a:spcAft>
                <a:spcPts val="1800"/>
              </a:spcAft>
            </a:pPr>
            <a:r>
              <a:rPr lang="en-US" sz="3200" b="1" dirty="0" smtClean="0"/>
              <a:t>vs.21</a:t>
            </a:r>
            <a:r>
              <a:rPr lang="en-US" sz="3200" dirty="0" smtClean="0"/>
              <a:t>  Small lamps were used to light common houses</a:t>
            </a:r>
          </a:p>
          <a:p>
            <a:pPr>
              <a:spcAft>
                <a:spcPts val="1800"/>
              </a:spcAft>
            </a:pPr>
            <a:r>
              <a:rPr lang="en-US" sz="3200" b="1" dirty="0"/>
              <a:t>John 1:4-5,9;</a:t>
            </a:r>
            <a:r>
              <a:rPr lang="en-US" sz="3200" dirty="0"/>
              <a:t> </a:t>
            </a:r>
            <a:r>
              <a:rPr lang="en-US" sz="3200" b="1" dirty="0"/>
              <a:t>Matt 5:14-16  </a:t>
            </a:r>
            <a:r>
              <a:rPr lang="en-US" sz="3200" dirty="0"/>
              <a:t>Jesus is the </a:t>
            </a:r>
            <a:r>
              <a:rPr lang="en-US" sz="3200" dirty="0" smtClean="0"/>
              <a:t>light</a:t>
            </a:r>
            <a:r>
              <a:rPr lang="en-US" sz="3200" dirty="0"/>
              <a:t>, and if He’s in you, you will shine for His glory. </a:t>
            </a:r>
          </a:p>
        </p:txBody>
      </p:sp>
      <p:pic>
        <p:nvPicPr>
          <p:cNvPr id="1026" name="Picture 2" descr="Lighting the Way Through History - The BAS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70" y="1047557"/>
            <a:ext cx="3122884" cy="2258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5539" y="3587610"/>
            <a:ext cx="8601421" cy="3213187"/>
          </a:xfrm>
          <a:prstGeom prst="rect">
            <a:avLst/>
          </a:prstGeom>
          <a:noFill/>
        </p:spPr>
        <p:txBody>
          <a:bodyPr wrap="square" rtlCol="0">
            <a:spAutoFit/>
          </a:bodyPr>
          <a:lstStyle/>
          <a:p>
            <a:pPr marL="228600" indent="-228600" defTabSz="914400">
              <a:lnSpc>
                <a:spcPct val="90000"/>
              </a:lnSpc>
              <a:spcAft>
                <a:spcPts val="1800"/>
              </a:spcAft>
              <a:buFont typeface="Arial" panose="020B0604020202020204" pitchFamily="34" charset="0"/>
              <a:buChar char="•"/>
            </a:pPr>
            <a:r>
              <a:rPr lang="en-US" sz="3200" b="1" dirty="0"/>
              <a:t>v</a:t>
            </a:r>
            <a:r>
              <a:rPr lang="en-US" sz="3200" b="1" dirty="0" smtClean="0"/>
              <a:t>s.22</a:t>
            </a:r>
            <a:r>
              <a:rPr lang="en-US" sz="3200" dirty="0" smtClean="0"/>
              <a:t>  Do not hide the truth from others, </a:t>
            </a:r>
            <a:r>
              <a:rPr lang="en-US" sz="3200" dirty="0" smtClean="0"/>
              <a:t>especially </a:t>
            </a:r>
            <a:r>
              <a:rPr lang="en-US" sz="3200" dirty="0" smtClean="0"/>
              <a:t>family members (</a:t>
            </a:r>
            <a:r>
              <a:rPr lang="en-US" sz="3200" b="1" dirty="0" smtClean="0"/>
              <a:t>Psalm 78:4-7</a:t>
            </a:r>
            <a:r>
              <a:rPr lang="en-US" sz="3200" dirty="0" smtClean="0"/>
              <a:t>)</a:t>
            </a:r>
          </a:p>
          <a:p>
            <a:pPr marL="228600" indent="-228600" defTabSz="914400">
              <a:lnSpc>
                <a:spcPct val="90000"/>
              </a:lnSpc>
              <a:spcAft>
                <a:spcPts val="1800"/>
              </a:spcAft>
              <a:buFont typeface="Arial" panose="020B0604020202020204" pitchFamily="34" charset="0"/>
              <a:buChar char="•"/>
            </a:pPr>
            <a:r>
              <a:rPr lang="en-US" sz="3200" b="1" dirty="0" smtClean="0"/>
              <a:t>vs.23-24  </a:t>
            </a:r>
            <a:r>
              <a:rPr lang="en-US" sz="3200" dirty="0" smtClean="0"/>
              <a:t>If we want to </a:t>
            </a:r>
            <a:r>
              <a:rPr lang="en-US" sz="3200" dirty="0" smtClean="0"/>
              <a:t>harvest </a:t>
            </a:r>
            <a:r>
              <a:rPr lang="en-US" sz="3200" dirty="0" smtClean="0"/>
              <a:t>more fruit, we need to sow more seeds of truth</a:t>
            </a:r>
          </a:p>
          <a:p>
            <a:pPr marL="228600" indent="-228600" defTabSz="914400">
              <a:lnSpc>
                <a:spcPct val="90000"/>
              </a:lnSpc>
              <a:spcAft>
                <a:spcPts val="1800"/>
              </a:spcAft>
              <a:buFont typeface="Arial" panose="020B0604020202020204" pitchFamily="34" charset="0"/>
              <a:buChar char="•"/>
            </a:pPr>
            <a:r>
              <a:rPr lang="en-US" sz="3200" b="1" dirty="0"/>
              <a:t>v</a:t>
            </a:r>
            <a:r>
              <a:rPr lang="en-US" sz="3200" b="1" dirty="0" smtClean="0"/>
              <a:t>s.25</a:t>
            </a:r>
            <a:r>
              <a:rPr lang="en-US" sz="3200" dirty="0" smtClean="0"/>
              <a:t>  The more we seek Him in His Word, the more truth He will reveal to us</a:t>
            </a:r>
            <a:endParaRPr lang="en-US" sz="3200" dirty="0"/>
          </a:p>
        </p:txBody>
      </p:sp>
    </p:spTree>
    <p:extLst>
      <p:ext uri="{BB962C8B-B14F-4D97-AF65-F5344CB8AC3E}">
        <p14:creationId xmlns:p14="http://schemas.microsoft.com/office/powerpoint/2010/main" val="106161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09" y="118629"/>
            <a:ext cx="8272283" cy="763960"/>
          </a:xfrm>
        </p:spPr>
        <p:txBody>
          <a:bodyPr>
            <a:normAutofit/>
          </a:bodyPr>
          <a:lstStyle/>
          <a:p>
            <a:pPr algn="ctr"/>
            <a:r>
              <a:rPr lang="en-US" b="1" u="sng" dirty="0" smtClean="0">
                <a:latin typeface="+mn-lt"/>
              </a:rPr>
              <a:t>#3: The Seed Growing</a:t>
            </a:r>
            <a:endParaRPr lang="en-US" b="1" u="sng" dirty="0">
              <a:latin typeface="+mn-lt"/>
            </a:endParaRPr>
          </a:p>
        </p:txBody>
      </p:sp>
      <p:sp>
        <p:nvSpPr>
          <p:cNvPr id="7" name="Content Placeholder 6"/>
          <p:cNvSpPr>
            <a:spLocks noGrp="1"/>
          </p:cNvSpPr>
          <p:nvPr>
            <p:ph idx="1"/>
          </p:nvPr>
        </p:nvSpPr>
        <p:spPr>
          <a:xfrm>
            <a:off x="3031958" y="1127051"/>
            <a:ext cx="5866716" cy="5563116"/>
          </a:xfrm>
        </p:spPr>
        <p:txBody>
          <a:bodyPr>
            <a:normAutofit/>
          </a:bodyPr>
          <a:lstStyle/>
          <a:p>
            <a:pPr>
              <a:spcBef>
                <a:spcPts val="0"/>
              </a:spcBef>
              <a:spcAft>
                <a:spcPts val="1800"/>
              </a:spcAft>
            </a:pPr>
            <a:r>
              <a:rPr lang="en-US" sz="3200" b="1" dirty="0" smtClean="0"/>
              <a:t>vs.26</a:t>
            </a:r>
            <a:r>
              <a:rPr lang="en-US" sz="3200" dirty="0" smtClean="0"/>
              <a:t>  Our job: spread seed on the ground (speak His gospel message to others)</a:t>
            </a:r>
          </a:p>
          <a:p>
            <a:pPr>
              <a:spcBef>
                <a:spcPts val="0"/>
              </a:spcBef>
              <a:spcAft>
                <a:spcPts val="1800"/>
              </a:spcAft>
            </a:pPr>
            <a:r>
              <a:rPr lang="en-US" sz="3200" b="1" dirty="0"/>
              <a:t>v</a:t>
            </a:r>
            <a:r>
              <a:rPr lang="en-US" sz="3200" b="1" dirty="0" smtClean="0"/>
              <a:t>s.27</a:t>
            </a:r>
            <a:r>
              <a:rPr lang="en-US" sz="3200" dirty="0" smtClean="0"/>
              <a:t>  Trust that God will do what He says (what we cannot)</a:t>
            </a:r>
          </a:p>
          <a:p>
            <a:pPr>
              <a:spcBef>
                <a:spcPts val="0"/>
              </a:spcBef>
              <a:spcAft>
                <a:spcPts val="1800"/>
              </a:spcAft>
            </a:pPr>
            <a:r>
              <a:rPr lang="en-US" sz="3200" b="1" dirty="0"/>
              <a:t>v</a:t>
            </a:r>
            <a:r>
              <a:rPr lang="en-US" sz="3200" b="1" dirty="0" smtClean="0"/>
              <a:t>s.28</a:t>
            </a:r>
            <a:r>
              <a:rPr lang="en-US" sz="3200" dirty="0" smtClean="0"/>
              <a:t>  Stay involved: watering, weeding, feeding (</a:t>
            </a:r>
            <a:r>
              <a:rPr lang="en-US" sz="3200" b="1" dirty="0" smtClean="0"/>
              <a:t>1 </a:t>
            </a:r>
            <a:r>
              <a:rPr lang="en-US" sz="3200" b="1" dirty="0" err="1" smtClean="0"/>
              <a:t>Cor</a:t>
            </a:r>
            <a:r>
              <a:rPr lang="en-US" sz="3200" b="1" dirty="0" smtClean="0"/>
              <a:t> 3:6-7</a:t>
            </a:r>
            <a:r>
              <a:rPr lang="en-US" sz="3200" dirty="0" smtClean="0"/>
              <a:t>)</a:t>
            </a:r>
          </a:p>
          <a:p>
            <a:pPr>
              <a:spcBef>
                <a:spcPts val="0"/>
              </a:spcBef>
              <a:spcAft>
                <a:spcPts val="1800"/>
              </a:spcAft>
            </a:pPr>
            <a:r>
              <a:rPr lang="en-US" sz="3200" b="1" dirty="0"/>
              <a:t>v</a:t>
            </a:r>
            <a:r>
              <a:rPr lang="en-US" sz="3200" b="1" dirty="0" smtClean="0"/>
              <a:t>s.29</a:t>
            </a:r>
            <a:r>
              <a:rPr lang="en-US" sz="3200" dirty="0" smtClean="0"/>
              <a:t>  Our job: when it’s time, reap the harvest (help people understand how to be saved)</a:t>
            </a:r>
            <a:endParaRPr lang="en-US" sz="3200" dirty="0"/>
          </a:p>
        </p:txBody>
      </p:sp>
      <p:pic>
        <p:nvPicPr>
          <p:cNvPr id="2050" name="Picture 2" descr="How to Grow from Se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576" y="1127052"/>
            <a:ext cx="2876382" cy="2056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55576" y="3908609"/>
            <a:ext cx="2876382" cy="2155305"/>
          </a:xfrm>
          <a:prstGeom prst="rect">
            <a:avLst/>
          </a:prstGeom>
        </p:spPr>
      </p:pic>
    </p:spTree>
    <p:extLst>
      <p:ext uri="{BB962C8B-B14F-4D97-AF65-F5344CB8AC3E}">
        <p14:creationId xmlns:p14="http://schemas.microsoft.com/office/powerpoint/2010/main" val="415310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wipe(left)">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09" y="118629"/>
            <a:ext cx="8272283" cy="763960"/>
          </a:xfrm>
        </p:spPr>
        <p:txBody>
          <a:bodyPr>
            <a:normAutofit/>
          </a:bodyPr>
          <a:lstStyle/>
          <a:p>
            <a:pPr algn="ctr"/>
            <a:r>
              <a:rPr lang="en-US" b="1" u="sng" dirty="0" smtClean="0">
                <a:latin typeface="+mn-lt"/>
              </a:rPr>
              <a:t>#4: The Mustard Seed</a:t>
            </a:r>
            <a:endParaRPr lang="en-US" b="1" u="sng" dirty="0">
              <a:latin typeface="+mn-lt"/>
            </a:endParaRPr>
          </a:p>
        </p:txBody>
      </p:sp>
      <p:sp>
        <p:nvSpPr>
          <p:cNvPr id="7" name="Content Placeholder 6"/>
          <p:cNvSpPr>
            <a:spLocks noGrp="1"/>
          </p:cNvSpPr>
          <p:nvPr>
            <p:ph idx="1"/>
          </p:nvPr>
        </p:nvSpPr>
        <p:spPr>
          <a:xfrm>
            <a:off x="2791326" y="981307"/>
            <a:ext cx="6185406" cy="5708860"/>
          </a:xfrm>
        </p:spPr>
        <p:txBody>
          <a:bodyPr>
            <a:normAutofit fontScale="92500" lnSpcReduction="20000"/>
          </a:bodyPr>
          <a:lstStyle/>
          <a:p>
            <a:pPr>
              <a:lnSpc>
                <a:spcPct val="110000"/>
              </a:lnSpc>
              <a:spcBef>
                <a:spcPts val="0"/>
              </a:spcBef>
              <a:spcAft>
                <a:spcPts val="2400"/>
              </a:spcAft>
            </a:pPr>
            <a:r>
              <a:rPr lang="en-US" sz="3200" b="1" dirty="0" smtClean="0"/>
              <a:t>vs.30  </a:t>
            </a:r>
            <a:r>
              <a:rPr lang="en-US" sz="3200" dirty="0" smtClean="0"/>
              <a:t>Jesus is testing people’s expectations about God’s kingdom</a:t>
            </a:r>
          </a:p>
          <a:p>
            <a:pPr>
              <a:lnSpc>
                <a:spcPct val="110000"/>
              </a:lnSpc>
              <a:spcBef>
                <a:spcPts val="0"/>
              </a:spcBef>
              <a:spcAft>
                <a:spcPts val="2400"/>
              </a:spcAft>
            </a:pPr>
            <a:r>
              <a:rPr lang="en-US" sz="3200" b="1" dirty="0"/>
              <a:t>v</a:t>
            </a:r>
            <a:r>
              <a:rPr lang="en-US" sz="3200" b="1" dirty="0" smtClean="0"/>
              <a:t>s.31</a:t>
            </a:r>
            <a:r>
              <a:rPr lang="en-US" sz="3200" dirty="0" smtClean="0"/>
              <a:t>  Jesus’ ministry was in a small country. When He was crucified, only a few people believed.</a:t>
            </a:r>
          </a:p>
          <a:p>
            <a:pPr>
              <a:lnSpc>
                <a:spcPct val="110000"/>
              </a:lnSpc>
              <a:spcBef>
                <a:spcPts val="0"/>
              </a:spcBef>
              <a:spcAft>
                <a:spcPts val="2400"/>
              </a:spcAft>
            </a:pPr>
            <a:r>
              <a:rPr lang="en-US" sz="3200" b="1" dirty="0"/>
              <a:t>v</a:t>
            </a:r>
            <a:r>
              <a:rPr lang="en-US" sz="3200" b="1" dirty="0" smtClean="0"/>
              <a:t>s.32</a:t>
            </a:r>
            <a:r>
              <a:rPr lang="en-US" sz="3200" dirty="0" smtClean="0"/>
              <a:t>  But now, the gospel has spread worldwide and given life and hope to millions of people</a:t>
            </a:r>
          </a:p>
          <a:p>
            <a:pPr>
              <a:lnSpc>
                <a:spcPct val="110000"/>
              </a:lnSpc>
              <a:spcBef>
                <a:spcPts val="0"/>
              </a:spcBef>
              <a:spcAft>
                <a:spcPts val="2400"/>
              </a:spcAft>
            </a:pPr>
            <a:r>
              <a:rPr lang="en-US" sz="3200" b="1" dirty="0" smtClean="0"/>
              <a:t>vs.33</a:t>
            </a:r>
            <a:r>
              <a:rPr lang="en-US" sz="3200" dirty="0" smtClean="0"/>
              <a:t>  More information is not always better. Jesus only gave as much as they understood each time.</a:t>
            </a:r>
            <a:endParaRPr lang="en-US" sz="3200" dirty="0"/>
          </a:p>
        </p:txBody>
      </p:sp>
      <p:pic>
        <p:nvPicPr>
          <p:cNvPr id="3074" name="Picture 2" descr="Mustard Seeds and Time Management – Book of Mormon Study 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7" y="882589"/>
            <a:ext cx="2662989" cy="26402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miro.medium.com/v2/resize:fit:300/0*1UVUemZMXJIEMqa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7" y="3908608"/>
            <a:ext cx="2662990" cy="255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74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left)">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09" y="118629"/>
            <a:ext cx="8272283" cy="763960"/>
          </a:xfrm>
        </p:spPr>
        <p:txBody>
          <a:bodyPr>
            <a:normAutofit/>
          </a:bodyPr>
          <a:lstStyle/>
          <a:p>
            <a:pPr algn="ctr"/>
            <a:r>
              <a:rPr lang="en-US" b="1" u="sng" dirty="0" smtClean="0">
                <a:latin typeface="+mn-lt"/>
              </a:rPr>
              <a:t>True Story: The Great Storm</a:t>
            </a:r>
            <a:endParaRPr lang="en-US" b="1" u="sng" dirty="0">
              <a:latin typeface="+mn-lt"/>
            </a:endParaRPr>
          </a:p>
        </p:txBody>
      </p:sp>
      <p:sp>
        <p:nvSpPr>
          <p:cNvPr id="7" name="Content Placeholder 6"/>
          <p:cNvSpPr>
            <a:spLocks noGrp="1"/>
          </p:cNvSpPr>
          <p:nvPr>
            <p:ph idx="1"/>
          </p:nvPr>
        </p:nvSpPr>
        <p:spPr>
          <a:xfrm>
            <a:off x="2587083" y="970937"/>
            <a:ext cx="6389649" cy="5730948"/>
          </a:xfrm>
        </p:spPr>
        <p:txBody>
          <a:bodyPr>
            <a:normAutofit/>
          </a:bodyPr>
          <a:lstStyle/>
          <a:p>
            <a:pPr>
              <a:spcAft>
                <a:spcPts val="1200"/>
              </a:spcAft>
            </a:pPr>
            <a:r>
              <a:rPr lang="en-US" sz="3200" b="1" dirty="0"/>
              <a:t>v</a:t>
            </a:r>
            <a:r>
              <a:rPr lang="en-US" sz="3200" b="1" dirty="0" smtClean="0"/>
              <a:t>s. </a:t>
            </a:r>
            <a:r>
              <a:rPr lang="en-US" sz="3200" b="1" dirty="0"/>
              <a:t>35-36</a:t>
            </a:r>
            <a:r>
              <a:rPr lang="en-US" sz="3200" dirty="0"/>
              <a:t>: a group of boats crossing the lake</a:t>
            </a:r>
          </a:p>
          <a:p>
            <a:pPr>
              <a:spcAft>
                <a:spcPts val="1200"/>
              </a:spcAft>
            </a:pPr>
            <a:r>
              <a:rPr lang="en-US" sz="3200" b="1" dirty="0"/>
              <a:t>v</a:t>
            </a:r>
            <a:r>
              <a:rPr lang="en-US" sz="3200" b="1" dirty="0" smtClean="0"/>
              <a:t>s. </a:t>
            </a:r>
            <a:r>
              <a:rPr lang="en-US" sz="3200" b="1" dirty="0"/>
              <a:t>37-38</a:t>
            </a:r>
            <a:r>
              <a:rPr lang="en-US" sz="3200" dirty="0"/>
              <a:t>: the fishermen are </a:t>
            </a:r>
            <a:r>
              <a:rPr lang="en-US" sz="3200" b="1" dirty="0"/>
              <a:t>afraid</a:t>
            </a:r>
            <a:r>
              <a:rPr lang="en-US" sz="3200" dirty="0"/>
              <a:t> of the storm </a:t>
            </a:r>
            <a:r>
              <a:rPr lang="en-US" sz="3200" b="1" dirty="0"/>
              <a:t>outside</a:t>
            </a:r>
            <a:r>
              <a:rPr lang="en-US" sz="3200" dirty="0"/>
              <a:t> of the </a:t>
            </a:r>
            <a:r>
              <a:rPr lang="en-US" sz="3200" dirty="0" smtClean="0"/>
              <a:t>boat</a:t>
            </a:r>
          </a:p>
          <a:p>
            <a:pPr>
              <a:spcAft>
                <a:spcPts val="1200"/>
              </a:spcAft>
            </a:pPr>
            <a:r>
              <a:rPr lang="en-US" sz="3200" dirty="0" smtClean="0"/>
              <a:t>Remember: Jesus loves you and will allow you to go through storms</a:t>
            </a:r>
            <a:endParaRPr lang="en-US" sz="3200" dirty="0"/>
          </a:p>
          <a:p>
            <a:pPr>
              <a:spcAft>
                <a:spcPts val="1200"/>
              </a:spcAft>
            </a:pPr>
            <a:r>
              <a:rPr lang="en-US" sz="3200" b="1" dirty="0"/>
              <a:t>v</a:t>
            </a:r>
            <a:r>
              <a:rPr lang="en-US" sz="3200" b="1" dirty="0" smtClean="0"/>
              <a:t>s. </a:t>
            </a:r>
            <a:r>
              <a:rPr lang="en-US" sz="3200" b="1" dirty="0"/>
              <a:t>39</a:t>
            </a:r>
            <a:r>
              <a:rPr lang="en-US" sz="3200" dirty="0"/>
              <a:t>: Jesus speaks to the wind and waves</a:t>
            </a:r>
          </a:p>
          <a:p>
            <a:pPr>
              <a:spcAft>
                <a:spcPts val="1200"/>
              </a:spcAft>
            </a:pPr>
            <a:r>
              <a:rPr lang="en-US" sz="3200" b="1" dirty="0"/>
              <a:t>v</a:t>
            </a:r>
            <a:r>
              <a:rPr lang="en-US" sz="3200" b="1" dirty="0" smtClean="0"/>
              <a:t>s. </a:t>
            </a:r>
            <a:r>
              <a:rPr lang="en-US" sz="3200" b="1" dirty="0"/>
              <a:t>40-41</a:t>
            </a:r>
            <a:r>
              <a:rPr lang="en-US" sz="3200" dirty="0"/>
              <a:t>: the disciples are now </a:t>
            </a:r>
            <a:r>
              <a:rPr lang="en-US" sz="3200" b="1" dirty="0"/>
              <a:t>afraid</a:t>
            </a:r>
            <a:r>
              <a:rPr lang="en-US" sz="3200" dirty="0"/>
              <a:t> of the One </a:t>
            </a:r>
            <a:r>
              <a:rPr lang="en-US" sz="3200" b="1" dirty="0"/>
              <a:t>inside</a:t>
            </a:r>
            <a:r>
              <a:rPr lang="en-US" sz="3200" dirty="0"/>
              <a:t> the boat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648" r="7716"/>
          <a:stretch/>
        </p:blipFill>
        <p:spPr>
          <a:xfrm>
            <a:off x="0" y="1127051"/>
            <a:ext cx="2587083" cy="2326105"/>
          </a:xfrm>
          <a:prstGeom prst="rect">
            <a:avLst/>
          </a:prstGeom>
        </p:spPr>
      </p:pic>
      <p:pic>
        <p:nvPicPr>
          <p:cNvPr id="5" name="Picture 2" descr="Calming The Storm"/>
          <p:cNvPicPr>
            <a:picLocks noChangeAspect="1" noChangeArrowheads="1"/>
          </p:cNvPicPr>
          <p:nvPr/>
        </p:nvPicPr>
        <p:blipFill rotWithShape="1">
          <a:blip r:embed="rId4">
            <a:extLst>
              <a:ext uri="{28A0092B-C50C-407E-A947-70E740481C1C}">
                <a14:useLocalDpi xmlns:a14="http://schemas.microsoft.com/office/drawing/2010/main" val="0"/>
              </a:ext>
            </a:extLst>
          </a:blip>
          <a:srcRect l="15000" r="16666" b="10893"/>
          <a:stretch/>
        </p:blipFill>
        <p:spPr bwMode="auto">
          <a:xfrm>
            <a:off x="0" y="3780634"/>
            <a:ext cx="2587083" cy="269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2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09" y="118629"/>
            <a:ext cx="8272283" cy="763960"/>
          </a:xfrm>
        </p:spPr>
        <p:txBody>
          <a:bodyPr>
            <a:normAutofit/>
          </a:bodyPr>
          <a:lstStyle/>
          <a:p>
            <a:pPr algn="ctr"/>
            <a:r>
              <a:rPr lang="en-US" b="1" u="sng" dirty="0" smtClean="0">
                <a:latin typeface="+mn-lt"/>
              </a:rPr>
              <a:t>Two True Stories: Jonah and Jesus</a:t>
            </a:r>
            <a:endParaRPr lang="en-US" b="1" u="sng" dirty="0">
              <a:latin typeface="+mn-lt"/>
            </a:endParaRPr>
          </a:p>
        </p:txBody>
      </p:sp>
      <p:sp>
        <p:nvSpPr>
          <p:cNvPr id="7" name="Content Placeholder 6"/>
          <p:cNvSpPr>
            <a:spLocks noGrp="1"/>
          </p:cNvSpPr>
          <p:nvPr>
            <p:ph idx="1"/>
          </p:nvPr>
        </p:nvSpPr>
        <p:spPr>
          <a:xfrm>
            <a:off x="245327" y="970937"/>
            <a:ext cx="8731405" cy="5730948"/>
          </a:xfrm>
        </p:spPr>
        <p:txBody>
          <a:bodyPr>
            <a:normAutofit fontScale="92500" lnSpcReduction="10000"/>
          </a:bodyPr>
          <a:lstStyle/>
          <a:p>
            <a:pPr>
              <a:spcAft>
                <a:spcPts val="1200"/>
              </a:spcAft>
            </a:pPr>
            <a:r>
              <a:rPr lang="en-US" sz="3200" dirty="0" smtClean="0"/>
              <a:t>Some interesting parallels between two stories:</a:t>
            </a:r>
          </a:p>
          <a:p>
            <a:pPr lvl="1">
              <a:spcAft>
                <a:spcPts val="1200"/>
              </a:spcAft>
            </a:pPr>
            <a:r>
              <a:rPr lang="en-US" sz="2800" dirty="0"/>
              <a:t>E</a:t>
            </a:r>
            <a:r>
              <a:rPr lang="en-US" sz="2800" dirty="0" smtClean="0"/>
              <a:t>xperienced </a:t>
            </a:r>
            <a:r>
              <a:rPr lang="en-US" sz="2800" dirty="0"/>
              <a:t>sailors were </a:t>
            </a:r>
            <a:r>
              <a:rPr lang="en-US" sz="2800" dirty="0" smtClean="0"/>
              <a:t>facing powerful storms, trying unsuccessfully to save themselves from death</a:t>
            </a:r>
            <a:endParaRPr lang="en-US" sz="2800" dirty="0"/>
          </a:p>
          <a:p>
            <a:pPr lvl="1">
              <a:spcAft>
                <a:spcPts val="1200"/>
              </a:spcAft>
            </a:pPr>
            <a:r>
              <a:rPr lang="en-US" sz="2800" dirty="0" smtClean="0"/>
              <a:t>Jonah and Jesus </a:t>
            </a:r>
            <a:r>
              <a:rPr lang="en-US" sz="2800" dirty="0"/>
              <a:t>were </a:t>
            </a:r>
            <a:r>
              <a:rPr lang="en-US" sz="2800" dirty="0" smtClean="0"/>
              <a:t>awakened from sleep and asked to help</a:t>
            </a:r>
            <a:endParaRPr lang="en-US" sz="2800" dirty="0"/>
          </a:p>
          <a:p>
            <a:pPr lvl="1">
              <a:spcAft>
                <a:spcPts val="1200"/>
              </a:spcAft>
            </a:pPr>
            <a:r>
              <a:rPr lang="en-US" sz="2800" dirty="0" smtClean="0"/>
              <a:t>Both stories end with miraculously calmed seas, the sailors amazed, and worshiping God</a:t>
            </a:r>
          </a:p>
          <a:p>
            <a:pPr lvl="1">
              <a:spcAft>
                <a:spcPts val="1200"/>
              </a:spcAft>
            </a:pPr>
            <a:r>
              <a:rPr lang="en-US" sz="2800" dirty="0" smtClean="0"/>
              <a:t>Jonah said: Kill me – I will die so that you can live</a:t>
            </a:r>
          </a:p>
          <a:p>
            <a:pPr lvl="1">
              <a:spcAft>
                <a:spcPts val="1200"/>
              </a:spcAft>
            </a:pPr>
            <a:r>
              <a:rPr lang="en-US" sz="2800" dirty="0" smtClean="0"/>
              <a:t>Jesus said: You will kill Me – I will die so that you can live (Matthew 12:38-41)</a:t>
            </a:r>
          </a:p>
          <a:p>
            <a:pPr>
              <a:spcAft>
                <a:spcPts val="1200"/>
              </a:spcAft>
            </a:pPr>
            <a:r>
              <a:rPr lang="en-US" sz="3200" dirty="0" smtClean="0"/>
              <a:t>When you are tempted to say, ‘God, don’t you care?’, remember Jesus on the cross.</a:t>
            </a:r>
            <a:endParaRPr lang="en-US" sz="3200" dirty="0"/>
          </a:p>
        </p:txBody>
      </p:sp>
    </p:spTree>
    <p:extLst>
      <p:ext uri="{BB962C8B-B14F-4D97-AF65-F5344CB8AC3E}">
        <p14:creationId xmlns:p14="http://schemas.microsoft.com/office/powerpoint/2010/main" val="361355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29"/>
            <a:ext cx="7886700" cy="763960"/>
          </a:xfrm>
        </p:spPr>
        <p:txBody>
          <a:bodyPr>
            <a:normAutofit/>
          </a:bodyPr>
          <a:lstStyle/>
          <a:p>
            <a:pPr algn="ctr"/>
            <a:r>
              <a:rPr lang="en-US" b="1" u="sng" dirty="0" smtClean="0"/>
              <a:t>Some “Take </a:t>
            </a:r>
            <a:r>
              <a:rPr lang="en-US" b="1" u="sng" dirty="0" err="1" smtClean="0"/>
              <a:t>Aways</a:t>
            </a:r>
            <a:r>
              <a:rPr lang="en-US" b="1" u="sng" dirty="0" smtClean="0"/>
              <a:t>”</a:t>
            </a:r>
            <a:endParaRPr lang="en-US" b="1" u="sng" dirty="0"/>
          </a:p>
        </p:txBody>
      </p:sp>
      <p:sp>
        <p:nvSpPr>
          <p:cNvPr id="7" name="Content Placeholder 6"/>
          <p:cNvSpPr>
            <a:spLocks noGrp="1"/>
          </p:cNvSpPr>
          <p:nvPr>
            <p:ph idx="1"/>
          </p:nvPr>
        </p:nvSpPr>
        <p:spPr>
          <a:xfrm>
            <a:off x="304800" y="1090245"/>
            <a:ext cx="8560963" cy="5599921"/>
          </a:xfrm>
        </p:spPr>
        <p:txBody>
          <a:bodyPr>
            <a:normAutofit/>
          </a:bodyPr>
          <a:lstStyle/>
          <a:p>
            <a:pPr>
              <a:lnSpc>
                <a:spcPct val="100000"/>
              </a:lnSpc>
              <a:spcAft>
                <a:spcPts val="1800"/>
              </a:spcAft>
            </a:pPr>
            <a:r>
              <a:rPr lang="en-US" sz="3200" dirty="0" smtClean="0">
                <a:solidFill>
                  <a:schemeClr val="accent1">
                    <a:lumMod val="50000"/>
                  </a:schemeClr>
                </a:solidFill>
                <a:latin typeface="Cambria" panose="02040503050406030204" pitchFamily="18" charset="0"/>
                <a:ea typeface="Cambria" panose="02040503050406030204" pitchFamily="18" charset="0"/>
              </a:rPr>
              <a:t>If </a:t>
            </a:r>
            <a:r>
              <a:rPr lang="en-US" sz="3200" dirty="0">
                <a:solidFill>
                  <a:schemeClr val="accent1">
                    <a:lumMod val="50000"/>
                  </a:schemeClr>
                </a:solidFill>
                <a:latin typeface="Cambria" panose="02040503050406030204" pitchFamily="18" charset="0"/>
                <a:ea typeface="Cambria" panose="02040503050406030204" pitchFamily="18" charset="0"/>
              </a:rPr>
              <a:t>you are His child, </a:t>
            </a:r>
            <a:r>
              <a:rPr lang="en-US" sz="3200" dirty="0" smtClean="0">
                <a:solidFill>
                  <a:schemeClr val="accent1">
                    <a:lumMod val="50000"/>
                  </a:schemeClr>
                </a:solidFill>
                <a:latin typeface="Cambria" panose="02040503050406030204" pitchFamily="18" charset="0"/>
                <a:ea typeface="Cambria" panose="02040503050406030204" pitchFamily="18" charset="0"/>
              </a:rPr>
              <a:t>share some “seeds” of His Word and trust </a:t>
            </a:r>
            <a:r>
              <a:rPr lang="en-US" sz="3200" dirty="0">
                <a:solidFill>
                  <a:schemeClr val="accent1">
                    <a:lumMod val="50000"/>
                  </a:schemeClr>
                </a:solidFill>
                <a:latin typeface="Cambria" panose="02040503050406030204" pitchFamily="18" charset="0"/>
                <a:ea typeface="Cambria" panose="02040503050406030204" pitchFamily="18" charset="0"/>
              </a:rPr>
              <a:t>Him to make it grow</a:t>
            </a:r>
            <a:r>
              <a:rPr lang="en-US" sz="3200" dirty="0" smtClean="0">
                <a:solidFill>
                  <a:schemeClr val="accent1">
                    <a:lumMod val="50000"/>
                  </a:schemeClr>
                </a:solidFill>
                <a:latin typeface="Cambria" panose="02040503050406030204" pitchFamily="18" charset="0"/>
                <a:ea typeface="Cambria" panose="02040503050406030204" pitchFamily="18" charset="0"/>
              </a:rPr>
              <a:t>!</a:t>
            </a:r>
          </a:p>
          <a:p>
            <a:pPr>
              <a:lnSpc>
                <a:spcPct val="100000"/>
              </a:lnSpc>
              <a:spcAft>
                <a:spcPts val="1800"/>
              </a:spcAft>
            </a:pPr>
            <a:r>
              <a:rPr lang="en-US" sz="3200" dirty="0" smtClean="0">
                <a:solidFill>
                  <a:schemeClr val="accent1">
                    <a:lumMod val="50000"/>
                  </a:schemeClr>
                </a:solidFill>
                <a:latin typeface="Cambria" panose="02040503050406030204" pitchFamily="18" charset="0"/>
                <a:ea typeface="Cambria" panose="02040503050406030204" pitchFamily="18" charset="0"/>
              </a:rPr>
              <a:t>Be serious about studying His Word and He will multiply your knowledge (of Him)!</a:t>
            </a:r>
          </a:p>
          <a:p>
            <a:pPr>
              <a:lnSpc>
                <a:spcPct val="100000"/>
              </a:lnSpc>
              <a:spcAft>
                <a:spcPts val="1800"/>
              </a:spcAft>
            </a:pPr>
            <a:r>
              <a:rPr lang="en-US" sz="3200" dirty="0" smtClean="0">
                <a:solidFill>
                  <a:schemeClr val="accent1">
                    <a:lumMod val="50000"/>
                  </a:schemeClr>
                </a:solidFill>
                <a:latin typeface="Cambria" panose="02040503050406030204" pitchFamily="18" charset="0"/>
                <a:ea typeface="Cambria" panose="02040503050406030204" pitchFamily="18" charset="0"/>
              </a:rPr>
              <a:t>Sometimes when we obey God we may face a “storm,” but He will always be with us.</a:t>
            </a:r>
          </a:p>
          <a:p>
            <a:pPr>
              <a:lnSpc>
                <a:spcPct val="100000"/>
              </a:lnSpc>
              <a:spcAft>
                <a:spcPts val="1800"/>
              </a:spcAft>
            </a:pPr>
            <a:r>
              <a:rPr lang="en-US" sz="3200" dirty="0" smtClean="0">
                <a:solidFill>
                  <a:schemeClr val="accent1">
                    <a:lumMod val="50000"/>
                  </a:schemeClr>
                </a:solidFill>
                <a:latin typeface="Cambria" panose="02040503050406030204" pitchFamily="18" charset="0"/>
                <a:ea typeface="Cambria" panose="02040503050406030204" pitchFamily="18" charset="0"/>
              </a:rPr>
              <a:t>When you face troubles, remember Jesus suffered on the cross for you, taking “the storm” of God’s wrath.</a:t>
            </a:r>
          </a:p>
        </p:txBody>
      </p:sp>
    </p:spTree>
    <p:extLst>
      <p:ext uri="{BB962C8B-B14F-4D97-AF65-F5344CB8AC3E}">
        <p14:creationId xmlns:p14="http://schemas.microsoft.com/office/powerpoint/2010/main" val="43935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3241"/>
            <a:ext cx="7886700" cy="998788"/>
          </a:xfrm>
        </p:spPr>
        <p:txBody>
          <a:bodyPr/>
          <a:lstStyle/>
          <a:p>
            <a:r>
              <a:rPr lang="en-US" b="1" u="sng" dirty="0" smtClean="0"/>
              <a:t>What are “</a:t>
            </a:r>
            <a:r>
              <a:rPr lang="en-US" b="1" u="sng" dirty="0" smtClean="0">
                <a:latin typeface="+mn-lt"/>
              </a:rPr>
              <a:t>parables</a:t>
            </a:r>
            <a:r>
              <a:rPr lang="en-US" b="1" u="sng" dirty="0" smtClean="0"/>
              <a:t>”?</a:t>
            </a:r>
            <a:endParaRPr lang="en-US" b="1" u="sng" dirty="0"/>
          </a:p>
        </p:txBody>
      </p:sp>
      <p:sp>
        <p:nvSpPr>
          <p:cNvPr id="3" name="Content Placeholder 2"/>
          <p:cNvSpPr>
            <a:spLocks noGrp="1"/>
          </p:cNvSpPr>
          <p:nvPr>
            <p:ph idx="1"/>
          </p:nvPr>
        </p:nvSpPr>
        <p:spPr>
          <a:xfrm>
            <a:off x="256478" y="1304693"/>
            <a:ext cx="8586439" cy="5352585"/>
          </a:xfrm>
        </p:spPr>
        <p:txBody>
          <a:bodyPr>
            <a:normAutofit/>
          </a:bodyPr>
          <a:lstStyle/>
          <a:p>
            <a:r>
              <a:rPr lang="en-US" sz="3600" dirty="0" smtClean="0"/>
              <a:t>The Bible is full of </a:t>
            </a:r>
            <a:r>
              <a:rPr lang="en-US" sz="3600" b="1" dirty="0" smtClean="0"/>
              <a:t>detailed true stories </a:t>
            </a:r>
            <a:r>
              <a:rPr lang="en-US" sz="3600" dirty="0" smtClean="0"/>
              <a:t>of actual historical events.</a:t>
            </a:r>
          </a:p>
          <a:p>
            <a:r>
              <a:rPr lang="en-US" sz="3600" b="1" dirty="0" smtClean="0"/>
              <a:t>Mark 4:1,2 – Parables</a:t>
            </a:r>
            <a:r>
              <a:rPr lang="en-US" sz="3600" dirty="0" smtClean="0"/>
              <a:t> are different:</a:t>
            </a:r>
          </a:p>
          <a:p>
            <a:pPr lvl="1"/>
            <a:r>
              <a:rPr lang="en-US" sz="3200" dirty="0" smtClean="0"/>
              <a:t>Short </a:t>
            </a:r>
            <a:r>
              <a:rPr lang="en-US" sz="3200" b="1" dirty="0" smtClean="0"/>
              <a:t>stories</a:t>
            </a:r>
            <a:r>
              <a:rPr lang="en-US" sz="3200" dirty="0" smtClean="0"/>
              <a:t> told by Jesus</a:t>
            </a:r>
          </a:p>
          <a:p>
            <a:pPr lvl="1"/>
            <a:r>
              <a:rPr lang="en-US" sz="3200" dirty="0" smtClean="0"/>
              <a:t>Designed to teach one or two important truths</a:t>
            </a:r>
          </a:p>
          <a:p>
            <a:r>
              <a:rPr lang="en-US" sz="3600" dirty="0" smtClean="0"/>
              <a:t>To understand well:</a:t>
            </a:r>
          </a:p>
          <a:p>
            <a:pPr lvl="1"/>
            <a:r>
              <a:rPr lang="en-US" sz="3200" dirty="0" smtClean="0"/>
              <a:t>Pay attention to the </a:t>
            </a:r>
            <a:r>
              <a:rPr lang="en-US" sz="3200" b="1" dirty="0" smtClean="0"/>
              <a:t>context</a:t>
            </a:r>
          </a:p>
          <a:p>
            <a:pPr lvl="1"/>
            <a:r>
              <a:rPr lang="en-US" sz="3200" dirty="0" smtClean="0"/>
              <a:t>Try to “enter” the </a:t>
            </a:r>
            <a:r>
              <a:rPr lang="en-US" sz="3200" b="1" dirty="0" smtClean="0"/>
              <a:t>culture</a:t>
            </a:r>
            <a:r>
              <a:rPr lang="en-US" sz="3200" dirty="0" smtClean="0"/>
              <a:t> </a:t>
            </a:r>
            <a:endParaRPr lang="en-US" sz="3200" dirty="0"/>
          </a:p>
        </p:txBody>
      </p:sp>
    </p:spTree>
    <p:extLst>
      <p:ext uri="{BB962C8B-B14F-4D97-AF65-F5344CB8AC3E}">
        <p14:creationId xmlns:p14="http://schemas.microsoft.com/office/powerpoint/2010/main" val="227112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9069"/>
            <a:ext cx="7886700" cy="782659"/>
          </a:xfrm>
        </p:spPr>
        <p:txBody>
          <a:bodyPr>
            <a:normAutofit/>
          </a:bodyPr>
          <a:lstStyle/>
          <a:p>
            <a:r>
              <a:rPr lang="en-US" b="1" u="sng" dirty="0" smtClean="0">
                <a:latin typeface="+mn-lt"/>
              </a:rPr>
              <a:t>#1: The Sower, Seed, and Soil</a:t>
            </a:r>
            <a:endParaRPr lang="en-US" b="1" u="sng" dirty="0">
              <a:latin typeface="+mn-lt"/>
            </a:endParaRPr>
          </a:p>
        </p:txBody>
      </p:sp>
      <p:sp>
        <p:nvSpPr>
          <p:cNvPr id="3" name="Content Placeholder 2"/>
          <p:cNvSpPr>
            <a:spLocks noGrp="1"/>
          </p:cNvSpPr>
          <p:nvPr>
            <p:ph idx="1"/>
          </p:nvPr>
        </p:nvSpPr>
        <p:spPr>
          <a:xfrm>
            <a:off x="274798" y="1137423"/>
            <a:ext cx="8594404" cy="5341435"/>
          </a:xfrm>
        </p:spPr>
        <p:txBody>
          <a:bodyPr>
            <a:normAutofit/>
          </a:bodyPr>
          <a:lstStyle/>
          <a:p>
            <a:pPr marL="274320" indent="-457200">
              <a:lnSpc>
                <a:spcPct val="100000"/>
              </a:lnSpc>
              <a:spcBef>
                <a:spcPts val="0"/>
              </a:spcBef>
              <a:spcAft>
                <a:spcPts val="1200"/>
              </a:spcAft>
            </a:pPr>
            <a:r>
              <a:rPr lang="en-US" sz="3600" dirty="0" smtClean="0"/>
              <a:t>Three parts to this parable:</a:t>
            </a:r>
          </a:p>
          <a:p>
            <a:pPr marL="731520" lvl="2" indent="-457200">
              <a:lnSpc>
                <a:spcPct val="100000"/>
              </a:lnSpc>
              <a:spcBef>
                <a:spcPts val="0"/>
              </a:spcBef>
              <a:spcAft>
                <a:spcPts val="1200"/>
              </a:spcAft>
              <a:buFont typeface="+mj-lt"/>
              <a:buAutoNum type="arabicPeriod"/>
            </a:pPr>
            <a:r>
              <a:rPr lang="en-US" sz="2800" u="sng" dirty="0" smtClean="0"/>
              <a:t>A sower</a:t>
            </a:r>
            <a:r>
              <a:rPr lang="en-US" sz="2800" dirty="0" smtClean="0"/>
              <a:t>: important, but even inexperienced farmers can toss good seed into good soil (</a:t>
            </a:r>
            <a:r>
              <a:rPr lang="en-US" sz="2800" b="1" dirty="0" smtClean="0"/>
              <a:t>Mark 4:3</a:t>
            </a:r>
            <a:r>
              <a:rPr lang="en-US" sz="2800" dirty="0" smtClean="0"/>
              <a:t>)</a:t>
            </a:r>
          </a:p>
          <a:p>
            <a:pPr marL="731520" lvl="2" indent="-457200">
              <a:lnSpc>
                <a:spcPct val="100000"/>
              </a:lnSpc>
              <a:spcBef>
                <a:spcPts val="0"/>
              </a:spcBef>
              <a:spcAft>
                <a:spcPts val="1200"/>
              </a:spcAft>
              <a:buFont typeface="+mj-lt"/>
              <a:buAutoNum type="arabicPeriod"/>
            </a:pPr>
            <a:r>
              <a:rPr lang="en-US" sz="2800" u="sng" dirty="0" smtClean="0"/>
              <a:t>The seed</a:t>
            </a:r>
            <a:r>
              <a:rPr lang="en-US" sz="2800" dirty="0" smtClean="0"/>
              <a:t>: contains everything needed to produce a living plant: DNA, biological machines, protection, etc. (</a:t>
            </a:r>
            <a:r>
              <a:rPr lang="en-US" sz="2800" b="1" dirty="0" smtClean="0"/>
              <a:t>Mark 4:14</a:t>
            </a:r>
            <a:r>
              <a:rPr lang="en-US" sz="2800" dirty="0" smtClean="0"/>
              <a:t>)</a:t>
            </a:r>
          </a:p>
          <a:p>
            <a:pPr marL="731520" lvl="2" indent="-457200">
              <a:lnSpc>
                <a:spcPct val="100000"/>
              </a:lnSpc>
              <a:spcBef>
                <a:spcPts val="0"/>
              </a:spcBef>
              <a:spcAft>
                <a:spcPts val="1200"/>
              </a:spcAft>
              <a:buFont typeface="+mj-lt"/>
              <a:buAutoNum type="arabicPeriod"/>
            </a:pPr>
            <a:r>
              <a:rPr lang="en-US" sz="2800" u="sng" dirty="0" smtClean="0"/>
              <a:t>The soil</a:t>
            </a:r>
            <a:r>
              <a:rPr lang="en-US" sz="2800" dirty="0" smtClean="0"/>
              <a:t>: to receive the seed and grow crops</a:t>
            </a:r>
          </a:p>
          <a:p>
            <a:pPr marL="274320" indent="-457200">
              <a:lnSpc>
                <a:spcPct val="100000"/>
              </a:lnSpc>
              <a:spcBef>
                <a:spcPts val="0"/>
              </a:spcBef>
              <a:spcAft>
                <a:spcPts val="1200"/>
              </a:spcAft>
            </a:pPr>
            <a:r>
              <a:rPr lang="en-US" sz="3600" dirty="0" smtClean="0"/>
              <a:t>The Seed is the Word of God</a:t>
            </a:r>
          </a:p>
          <a:p>
            <a:pPr marL="274320" indent="-457200">
              <a:lnSpc>
                <a:spcPct val="100000"/>
              </a:lnSpc>
              <a:spcBef>
                <a:spcPts val="0"/>
              </a:spcBef>
              <a:spcAft>
                <a:spcPts val="1200"/>
              </a:spcAft>
            </a:pPr>
            <a:r>
              <a:rPr lang="en-US" sz="3600" dirty="0" smtClean="0"/>
              <a:t>The Soil are people</a:t>
            </a:r>
            <a:endParaRPr lang="en-US" sz="3600" dirty="0"/>
          </a:p>
        </p:txBody>
      </p:sp>
    </p:spTree>
    <p:extLst>
      <p:ext uri="{BB962C8B-B14F-4D97-AF65-F5344CB8AC3E}">
        <p14:creationId xmlns:p14="http://schemas.microsoft.com/office/powerpoint/2010/main" val="349553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9069"/>
            <a:ext cx="7886700" cy="782659"/>
          </a:xfrm>
        </p:spPr>
        <p:txBody>
          <a:bodyPr>
            <a:normAutofit/>
          </a:bodyPr>
          <a:lstStyle/>
          <a:p>
            <a:r>
              <a:rPr lang="en-US" b="1" u="sng" dirty="0" smtClean="0">
                <a:latin typeface="+mn-lt"/>
              </a:rPr>
              <a:t>#1: The Sower, Seed, and Soil</a:t>
            </a:r>
            <a:endParaRPr lang="en-US" b="1" u="sng" dirty="0">
              <a:latin typeface="+mn-lt"/>
            </a:endParaRPr>
          </a:p>
        </p:txBody>
      </p:sp>
      <p:sp>
        <p:nvSpPr>
          <p:cNvPr id="3" name="Content Placeholder 2"/>
          <p:cNvSpPr>
            <a:spLocks noGrp="1"/>
          </p:cNvSpPr>
          <p:nvPr>
            <p:ph idx="1"/>
          </p:nvPr>
        </p:nvSpPr>
        <p:spPr>
          <a:xfrm>
            <a:off x="397459" y="1159725"/>
            <a:ext cx="8367397" cy="5341435"/>
          </a:xfrm>
        </p:spPr>
        <p:txBody>
          <a:bodyPr>
            <a:normAutofit/>
          </a:bodyPr>
          <a:lstStyle/>
          <a:p>
            <a:pPr marL="0" indent="0">
              <a:lnSpc>
                <a:spcPct val="100000"/>
              </a:lnSpc>
              <a:spcBef>
                <a:spcPts val="0"/>
              </a:spcBef>
              <a:spcAft>
                <a:spcPts val="1200"/>
              </a:spcAft>
              <a:buNone/>
            </a:pPr>
            <a:r>
              <a:rPr lang="en-US" sz="3600" dirty="0" smtClean="0"/>
              <a:t>   Focus of this Parable - </a:t>
            </a:r>
            <a:r>
              <a:rPr lang="en-US" sz="3600" b="1" dirty="0" smtClean="0"/>
              <a:t>Listening</a:t>
            </a:r>
            <a:r>
              <a:rPr lang="en-US" sz="3600" dirty="0" smtClean="0"/>
              <a:t>:</a:t>
            </a:r>
          </a:p>
          <a:p>
            <a:pPr marL="731520" lvl="1" indent="-457200">
              <a:lnSpc>
                <a:spcPct val="100000"/>
              </a:lnSpc>
              <a:spcBef>
                <a:spcPts val="0"/>
              </a:spcBef>
              <a:spcAft>
                <a:spcPts val="1200"/>
              </a:spcAft>
            </a:pPr>
            <a:r>
              <a:rPr lang="en-US" sz="3200" b="1" dirty="0"/>
              <a:t>v</a:t>
            </a:r>
            <a:r>
              <a:rPr lang="en-US" sz="3200" b="1" dirty="0" smtClean="0"/>
              <a:t>.9</a:t>
            </a:r>
            <a:r>
              <a:rPr lang="en-US" sz="3200" dirty="0" smtClean="0"/>
              <a:t>  </a:t>
            </a:r>
            <a:r>
              <a:rPr lang="en-US" sz="3200" u="sng" dirty="0" smtClean="0"/>
              <a:t>Listen</a:t>
            </a:r>
            <a:r>
              <a:rPr lang="en-US" sz="3200" dirty="0" smtClean="0"/>
              <a:t> with an open, trusting heart</a:t>
            </a:r>
          </a:p>
          <a:p>
            <a:pPr marL="731520" lvl="1" indent="-457200">
              <a:lnSpc>
                <a:spcPct val="100000"/>
              </a:lnSpc>
              <a:spcBef>
                <a:spcPts val="0"/>
              </a:spcBef>
              <a:spcAft>
                <a:spcPts val="1200"/>
              </a:spcAft>
            </a:pPr>
            <a:r>
              <a:rPr lang="en-US" sz="3200" b="1" dirty="0"/>
              <a:t>v</a:t>
            </a:r>
            <a:r>
              <a:rPr lang="en-US" sz="3200" b="1" dirty="0" smtClean="0"/>
              <a:t>.10</a:t>
            </a:r>
            <a:r>
              <a:rPr lang="en-US" sz="3200" dirty="0" smtClean="0"/>
              <a:t>  These people </a:t>
            </a:r>
            <a:r>
              <a:rPr lang="en-US" sz="3200" u="sng" dirty="0" smtClean="0"/>
              <a:t>asked Him</a:t>
            </a:r>
            <a:r>
              <a:rPr lang="en-US" sz="3200" dirty="0" smtClean="0"/>
              <a:t> for more</a:t>
            </a:r>
          </a:p>
          <a:p>
            <a:pPr marL="731520" lvl="1" indent="-457200">
              <a:lnSpc>
                <a:spcPct val="100000"/>
              </a:lnSpc>
              <a:spcBef>
                <a:spcPts val="0"/>
              </a:spcBef>
              <a:spcAft>
                <a:spcPts val="1200"/>
              </a:spcAft>
            </a:pPr>
            <a:r>
              <a:rPr lang="en-US" sz="3200" b="1" dirty="0"/>
              <a:t>v</a:t>
            </a:r>
            <a:r>
              <a:rPr lang="en-US" sz="3200" b="1" dirty="0" smtClean="0"/>
              <a:t>.11-12</a:t>
            </a:r>
            <a:r>
              <a:rPr lang="en-US" sz="3200" dirty="0" smtClean="0"/>
              <a:t>  Those who </a:t>
            </a:r>
            <a:r>
              <a:rPr lang="en-US" sz="3200" u="sng" dirty="0" smtClean="0"/>
              <a:t>seek</a:t>
            </a:r>
            <a:r>
              <a:rPr lang="en-US" sz="3200" dirty="0" smtClean="0"/>
              <a:t> truth </a:t>
            </a:r>
            <a:r>
              <a:rPr lang="en-US" sz="3200" u="sng" dirty="0" smtClean="0"/>
              <a:t>will find</a:t>
            </a:r>
            <a:r>
              <a:rPr lang="en-US" sz="3200" dirty="0" smtClean="0"/>
              <a:t> it</a:t>
            </a:r>
          </a:p>
          <a:p>
            <a:pPr marL="731520" lvl="1" indent="-457200">
              <a:lnSpc>
                <a:spcPct val="100000"/>
              </a:lnSpc>
              <a:spcBef>
                <a:spcPts val="0"/>
              </a:spcBef>
              <a:spcAft>
                <a:spcPts val="1200"/>
              </a:spcAft>
            </a:pPr>
            <a:r>
              <a:rPr lang="en-US" sz="3200" b="1" dirty="0"/>
              <a:t>v</a:t>
            </a:r>
            <a:r>
              <a:rPr lang="en-US" sz="3200" b="1" dirty="0" smtClean="0"/>
              <a:t>.13</a:t>
            </a:r>
            <a:r>
              <a:rPr lang="en-US" sz="3200" dirty="0" smtClean="0"/>
              <a:t>  This parable is important!  If we understand this, we will understand the other parables.</a:t>
            </a:r>
            <a:endParaRPr lang="en-US" sz="3200" dirty="0"/>
          </a:p>
        </p:txBody>
      </p:sp>
    </p:spTree>
    <p:extLst>
      <p:ext uri="{BB962C8B-B14F-4D97-AF65-F5344CB8AC3E}">
        <p14:creationId xmlns:p14="http://schemas.microsoft.com/office/powerpoint/2010/main" val="2227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30" y="105970"/>
            <a:ext cx="8169662" cy="883811"/>
          </a:xfrm>
        </p:spPr>
        <p:txBody>
          <a:bodyPr/>
          <a:lstStyle/>
          <a:p>
            <a:r>
              <a:rPr lang="en-US" u="sng" dirty="0" smtClean="0">
                <a:latin typeface="+mn-lt"/>
              </a:rPr>
              <a:t>Along the path</a:t>
            </a:r>
            <a:r>
              <a:rPr lang="en-US" dirty="0" smtClean="0">
                <a:latin typeface="+mn-lt"/>
              </a:rPr>
              <a:t> – Mark 4:4,15</a:t>
            </a:r>
            <a:endParaRPr lang="en-US" dirty="0">
              <a:latin typeface="+mn-lt"/>
            </a:endParaRPr>
          </a:p>
        </p:txBody>
      </p:sp>
      <p:sp>
        <p:nvSpPr>
          <p:cNvPr id="3" name="Content Placeholder 2"/>
          <p:cNvSpPr>
            <a:spLocks noGrp="1"/>
          </p:cNvSpPr>
          <p:nvPr>
            <p:ph idx="1"/>
          </p:nvPr>
        </p:nvSpPr>
        <p:spPr>
          <a:xfrm>
            <a:off x="3902926" y="1190985"/>
            <a:ext cx="4854265" cy="3197721"/>
          </a:xfrm>
        </p:spPr>
        <p:txBody>
          <a:bodyPr>
            <a:normAutofit fontScale="85000" lnSpcReduction="10000"/>
          </a:bodyPr>
          <a:lstStyle/>
          <a:p>
            <a:pPr marL="182880" indent="-182880">
              <a:lnSpc>
                <a:spcPct val="110000"/>
              </a:lnSpc>
              <a:spcBef>
                <a:spcPts val="0"/>
              </a:spcBef>
              <a:spcAft>
                <a:spcPts val="1200"/>
              </a:spcAft>
            </a:pPr>
            <a:r>
              <a:rPr lang="en-US" dirty="0"/>
              <a:t>People walked between fields on paths, packed down hard by years of use and hot </a:t>
            </a:r>
            <a:r>
              <a:rPr lang="en-US" dirty="0" smtClean="0"/>
              <a:t>sunshine</a:t>
            </a:r>
            <a:endParaRPr lang="en-US" dirty="0"/>
          </a:p>
          <a:p>
            <a:pPr marL="182880" indent="-182880">
              <a:lnSpc>
                <a:spcPct val="110000"/>
              </a:lnSpc>
              <a:spcBef>
                <a:spcPts val="0"/>
              </a:spcBef>
              <a:spcAft>
                <a:spcPts val="1200"/>
              </a:spcAft>
            </a:pPr>
            <a:r>
              <a:rPr lang="en-US" dirty="0"/>
              <a:t>Seeds that fell here could not break through the surface of the </a:t>
            </a:r>
            <a:r>
              <a:rPr lang="en-US" dirty="0" smtClean="0"/>
              <a:t>soil</a:t>
            </a:r>
            <a:endParaRPr lang="en-US" dirty="0"/>
          </a:p>
          <a:p>
            <a:pPr marL="182880" indent="-182880">
              <a:lnSpc>
                <a:spcPct val="110000"/>
              </a:lnSpc>
              <a:spcBef>
                <a:spcPts val="0"/>
              </a:spcBef>
              <a:spcAft>
                <a:spcPts val="1200"/>
              </a:spcAft>
            </a:pPr>
            <a:r>
              <a:rPr lang="en-US" dirty="0"/>
              <a:t>Birds would gather here and get a free lunch</a:t>
            </a:r>
          </a:p>
          <a:p>
            <a:pPr marL="182880" indent="-182880">
              <a:lnSpc>
                <a:spcPct val="110000"/>
              </a:lnSpc>
              <a:spcBef>
                <a:spcPts val="0"/>
              </a:spcBef>
              <a:spcAft>
                <a:spcPts val="1200"/>
              </a:spcAft>
              <a:buNone/>
            </a:pPr>
            <a:endParaRPr lang="en-US" b="1" u="sng" dirty="0" smtClean="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44" y="1148578"/>
            <a:ext cx="3567113" cy="3282537"/>
          </a:xfrm>
          <a:prstGeom prst="rect">
            <a:avLst/>
          </a:prstGeom>
        </p:spPr>
      </p:pic>
      <p:sp>
        <p:nvSpPr>
          <p:cNvPr id="5" name="TextBox 4"/>
          <p:cNvSpPr txBox="1"/>
          <p:nvPr/>
        </p:nvSpPr>
        <p:spPr>
          <a:xfrm>
            <a:off x="267629" y="4589910"/>
            <a:ext cx="8720254" cy="2105192"/>
          </a:xfrm>
          <a:prstGeom prst="rect">
            <a:avLst/>
          </a:prstGeom>
          <a:noFill/>
        </p:spPr>
        <p:txBody>
          <a:bodyPr wrap="square" rtlCol="0">
            <a:spAutoFit/>
          </a:bodyPr>
          <a:lstStyle/>
          <a:p>
            <a:pPr marL="182880" indent="-182880">
              <a:lnSpc>
                <a:spcPct val="90000"/>
              </a:lnSpc>
              <a:spcAft>
                <a:spcPts val="1200"/>
              </a:spcAft>
            </a:pPr>
            <a:r>
              <a:rPr lang="en-US" sz="2400" b="1" u="sng" dirty="0"/>
              <a:t>A Hard Heart</a:t>
            </a:r>
          </a:p>
          <a:p>
            <a:pPr marL="182880" indent="-182880">
              <a:lnSpc>
                <a:spcPct val="90000"/>
              </a:lnSpc>
              <a:spcAft>
                <a:spcPts val="1200"/>
              </a:spcAft>
              <a:buFont typeface="Wingdings" panose="05000000000000000000" pitchFamily="2" charset="2"/>
              <a:buChar char="Ø"/>
            </a:pPr>
            <a:r>
              <a:rPr lang="en-US" sz="2200" dirty="0" smtClean="0"/>
              <a:t> Our </a:t>
            </a:r>
            <a:r>
              <a:rPr lang="en-US" sz="2200" dirty="0"/>
              <a:t>hearts can become </a:t>
            </a:r>
            <a:r>
              <a:rPr lang="en-US" sz="2200" dirty="0" smtClean="0"/>
              <a:t>hard if we continue </a:t>
            </a:r>
            <a:r>
              <a:rPr lang="en-US" sz="2200" dirty="0"/>
              <a:t>to ignore the truth </a:t>
            </a:r>
            <a:endParaRPr lang="en-US" sz="2200" dirty="0" smtClean="0"/>
          </a:p>
          <a:p>
            <a:pPr marL="182880" indent="-182880">
              <a:lnSpc>
                <a:spcPct val="90000"/>
              </a:lnSpc>
              <a:spcAft>
                <a:spcPts val="1200"/>
              </a:spcAft>
              <a:buFont typeface="Wingdings" panose="05000000000000000000" pitchFamily="2" charset="2"/>
              <a:buChar char="Ø"/>
            </a:pPr>
            <a:r>
              <a:rPr lang="en-US" sz="2200" dirty="0" smtClean="0"/>
              <a:t> Receive </a:t>
            </a:r>
            <a:r>
              <a:rPr lang="en-US" sz="2200" dirty="0"/>
              <a:t>the message while </a:t>
            </a:r>
            <a:r>
              <a:rPr lang="en-US" sz="2200" dirty="0" smtClean="0"/>
              <a:t>it is still fresh (Matthew 18:2-4), ready </a:t>
            </a:r>
            <a:r>
              <a:rPr lang="en-US" sz="2200" dirty="0"/>
              <a:t>to trust God (even when you don’t understand everything</a:t>
            </a:r>
            <a:r>
              <a:rPr lang="en-US" sz="2200" dirty="0" smtClean="0"/>
              <a:t>).</a:t>
            </a:r>
          </a:p>
          <a:p>
            <a:pPr marL="182880" indent="-182880">
              <a:lnSpc>
                <a:spcPct val="90000"/>
              </a:lnSpc>
              <a:spcAft>
                <a:spcPts val="1200"/>
              </a:spcAft>
              <a:buFont typeface="Wingdings" panose="05000000000000000000" pitchFamily="2" charset="2"/>
              <a:buChar char="Ø"/>
            </a:pPr>
            <a:r>
              <a:rPr lang="en-US" sz="2200" dirty="0"/>
              <a:t> </a:t>
            </a:r>
            <a:r>
              <a:rPr lang="en-US" sz="2200" dirty="0" smtClean="0"/>
              <a:t>Even a Christian’s heart can be hard sometimes, not listening or doing</a:t>
            </a:r>
            <a:endParaRPr lang="en-US" sz="2200" dirty="0"/>
          </a:p>
        </p:txBody>
      </p:sp>
    </p:spTree>
    <p:extLst>
      <p:ext uri="{BB962C8B-B14F-4D97-AF65-F5344CB8AC3E}">
        <p14:creationId xmlns:p14="http://schemas.microsoft.com/office/powerpoint/2010/main" val="98233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left)">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30" y="105970"/>
            <a:ext cx="8169662" cy="883811"/>
          </a:xfrm>
        </p:spPr>
        <p:txBody>
          <a:bodyPr/>
          <a:lstStyle/>
          <a:p>
            <a:r>
              <a:rPr lang="en-US" u="sng" dirty="0">
                <a:latin typeface="+mn-lt"/>
              </a:rPr>
              <a:t>Rocky Places</a:t>
            </a:r>
            <a:r>
              <a:rPr lang="en-US" dirty="0">
                <a:latin typeface="+mn-lt"/>
              </a:rPr>
              <a:t> – </a:t>
            </a:r>
            <a:r>
              <a:rPr lang="en-US" dirty="0" smtClean="0">
                <a:latin typeface="+mn-lt"/>
              </a:rPr>
              <a:t>Mark 4:5-6, 16-17</a:t>
            </a:r>
            <a:endParaRPr lang="en-US" dirty="0">
              <a:latin typeface="+mn-lt"/>
            </a:endParaRPr>
          </a:p>
        </p:txBody>
      </p:sp>
      <p:sp>
        <p:nvSpPr>
          <p:cNvPr id="3" name="Content Placeholder 2"/>
          <p:cNvSpPr>
            <a:spLocks noGrp="1"/>
          </p:cNvSpPr>
          <p:nvPr>
            <p:ph idx="1"/>
          </p:nvPr>
        </p:nvSpPr>
        <p:spPr>
          <a:xfrm>
            <a:off x="3945540" y="1190985"/>
            <a:ext cx="4811651" cy="3398925"/>
          </a:xfrm>
        </p:spPr>
        <p:txBody>
          <a:bodyPr>
            <a:normAutofit fontScale="77500" lnSpcReduction="20000"/>
          </a:bodyPr>
          <a:lstStyle/>
          <a:p>
            <a:pPr marL="182880" indent="-182880">
              <a:lnSpc>
                <a:spcPct val="110000"/>
              </a:lnSpc>
              <a:spcBef>
                <a:spcPts val="0"/>
              </a:spcBef>
              <a:spcAft>
                <a:spcPts val="1200"/>
              </a:spcAft>
            </a:pPr>
            <a:r>
              <a:rPr lang="en-US" dirty="0"/>
              <a:t>Before planting, the farmer would try to remove all of the </a:t>
            </a:r>
            <a:r>
              <a:rPr lang="en-US" dirty="0" smtClean="0"/>
              <a:t>stones</a:t>
            </a:r>
            <a:endParaRPr lang="en-US" dirty="0"/>
          </a:p>
          <a:p>
            <a:pPr marL="182880" indent="-182880">
              <a:lnSpc>
                <a:spcPct val="110000"/>
              </a:lnSpc>
              <a:spcBef>
                <a:spcPts val="0"/>
              </a:spcBef>
              <a:spcAft>
                <a:spcPts val="1200"/>
              </a:spcAft>
            </a:pPr>
            <a:r>
              <a:rPr lang="en-US" dirty="0"/>
              <a:t>Some rocks are too big or too many to easily </a:t>
            </a:r>
            <a:r>
              <a:rPr lang="en-US" dirty="0" smtClean="0"/>
              <a:t>remove</a:t>
            </a:r>
            <a:endParaRPr lang="en-US" dirty="0"/>
          </a:p>
          <a:p>
            <a:pPr marL="182880" indent="-182880">
              <a:lnSpc>
                <a:spcPct val="110000"/>
              </a:lnSpc>
              <a:spcBef>
                <a:spcPts val="0"/>
              </a:spcBef>
              <a:spcAft>
                <a:spcPts val="1200"/>
              </a:spcAft>
            </a:pPr>
            <a:r>
              <a:rPr lang="en-US" dirty="0"/>
              <a:t>Seed would only enter shallow soil and quickly spring up with shallow roots </a:t>
            </a:r>
          </a:p>
          <a:p>
            <a:pPr marL="182880" indent="-182880">
              <a:lnSpc>
                <a:spcPct val="110000"/>
              </a:lnSpc>
              <a:spcBef>
                <a:spcPts val="0"/>
              </a:spcBef>
              <a:spcAft>
                <a:spcPts val="1200"/>
              </a:spcAft>
            </a:pPr>
            <a:r>
              <a:rPr lang="en-US" dirty="0"/>
              <a:t>Hot sun would soon </a:t>
            </a:r>
            <a:r>
              <a:rPr lang="en-US" dirty="0" smtClean="0"/>
              <a:t>dry </a:t>
            </a:r>
            <a:r>
              <a:rPr lang="en-US" dirty="0"/>
              <a:t>out </a:t>
            </a:r>
            <a:r>
              <a:rPr lang="en-US" dirty="0" smtClean="0"/>
              <a:t>the soil and the plant would die</a:t>
            </a:r>
            <a:endParaRPr lang="en-US" dirty="0"/>
          </a:p>
        </p:txBody>
      </p:sp>
      <p:sp>
        <p:nvSpPr>
          <p:cNvPr id="5" name="TextBox 4"/>
          <p:cNvSpPr txBox="1"/>
          <p:nvPr/>
        </p:nvSpPr>
        <p:spPr>
          <a:xfrm>
            <a:off x="379141" y="4589910"/>
            <a:ext cx="8608742" cy="1646605"/>
          </a:xfrm>
          <a:prstGeom prst="rect">
            <a:avLst/>
          </a:prstGeom>
          <a:noFill/>
        </p:spPr>
        <p:txBody>
          <a:bodyPr wrap="square" rtlCol="0">
            <a:spAutoFit/>
          </a:bodyPr>
          <a:lstStyle/>
          <a:p>
            <a:pPr marL="182880" indent="-182880">
              <a:lnSpc>
                <a:spcPct val="90000"/>
              </a:lnSpc>
              <a:spcAft>
                <a:spcPts val="1200"/>
              </a:spcAft>
            </a:pPr>
            <a:r>
              <a:rPr lang="en-US" sz="2400" b="1" u="sng" dirty="0"/>
              <a:t>A </a:t>
            </a:r>
            <a:r>
              <a:rPr lang="en-US" sz="2400" b="1" u="sng" dirty="0" smtClean="0"/>
              <a:t>Shallow Heart</a:t>
            </a:r>
            <a:endParaRPr lang="en-US" sz="2400" b="1" u="sng" dirty="0"/>
          </a:p>
          <a:p>
            <a:pPr marL="182880" indent="-182880">
              <a:lnSpc>
                <a:spcPct val="90000"/>
              </a:lnSpc>
              <a:spcAft>
                <a:spcPts val="1200"/>
              </a:spcAft>
              <a:buFont typeface="Wingdings" panose="05000000000000000000" pitchFamily="2" charset="2"/>
              <a:buChar char="Ø"/>
            </a:pPr>
            <a:r>
              <a:rPr lang="en-US" sz="2200" dirty="0" smtClean="0"/>
              <a:t> Not </a:t>
            </a:r>
            <a:r>
              <a:rPr lang="en-US" sz="2200" dirty="0"/>
              <a:t>seeking to be saved from sin – looking for a healer, counselor, or grandfather to </a:t>
            </a:r>
            <a:r>
              <a:rPr lang="en-US" sz="2200" b="1" dirty="0"/>
              <a:t>fix their problems</a:t>
            </a:r>
            <a:r>
              <a:rPr lang="en-US" sz="2200" dirty="0" smtClean="0"/>
              <a:t>. </a:t>
            </a:r>
            <a:r>
              <a:rPr lang="en-US" sz="2200" dirty="0"/>
              <a:t>Expecting prosperity, not </a:t>
            </a:r>
            <a:r>
              <a:rPr lang="en-US" sz="2200" dirty="0" smtClean="0"/>
              <a:t>suffering</a:t>
            </a:r>
            <a:endParaRPr lang="en-US" sz="2200" dirty="0"/>
          </a:p>
          <a:p>
            <a:pPr marL="182880" indent="-182880">
              <a:lnSpc>
                <a:spcPct val="90000"/>
              </a:lnSpc>
              <a:spcAft>
                <a:spcPts val="1200"/>
              </a:spcAft>
              <a:buFont typeface="Wingdings" panose="05000000000000000000" pitchFamily="2" charset="2"/>
              <a:buChar char="Ø"/>
            </a:pPr>
            <a:r>
              <a:rPr lang="en-US" sz="2200" dirty="0" smtClean="0"/>
              <a:t> Asking God to bless our kingdom instead of receiving His kingdom</a:t>
            </a:r>
            <a:endParaRPr lang="en-US" sz="2200"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45" y="1190985"/>
            <a:ext cx="3561703" cy="3071120"/>
          </a:xfrm>
          <a:prstGeom prst="rect">
            <a:avLst/>
          </a:prstGeom>
        </p:spPr>
      </p:pic>
    </p:spTree>
    <p:extLst>
      <p:ext uri="{BB962C8B-B14F-4D97-AF65-F5344CB8AC3E}">
        <p14:creationId xmlns:p14="http://schemas.microsoft.com/office/powerpoint/2010/main" val="740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left)">
                                      <p:cBhvr>
                                        <p:cTn id="3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30" y="105970"/>
            <a:ext cx="8169662" cy="883811"/>
          </a:xfrm>
        </p:spPr>
        <p:txBody>
          <a:bodyPr/>
          <a:lstStyle/>
          <a:p>
            <a:r>
              <a:rPr lang="en-US" u="sng" dirty="0" smtClean="0">
                <a:latin typeface="+mn-lt"/>
              </a:rPr>
              <a:t>Among Thorns</a:t>
            </a:r>
            <a:r>
              <a:rPr lang="en-US" dirty="0" smtClean="0">
                <a:latin typeface="+mn-lt"/>
              </a:rPr>
              <a:t> – Mark 4:7, 18-19</a:t>
            </a:r>
            <a:endParaRPr lang="en-US" dirty="0">
              <a:latin typeface="+mn-lt"/>
            </a:endParaRPr>
          </a:p>
        </p:txBody>
      </p:sp>
      <p:sp>
        <p:nvSpPr>
          <p:cNvPr id="3" name="Content Placeholder 2"/>
          <p:cNvSpPr>
            <a:spLocks noGrp="1"/>
          </p:cNvSpPr>
          <p:nvPr>
            <p:ph idx="1"/>
          </p:nvPr>
        </p:nvSpPr>
        <p:spPr>
          <a:xfrm>
            <a:off x="3534938" y="1190985"/>
            <a:ext cx="5222254" cy="3398925"/>
          </a:xfrm>
        </p:spPr>
        <p:txBody>
          <a:bodyPr>
            <a:normAutofit fontScale="85000" lnSpcReduction="10000"/>
          </a:bodyPr>
          <a:lstStyle/>
          <a:p>
            <a:pPr marL="182880" indent="-182880">
              <a:lnSpc>
                <a:spcPct val="110000"/>
              </a:lnSpc>
              <a:spcBef>
                <a:spcPts val="0"/>
              </a:spcBef>
              <a:spcAft>
                <a:spcPts val="1200"/>
              </a:spcAft>
            </a:pPr>
            <a:r>
              <a:rPr lang="en-US" dirty="0"/>
              <a:t>Farmer would also try to remove weeds, but some roots go very </a:t>
            </a:r>
            <a:r>
              <a:rPr lang="en-US" dirty="0" smtClean="0"/>
              <a:t>deep</a:t>
            </a:r>
            <a:endParaRPr lang="en-US" dirty="0"/>
          </a:p>
          <a:p>
            <a:pPr marL="182880" indent="-182880">
              <a:lnSpc>
                <a:spcPct val="110000"/>
              </a:lnSpc>
              <a:spcBef>
                <a:spcPts val="0"/>
              </a:spcBef>
              <a:spcAft>
                <a:spcPts val="1200"/>
              </a:spcAft>
            </a:pPr>
            <a:r>
              <a:rPr lang="en-US" dirty="0"/>
              <a:t>Weeds and thorns </a:t>
            </a:r>
            <a:r>
              <a:rPr lang="en-US" b="1" dirty="0"/>
              <a:t>grow naturally</a:t>
            </a:r>
            <a:r>
              <a:rPr lang="en-US" dirty="0"/>
              <a:t>, quickly and </a:t>
            </a:r>
            <a:r>
              <a:rPr lang="en-US" dirty="0" smtClean="0"/>
              <a:t>strong</a:t>
            </a:r>
            <a:endParaRPr lang="en-US" dirty="0"/>
          </a:p>
          <a:p>
            <a:pPr marL="182880" indent="-182880">
              <a:lnSpc>
                <a:spcPct val="110000"/>
              </a:lnSpc>
              <a:spcBef>
                <a:spcPts val="0"/>
              </a:spcBef>
              <a:spcAft>
                <a:spcPts val="1200"/>
              </a:spcAft>
            </a:pPr>
            <a:r>
              <a:rPr lang="en-US" dirty="0"/>
              <a:t>Weeds use up all of the </a:t>
            </a:r>
            <a:r>
              <a:rPr lang="en-US" dirty="0" smtClean="0"/>
              <a:t>water </a:t>
            </a:r>
            <a:r>
              <a:rPr lang="en-US" dirty="0"/>
              <a:t>and nutrients in soil, crowding out the good seed, leaving it weak and fruitless</a:t>
            </a:r>
          </a:p>
        </p:txBody>
      </p:sp>
      <p:sp>
        <p:nvSpPr>
          <p:cNvPr id="5" name="TextBox 4"/>
          <p:cNvSpPr txBox="1"/>
          <p:nvPr/>
        </p:nvSpPr>
        <p:spPr>
          <a:xfrm>
            <a:off x="256476" y="4667969"/>
            <a:ext cx="8664499" cy="1800493"/>
          </a:xfrm>
          <a:prstGeom prst="rect">
            <a:avLst/>
          </a:prstGeom>
          <a:noFill/>
        </p:spPr>
        <p:txBody>
          <a:bodyPr wrap="square" rtlCol="0">
            <a:spAutoFit/>
          </a:bodyPr>
          <a:lstStyle/>
          <a:p>
            <a:pPr marL="182880" indent="-182880">
              <a:lnSpc>
                <a:spcPct val="90000"/>
              </a:lnSpc>
              <a:spcAft>
                <a:spcPts val="1200"/>
              </a:spcAft>
            </a:pPr>
            <a:r>
              <a:rPr lang="en-US" sz="2400" b="1" u="sng" dirty="0"/>
              <a:t>A </a:t>
            </a:r>
            <a:r>
              <a:rPr lang="en-US" sz="2400" b="1" u="sng" dirty="0" smtClean="0"/>
              <a:t>Distracted and Divided Heart</a:t>
            </a:r>
            <a:endParaRPr lang="en-US" sz="2400" b="1" u="sng" dirty="0"/>
          </a:p>
          <a:p>
            <a:pPr marL="182880" indent="-182880">
              <a:lnSpc>
                <a:spcPct val="90000"/>
              </a:lnSpc>
              <a:spcAft>
                <a:spcPts val="1200"/>
              </a:spcAft>
              <a:buFont typeface="Wingdings" panose="05000000000000000000" pitchFamily="2" charset="2"/>
              <a:buChar char="Ø"/>
            </a:pPr>
            <a:r>
              <a:rPr lang="en-US" sz="2200" dirty="0" smtClean="0"/>
              <a:t> Understand the </a:t>
            </a:r>
            <a:r>
              <a:rPr lang="en-US" sz="2200" dirty="0"/>
              <a:t>truth of the Bible, but still </a:t>
            </a:r>
            <a:r>
              <a:rPr lang="en-US" sz="2200" dirty="0" smtClean="0"/>
              <a:t>trapped by worldly things.</a:t>
            </a:r>
          </a:p>
          <a:p>
            <a:pPr marL="182880" indent="-182880">
              <a:lnSpc>
                <a:spcPct val="90000"/>
              </a:lnSpc>
              <a:spcAft>
                <a:spcPts val="1200"/>
              </a:spcAft>
              <a:buFont typeface="Wingdings" panose="05000000000000000000" pitchFamily="2" charset="2"/>
              <a:buChar char="Ø"/>
            </a:pPr>
            <a:r>
              <a:rPr lang="en-US" sz="2200" dirty="0" smtClean="0"/>
              <a:t> Weeds </a:t>
            </a:r>
            <a:r>
              <a:rPr lang="en-US" sz="2200" dirty="0"/>
              <a:t>are </a:t>
            </a:r>
            <a:r>
              <a:rPr lang="en-US" sz="2200" dirty="0" smtClean="0"/>
              <a:t>strong: we </a:t>
            </a:r>
            <a:r>
              <a:rPr lang="en-US" sz="2200" dirty="0"/>
              <a:t>must work hard to </a:t>
            </a:r>
            <a:r>
              <a:rPr lang="en-US" sz="2200" b="1" dirty="0"/>
              <a:t>kill </a:t>
            </a:r>
            <a:r>
              <a:rPr lang="en-US" sz="2200" b="1" dirty="0" smtClean="0"/>
              <a:t>them </a:t>
            </a:r>
            <a:r>
              <a:rPr lang="en-US" sz="2200" dirty="0" smtClean="0"/>
              <a:t>(</a:t>
            </a:r>
            <a:r>
              <a:rPr lang="en-US" sz="2200" b="1" dirty="0" smtClean="0"/>
              <a:t>Colossians 3:5,12</a:t>
            </a:r>
            <a:r>
              <a:rPr lang="en-US" sz="2200" dirty="0" smtClean="0"/>
              <a:t>)</a:t>
            </a:r>
            <a:endParaRPr lang="en-US" sz="2200" dirty="0"/>
          </a:p>
          <a:p>
            <a:pPr marL="182880" indent="-182880">
              <a:lnSpc>
                <a:spcPct val="90000"/>
              </a:lnSpc>
              <a:spcAft>
                <a:spcPts val="1200"/>
              </a:spcAft>
              <a:buFont typeface="Wingdings" panose="05000000000000000000" pitchFamily="2" charset="2"/>
              <a:buChar char="Ø"/>
            </a:pPr>
            <a:r>
              <a:rPr lang="en-US" sz="2200" dirty="0" smtClean="0"/>
              <a:t> Good things are </a:t>
            </a:r>
            <a:r>
              <a:rPr lang="en-US" sz="2200" dirty="0"/>
              <a:t>bad </a:t>
            </a:r>
            <a:r>
              <a:rPr lang="en-US" sz="2200" dirty="0" smtClean="0"/>
              <a:t>when </a:t>
            </a:r>
            <a:r>
              <a:rPr lang="en-US" sz="2200" dirty="0"/>
              <a:t>they </a:t>
            </a:r>
            <a:r>
              <a:rPr lang="en-US" sz="2200" dirty="0" smtClean="0"/>
              <a:t>become </a:t>
            </a:r>
            <a:r>
              <a:rPr lang="en-US" sz="2200" b="1" dirty="0"/>
              <a:t>the most important </a:t>
            </a:r>
            <a:r>
              <a:rPr lang="en-US" sz="2200" b="1" dirty="0" smtClean="0"/>
              <a:t>thing</a:t>
            </a:r>
            <a:r>
              <a:rPr lang="en-US" sz="2200" dirty="0" smtClean="0"/>
              <a:t>.</a:t>
            </a:r>
            <a:endParaRPr lang="en-US" sz="2200" dirty="0"/>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5188"/>
          <a:stretch/>
        </p:blipFill>
        <p:spPr>
          <a:xfrm>
            <a:off x="174437" y="989781"/>
            <a:ext cx="3099446" cy="3559628"/>
          </a:xfrm>
          <a:prstGeom prst="rect">
            <a:avLst/>
          </a:prstGeom>
        </p:spPr>
      </p:pic>
    </p:spTree>
    <p:extLst>
      <p:ext uri="{BB962C8B-B14F-4D97-AF65-F5344CB8AC3E}">
        <p14:creationId xmlns:p14="http://schemas.microsoft.com/office/powerpoint/2010/main" val="16589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left)">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30" y="105970"/>
            <a:ext cx="8169662" cy="883811"/>
          </a:xfrm>
        </p:spPr>
        <p:txBody>
          <a:bodyPr>
            <a:normAutofit/>
          </a:bodyPr>
          <a:lstStyle/>
          <a:p>
            <a:r>
              <a:rPr lang="en-US" u="sng" dirty="0" smtClean="0">
                <a:latin typeface="+mn-lt"/>
              </a:rPr>
              <a:t>In Good Soil</a:t>
            </a:r>
            <a:r>
              <a:rPr lang="en-US" dirty="0" smtClean="0">
                <a:latin typeface="+mn-lt"/>
              </a:rPr>
              <a:t> – Mark 4:8,20</a:t>
            </a:r>
            <a:endParaRPr lang="en-US" dirty="0">
              <a:latin typeface="+mn-lt"/>
            </a:endParaRPr>
          </a:p>
        </p:txBody>
      </p:sp>
      <p:sp>
        <p:nvSpPr>
          <p:cNvPr id="3" name="Content Placeholder 2"/>
          <p:cNvSpPr>
            <a:spLocks noGrp="1"/>
          </p:cNvSpPr>
          <p:nvPr>
            <p:ph idx="1"/>
          </p:nvPr>
        </p:nvSpPr>
        <p:spPr>
          <a:xfrm>
            <a:off x="3635298" y="1048916"/>
            <a:ext cx="5352585" cy="3481858"/>
          </a:xfrm>
        </p:spPr>
        <p:txBody>
          <a:bodyPr>
            <a:normAutofit fontScale="92500" lnSpcReduction="20000"/>
          </a:bodyPr>
          <a:lstStyle/>
          <a:p>
            <a:pPr marL="182880" indent="-182880">
              <a:lnSpc>
                <a:spcPct val="110000"/>
              </a:lnSpc>
              <a:spcBef>
                <a:spcPts val="0"/>
              </a:spcBef>
              <a:spcAft>
                <a:spcPts val="1200"/>
              </a:spcAft>
            </a:pPr>
            <a:r>
              <a:rPr lang="en-US" dirty="0"/>
              <a:t>Without good soil, farming is a waste of </a:t>
            </a:r>
            <a:r>
              <a:rPr lang="en-US" dirty="0" smtClean="0"/>
              <a:t>time</a:t>
            </a:r>
            <a:endParaRPr lang="en-US" dirty="0"/>
          </a:p>
          <a:p>
            <a:pPr marL="182880" indent="-182880">
              <a:lnSpc>
                <a:spcPct val="110000"/>
              </a:lnSpc>
              <a:spcBef>
                <a:spcPts val="0"/>
              </a:spcBef>
              <a:spcAft>
                <a:spcPts val="1200"/>
              </a:spcAft>
            </a:pPr>
            <a:r>
              <a:rPr lang="en-US" dirty="0"/>
              <a:t>Good soil is plowed deep and nutrient-rich, ready to receive </a:t>
            </a:r>
            <a:r>
              <a:rPr lang="en-US" dirty="0" smtClean="0"/>
              <a:t>seed</a:t>
            </a:r>
            <a:endParaRPr lang="en-US" dirty="0"/>
          </a:p>
          <a:p>
            <a:pPr marL="182880" indent="-182880">
              <a:lnSpc>
                <a:spcPct val="110000"/>
              </a:lnSpc>
              <a:spcBef>
                <a:spcPts val="0"/>
              </a:spcBef>
              <a:spcAft>
                <a:spcPts val="1200"/>
              </a:spcAft>
            </a:pPr>
            <a:r>
              <a:rPr lang="en-US" dirty="0"/>
              <a:t>Healthy plants grow and produce a good crop of </a:t>
            </a:r>
            <a:r>
              <a:rPr lang="en-US" dirty="0" smtClean="0"/>
              <a:t>fruit</a:t>
            </a:r>
          </a:p>
          <a:p>
            <a:pPr marL="182880" indent="-182880">
              <a:lnSpc>
                <a:spcPct val="110000"/>
              </a:lnSpc>
              <a:spcBef>
                <a:spcPts val="0"/>
              </a:spcBef>
              <a:spcAft>
                <a:spcPts val="1200"/>
              </a:spcAft>
            </a:pPr>
            <a:r>
              <a:rPr lang="en-US" dirty="0" smtClean="0"/>
              <a:t>In those days, a yield of 8 fold was good</a:t>
            </a:r>
            <a:endParaRPr lang="en-US" dirty="0"/>
          </a:p>
        </p:txBody>
      </p:sp>
      <p:sp>
        <p:nvSpPr>
          <p:cNvPr id="5" name="TextBox 4"/>
          <p:cNvSpPr txBox="1"/>
          <p:nvPr/>
        </p:nvSpPr>
        <p:spPr>
          <a:xfrm>
            <a:off x="379141" y="4589910"/>
            <a:ext cx="8608742" cy="1800493"/>
          </a:xfrm>
          <a:prstGeom prst="rect">
            <a:avLst/>
          </a:prstGeom>
          <a:noFill/>
        </p:spPr>
        <p:txBody>
          <a:bodyPr wrap="square" rtlCol="0">
            <a:spAutoFit/>
          </a:bodyPr>
          <a:lstStyle/>
          <a:p>
            <a:pPr marL="182880" indent="-182880">
              <a:lnSpc>
                <a:spcPct val="90000"/>
              </a:lnSpc>
              <a:spcAft>
                <a:spcPts val="1200"/>
              </a:spcAft>
            </a:pPr>
            <a:r>
              <a:rPr lang="en-US" sz="2400" b="1" u="sng" dirty="0"/>
              <a:t>A </a:t>
            </a:r>
            <a:r>
              <a:rPr lang="en-US" sz="2400" b="1" u="sng" dirty="0" smtClean="0"/>
              <a:t>Prepared Heart</a:t>
            </a:r>
            <a:endParaRPr lang="en-US" sz="2400" b="1" u="sng" dirty="0"/>
          </a:p>
          <a:p>
            <a:pPr marL="182880" indent="-182880">
              <a:lnSpc>
                <a:spcPct val="90000"/>
              </a:lnSpc>
              <a:spcAft>
                <a:spcPts val="1200"/>
              </a:spcAft>
              <a:buFont typeface="Wingdings" panose="05000000000000000000" pitchFamily="2" charset="2"/>
              <a:buChar char="Ø"/>
            </a:pPr>
            <a:r>
              <a:rPr lang="en-US" sz="2200" dirty="0" smtClean="0"/>
              <a:t> A person hungry </a:t>
            </a:r>
            <a:r>
              <a:rPr lang="en-US" sz="2200" dirty="0"/>
              <a:t>for </a:t>
            </a:r>
            <a:r>
              <a:rPr lang="en-US" sz="2200" dirty="0" smtClean="0"/>
              <a:t>truth, ready </a:t>
            </a:r>
            <a:r>
              <a:rPr lang="en-US" sz="2200" dirty="0"/>
              <a:t>to receive </a:t>
            </a:r>
            <a:r>
              <a:rPr lang="en-US" sz="2200" dirty="0" smtClean="0"/>
              <a:t>and obey it</a:t>
            </a:r>
            <a:endParaRPr lang="en-US" sz="2200" dirty="0"/>
          </a:p>
          <a:p>
            <a:pPr marL="182880" indent="-182880">
              <a:lnSpc>
                <a:spcPct val="90000"/>
              </a:lnSpc>
              <a:spcAft>
                <a:spcPts val="1200"/>
              </a:spcAft>
              <a:buFont typeface="Wingdings" panose="05000000000000000000" pitchFamily="2" charset="2"/>
              <a:buChar char="Ø"/>
            </a:pPr>
            <a:r>
              <a:rPr lang="en-US" sz="2200" dirty="0" smtClean="0"/>
              <a:t> All </a:t>
            </a:r>
            <a:r>
              <a:rPr lang="en-US" sz="2200" dirty="0"/>
              <a:t>true Christians will produce good fruit (John 15:8)</a:t>
            </a:r>
          </a:p>
          <a:p>
            <a:pPr marL="182880" indent="-182880">
              <a:lnSpc>
                <a:spcPct val="90000"/>
              </a:lnSpc>
              <a:spcAft>
                <a:spcPts val="1200"/>
              </a:spcAft>
              <a:buFont typeface="Wingdings" panose="05000000000000000000" pitchFamily="2" charset="2"/>
              <a:buChar char="Ø"/>
            </a:pPr>
            <a:r>
              <a:rPr lang="en-US" sz="2200" dirty="0" smtClean="0"/>
              <a:t> Good </a:t>
            </a:r>
            <a:r>
              <a:rPr lang="en-US" sz="2200" dirty="0"/>
              <a:t>fruit is shown by attitude (Gal 5:22,23) and actions (</a:t>
            </a:r>
            <a:r>
              <a:rPr lang="en-US" sz="2200" dirty="0" smtClean="0"/>
              <a:t>Col 1:10</a:t>
            </a:r>
            <a:r>
              <a:rPr lang="en-US" sz="2200" dirty="0"/>
              <a:t>)</a:t>
            </a:r>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890" t="64086"/>
          <a:stretch/>
        </p:blipFill>
        <p:spPr>
          <a:xfrm>
            <a:off x="115695" y="1190985"/>
            <a:ext cx="3347357" cy="3066776"/>
          </a:xfrm>
          <a:prstGeom prst="rect">
            <a:avLst/>
          </a:prstGeom>
        </p:spPr>
      </p:pic>
    </p:spTree>
    <p:extLst>
      <p:ext uri="{BB962C8B-B14F-4D97-AF65-F5344CB8AC3E}">
        <p14:creationId xmlns:p14="http://schemas.microsoft.com/office/powerpoint/2010/main" val="37773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left)">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left)">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left)">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8629"/>
            <a:ext cx="7886700" cy="763960"/>
          </a:xfrm>
        </p:spPr>
        <p:txBody>
          <a:bodyPr>
            <a:normAutofit/>
          </a:bodyPr>
          <a:lstStyle/>
          <a:p>
            <a:pPr algn="ctr"/>
            <a:r>
              <a:rPr lang="en-US" b="1" u="sng" dirty="0" smtClean="0"/>
              <a:t>Some “Take </a:t>
            </a:r>
            <a:r>
              <a:rPr lang="en-US" b="1" u="sng" dirty="0" err="1" smtClean="0"/>
              <a:t>Aways</a:t>
            </a:r>
            <a:r>
              <a:rPr lang="en-US" b="1" u="sng" dirty="0" smtClean="0"/>
              <a:t>”</a:t>
            </a:r>
            <a:endParaRPr lang="en-US" b="1" u="sng" dirty="0"/>
          </a:p>
        </p:txBody>
      </p:sp>
      <p:sp>
        <p:nvSpPr>
          <p:cNvPr id="7" name="Content Placeholder 6"/>
          <p:cNvSpPr>
            <a:spLocks noGrp="1"/>
          </p:cNvSpPr>
          <p:nvPr>
            <p:ph idx="1"/>
          </p:nvPr>
        </p:nvSpPr>
        <p:spPr>
          <a:xfrm>
            <a:off x="304800" y="1090245"/>
            <a:ext cx="8560963" cy="5599921"/>
          </a:xfrm>
        </p:spPr>
        <p:txBody>
          <a:bodyPr>
            <a:normAutofit/>
          </a:bodyPr>
          <a:lstStyle/>
          <a:p>
            <a:pPr>
              <a:lnSpc>
                <a:spcPct val="100000"/>
              </a:lnSpc>
              <a:spcAft>
                <a:spcPts val="1800"/>
              </a:spcAft>
            </a:pPr>
            <a:r>
              <a:rPr lang="en-US" sz="3200" dirty="0" smtClean="0">
                <a:solidFill>
                  <a:schemeClr val="accent1">
                    <a:lumMod val="50000"/>
                  </a:schemeClr>
                </a:solidFill>
                <a:latin typeface="Cambria" panose="02040503050406030204" pitchFamily="18" charset="0"/>
                <a:ea typeface="Cambria" panose="02040503050406030204" pitchFamily="18" charset="0"/>
              </a:rPr>
              <a:t>Always come to the Bible with an open heart, ready to receive and apply His truth.</a:t>
            </a:r>
          </a:p>
          <a:p>
            <a:pPr>
              <a:lnSpc>
                <a:spcPct val="100000"/>
              </a:lnSpc>
              <a:spcAft>
                <a:spcPts val="1800"/>
              </a:spcAft>
            </a:pPr>
            <a:r>
              <a:rPr lang="en-US" sz="3200" dirty="0" smtClean="0">
                <a:solidFill>
                  <a:schemeClr val="accent1">
                    <a:lumMod val="50000"/>
                  </a:schemeClr>
                </a:solidFill>
                <a:latin typeface="Cambria" panose="02040503050406030204" pitchFamily="18" charset="0"/>
                <a:ea typeface="Cambria" panose="02040503050406030204" pitchFamily="18" charset="0"/>
              </a:rPr>
              <a:t>Ask God to </a:t>
            </a:r>
            <a:r>
              <a:rPr lang="en-US" sz="3200" dirty="0">
                <a:solidFill>
                  <a:schemeClr val="accent1">
                    <a:lumMod val="50000"/>
                  </a:schemeClr>
                </a:solidFill>
                <a:latin typeface="Cambria" panose="02040503050406030204" pitchFamily="18" charset="0"/>
                <a:ea typeface="Cambria" panose="02040503050406030204" pitchFamily="18" charset="0"/>
              </a:rPr>
              <a:t>help </a:t>
            </a:r>
            <a:r>
              <a:rPr lang="en-US" sz="3200" dirty="0" smtClean="0">
                <a:solidFill>
                  <a:schemeClr val="accent1">
                    <a:lumMod val="50000"/>
                  </a:schemeClr>
                </a:solidFill>
                <a:latin typeface="Cambria" panose="02040503050406030204" pitchFamily="18" charset="0"/>
                <a:ea typeface="Cambria" panose="02040503050406030204" pitchFamily="18" charset="0"/>
              </a:rPr>
              <a:t>you “put off” sin and “put on” new, holy ways of living for His glory</a:t>
            </a:r>
          </a:p>
          <a:p>
            <a:pPr>
              <a:lnSpc>
                <a:spcPct val="100000"/>
              </a:lnSpc>
              <a:spcAft>
                <a:spcPts val="1800"/>
              </a:spcAft>
            </a:pPr>
            <a:endParaRPr lang="en-US" sz="3200" dirty="0" smtClean="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911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2731</TotalTime>
  <Words>3117</Words>
  <Application>Microsoft Office PowerPoint</Application>
  <PresentationFormat>On-screen Show (4:3)</PresentationFormat>
  <Paragraphs>166</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vt:lpstr>
      <vt:lpstr>Wingdings</vt:lpstr>
      <vt:lpstr>Office Theme</vt:lpstr>
      <vt:lpstr>The Gospel of Mark</vt:lpstr>
      <vt:lpstr>What are “parables”?</vt:lpstr>
      <vt:lpstr>#1: The Sower, Seed, and Soil</vt:lpstr>
      <vt:lpstr>#1: The Sower, Seed, and Soil</vt:lpstr>
      <vt:lpstr>Along the path – Mark 4:4,15</vt:lpstr>
      <vt:lpstr>Rocky Places – Mark 4:5-6, 16-17</vt:lpstr>
      <vt:lpstr>Among Thorns – Mark 4:7, 18-19</vt:lpstr>
      <vt:lpstr>In Good Soil – Mark 4:8,20</vt:lpstr>
      <vt:lpstr>Some “Take Aways”</vt:lpstr>
      <vt:lpstr>The Gospel of Mark</vt:lpstr>
      <vt:lpstr>#2: The Lamp Under a Basket</vt:lpstr>
      <vt:lpstr>#3: The Seed Growing</vt:lpstr>
      <vt:lpstr>#4: The Mustard Seed</vt:lpstr>
      <vt:lpstr>True Story: The Great Storm</vt:lpstr>
      <vt:lpstr>Two True Stories: Jonah and Jesus</vt:lpstr>
      <vt:lpstr>Some “Take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Acts</dc:title>
  <dc:creator>Mark Robnett</dc:creator>
  <cp:lastModifiedBy>Mark Robnett</cp:lastModifiedBy>
  <cp:revision>191</cp:revision>
  <dcterms:created xsi:type="dcterms:W3CDTF">2022-11-02T22:17:55Z</dcterms:created>
  <dcterms:modified xsi:type="dcterms:W3CDTF">2024-03-12T00:11:00Z</dcterms:modified>
</cp:coreProperties>
</file>