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93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71831" autoAdjust="0"/>
  </p:normalViewPr>
  <p:slideViewPr>
    <p:cSldViewPr snapToGrid="0">
      <p:cViewPr varScale="1">
        <p:scale>
          <a:sx n="82" d="100"/>
          <a:sy n="82" d="100"/>
        </p:scale>
        <p:origin x="2076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Chapter 5, we see three</a:t>
            </a:r>
            <a:r>
              <a:rPr lang="en-US" baseline="0" dirty="0" smtClean="0"/>
              <a:t> desperate people who have no other hope than Jesus.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2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superficial grief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paid mourners instantly turned into scornful mocking. This an example of fake emotions of religious people who use their positions as means of gaining wealth.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Jesus instructs them to give her some food, because she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probably hadn’t eaten during her days (or weeks) of sickness.  It is important to obey His commands when He invites us to join His great work.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54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3272B-1C35-4FD5-8E7D-49DF11C0F4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9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Maybe the disciples expected that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Jesus was taking them to the other side for a time of rest and refreshment.  But Jesus was on a more important mission.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James 2:19  “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believe that God is one; you do well. Even the demons believe—and shudder!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Demons do not repent – but they bow before the sovereign King, Judge of the universe.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20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Jesus didn’t kill the pigs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the demons did.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man’s salvation is of much more value than 2000 pigs!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90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the crowd feared Jesus, like the disciples in the boat on the previous night – they feared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terrible storm, but now feared the One who can stop a storm with His command.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229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Since Jesus had already cast out a demon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synagogue in Capernaum, it might have been in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Jairus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presence.  Even though he knew he could be thrown out of the synagogue for believing in Jesus, he was willing to face his fear and act in faith.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57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crowd was just going along with Jesus, hoping to see some good entertainment.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592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3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Verse 36, t</a:t>
            </a:r>
            <a:r>
              <a:rPr lang="en-US" sz="1200" dirty="0" smtClean="0"/>
              <a:t>he verbs are in</a:t>
            </a:r>
            <a:r>
              <a:rPr lang="en-US" sz="1200" baseline="0" dirty="0" smtClean="0"/>
              <a:t> the continuous tense: “Stop being afraid and keep believing.”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59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800"/>
            <a:ext cx="6569110" cy="1021353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Gospel of Mark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70524"/>
            <a:ext cx="9144000" cy="2288357"/>
          </a:xfrm>
        </p:spPr>
        <p:txBody>
          <a:bodyPr>
            <a:noAutofit/>
          </a:bodyPr>
          <a:lstStyle/>
          <a:p>
            <a:r>
              <a:rPr lang="en-US" sz="4000" dirty="0" smtClean="0"/>
              <a:t>Chapter </a:t>
            </a:r>
            <a:r>
              <a:rPr lang="en-US" sz="4000" dirty="0"/>
              <a:t>5</a:t>
            </a:r>
            <a:endParaRPr lang="en-US" sz="4000" dirty="0" smtClean="0"/>
          </a:p>
          <a:p>
            <a:endParaRPr lang="en-US" sz="4000" dirty="0"/>
          </a:p>
          <a:p>
            <a:r>
              <a:rPr lang="en-US" sz="4000" dirty="0" smtClean="0"/>
              <a:t>Three People – One Hope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An Amazed Father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4124" y="970937"/>
            <a:ext cx="8847778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vs.39 </a:t>
            </a:r>
            <a:r>
              <a:rPr lang="en-US" sz="3200" dirty="0" smtClean="0"/>
              <a:t>– Jesus knows the true situation of the girl, but defined “sleep” as temporary (John 11:11).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s.40</a:t>
            </a:r>
            <a:r>
              <a:rPr lang="en-US" sz="3200" dirty="0" smtClean="0"/>
              <a:t> – The laughing crowd doesn’t know who Jesus is – the Giver of Life.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s.41-42</a:t>
            </a:r>
            <a:r>
              <a:rPr lang="en-US" sz="3200" dirty="0" smtClean="0"/>
              <a:t> – The compassionate, powerful Jesus treats the girl with gentleness.  Life is immediately restored and the parents are amazed!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vs.43</a:t>
            </a:r>
            <a:r>
              <a:rPr lang="en-US" sz="3200" dirty="0" smtClean="0"/>
              <a:t> – Jesus did not want to be known simply as a miracle worker.  The rest of the story would soon be written: He is the crucified and risen Savior!</a:t>
            </a:r>
          </a:p>
        </p:txBody>
      </p:sp>
    </p:spTree>
    <p:extLst>
      <p:ext uri="{BB962C8B-B14F-4D97-AF65-F5344CB8AC3E}">
        <p14:creationId xmlns:p14="http://schemas.microsoft.com/office/powerpoint/2010/main" val="159597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090245"/>
            <a:ext cx="8560963" cy="559992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only right way to come to Jesus: as a repentant, desperate sinner with no other hope, fully surrendered to Him.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Don’t stand in the crowd or alone at a fearful distance: He has so much more for you!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 knows your deepest need and is ready to help you with heartfelt compassion.</a:t>
            </a: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69069"/>
            <a:ext cx="7886700" cy="782659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+mn-lt"/>
              </a:rPr>
              <a:t>Three </a:t>
            </a:r>
            <a:r>
              <a:rPr lang="en-US" sz="4800" b="1" u="sng" dirty="0" smtClean="0">
                <a:latin typeface="+mn-lt"/>
              </a:rPr>
              <a:t>stories</a:t>
            </a:r>
            <a:r>
              <a:rPr lang="en-US" b="1" u="sng" dirty="0" smtClean="0">
                <a:latin typeface="+mn-lt"/>
              </a:rPr>
              <a:t> – similar message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07477"/>
            <a:ext cx="8240551" cy="5439508"/>
          </a:xfrm>
        </p:spPr>
        <p:txBody>
          <a:bodyPr>
            <a:normAutofit/>
          </a:bodyPr>
          <a:lstStyle/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000" dirty="0" smtClean="0"/>
              <a:t>Three desperate people:</a:t>
            </a:r>
          </a:p>
          <a:p>
            <a:pPr marL="845820" lvl="1" indent="-571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600" dirty="0" smtClean="0"/>
              <a:t>A demon-possessed man</a:t>
            </a:r>
          </a:p>
          <a:p>
            <a:pPr marL="845820" lvl="1" indent="-571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600" dirty="0" smtClean="0"/>
              <a:t>A father with a dying daughter</a:t>
            </a:r>
          </a:p>
          <a:p>
            <a:pPr marL="845820" lvl="1" indent="-571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600" dirty="0" smtClean="0"/>
              <a:t>A woman with an incurable disease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000" dirty="0" smtClean="0"/>
              <a:t>A compassionate, powerful Savior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000" dirty="0" smtClean="0"/>
              <a:t>A crowd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000" dirty="0" smtClean="0"/>
              <a:t>A changed life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349553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Seeking the Lost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970937"/>
            <a:ext cx="8731405" cy="573094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Luke 19:10 </a:t>
            </a:r>
            <a:r>
              <a:rPr lang="en-US" sz="3200" dirty="0" smtClean="0"/>
              <a:t>– Why did Jesus come? To seek and save the lost.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Mark 5:1,2 </a:t>
            </a:r>
            <a:r>
              <a:rPr lang="en-US" sz="3200" dirty="0" smtClean="0"/>
              <a:t>– Why did Jesus come to this place of tombs and demons? (see previous answer)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This man was more comfortable among the dead than among the living.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s.3-5</a:t>
            </a:r>
            <a:r>
              <a:rPr lang="en-US" sz="3200" dirty="0" smtClean="0"/>
              <a:t> – Who was able to help this desperate man?  </a:t>
            </a:r>
            <a:r>
              <a:rPr lang="en-US" sz="3200" b="1" dirty="0" smtClean="0"/>
              <a:t>Jesus was his only hope</a:t>
            </a:r>
            <a:r>
              <a:rPr lang="en-US" sz="32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He was a </a:t>
            </a:r>
            <a:r>
              <a:rPr lang="en-US" sz="3200" dirty="0" smtClean="0"/>
              <a:t>demon-powered crazy man</a:t>
            </a:r>
            <a:r>
              <a:rPr lang="en-US" sz="3200" dirty="0" smtClean="0"/>
              <a:t>, screaming and </a:t>
            </a:r>
            <a:r>
              <a:rPr lang="en-US" sz="3200" dirty="0" smtClean="0"/>
              <a:t>cutting himself. </a:t>
            </a:r>
            <a:endParaRPr lang="en-US" sz="3200" dirty="0" smtClean="0"/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s.6-7</a:t>
            </a:r>
            <a:r>
              <a:rPr lang="en-US" sz="3200" dirty="0" smtClean="0"/>
              <a:t> – Who is Jesus?  Even the demons know…</a:t>
            </a:r>
          </a:p>
          <a:p>
            <a:pPr>
              <a:spcAft>
                <a:spcPts val="12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355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Setting Free the Lost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970937"/>
            <a:ext cx="8731405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s.8-9 </a:t>
            </a:r>
            <a:r>
              <a:rPr lang="en-US" sz="3200" dirty="0" smtClean="0"/>
              <a:t>– A Roman legion could be as large as 6000 soldiers.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Jesus demanded their name to show His power over Satan’s forces (</a:t>
            </a:r>
            <a:r>
              <a:rPr lang="en-US" sz="3200" b="1" dirty="0" smtClean="0"/>
              <a:t>1 John 3:8; Col 3:13-14</a:t>
            </a:r>
            <a:r>
              <a:rPr lang="en-US" sz="3200" dirty="0" smtClean="0"/>
              <a:t>).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Vs.10-12 </a:t>
            </a:r>
            <a:r>
              <a:rPr lang="en-US" sz="3200" dirty="0" smtClean="0"/>
              <a:t>– Their request: don’t send us into the prison (“abyss”) where other fallen angels await final judgment.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vs.13</a:t>
            </a:r>
            <a:r>
              <a:rPr lang="en-US" sz="3200" dirty="0" smtClean="0"/>
              <a:t> – Jesus gave permission to provide a clear demonstration of the extent of the powerful demon possession.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699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Saving the Lost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4124" y="970937"/>
            <a:ext cx="8847778" cy="5730948"/>
          </a:xfrm>
        </p:spPr>
        <p:txBody>
          <a:bodyPr>
            <a:normAutofit fontScale="92500"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vs.14-15 </a:t>
            </a:r>
            <a:r>
              <a:rPr lang="en-US" sz="3200" dirty="0" smtClean="0"/>
              <a:t>– A transformed life has an effect on people who are watching.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s.16-17 </a:t>
            </a:r>
            <a:r>
              <a:rPr lang="en-US" sz="3200" dirty="0" smtClean="0"/>
              <a:t>– How did the </a:t>
            </a:r>
            <a:r>
              <a:rPr lang="en-US" sz="3200" u="sng" dirty="0" smtClean="0"/>
              <a:t>crowd</a:t>
            </a:r>
            <a:r>
              <a:rPr lang="en-US" sz="3200" dirty="0" smtClean="0"/>
              <a:t> respond?  Why do you think they did this?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The people were afraid of the powerful, demon possessed man, but even more afraid of the One who saved him.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s.19</a:t>
            </a:r>
            <a:r>
              <a:rPr lang="en-US" sz="3200" dirty="0" smtClean="0"/>
              <a:t> – When Jesus saves us, we want to be with Him.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s.20</a:t>
            </a:r>
            <a:r>
              <a:rPr lang="en-US" sz="3200" dirty="0" smtClean="0"/>
              <a:t> – This man obeyed Jesus and had a significant impact on people in Decapolis (Mark 7:31-8:9)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433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A Desperate Father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4124" y="970937"/>
            <a:ext cx="8847778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vs.21-23 </a:t>
            </a:r>
            <a:r>
              <a:rPr lang="en-US" sz="3200" dirty="0" smtClean="0"/>
              <a:t>– </a:t>
            </a:r>
            <a:r>
              <a:rPr lang="en-US" sz="3200" dirty="0" err="1" smtClean="0"/>
              <a:t>Jairus</a:t>
            </a:r>
            <a:r>
              <a:rPr lang="en-US" sz="3200" dirty="0" smtClean="0"/>
              <a:t>, a synagogue leader: respected, religious, and wealthy.  But his 12 year old daughter is dying…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He knew that the religious leaders hated Jesus, but was very willing to humbly and publicly seek His help. </a:t>
            </a:r>
            <a:r>
              <a:rPr lang="en-US" sz="3200" b="1" dirty="0"/>
              <a:t>Jesus was his only hope</a:t>
            </a:r>
            <a:r>
              <a:rPr lang="en-US" sz="3200" dirty="0"/>
              <a:t>. </a:t>
            </a:r>
            <a:endParaRPr lang="en-US" sz="3200" dirty="0" smtClean="0"/>
          </a:p>
          <a:p>
            <a:pPr>
              <a:spcAft>
                <a:spcPts val="1200"/>
              </a:spcAft>
            </a:pPr>
            <a:r>
              <a:rPr lang="en-US" sz="3200" dirty="0" smtClean="0"/>
              <a:t>Filled </a:t>
            </a:r>
            <a:r>
              <a:rPr lang="en-US" sz="3200" dirty="0" smtClean="0"/>
              <a:t>with fear but willing to take a step of faith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vs.24 </a:t>
            </a:r>
            <a:r>
              <a:rPr lang="en-US" sz="3200" dirty="0" smtClean="0"/>
              <a:t>– “And He went with him.”  Jesus was more focused on this one, faithful man than the whole crowd.  A compassionate Savior!</a:t>
            </a:r>
          </a:p>
        </p:txBody>
      </p:sp>
    </p:spTree>
    <p:extLst>
      <p:ext uri="{BB962C8B-B14F-4D97-AF65-F5344CB8AC3E}">
        <p14:creationId xmlns:p14="http://schemas.microsoft.com/office/powerpoint/2010/main" val="167772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A Desperate Woman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4124" y="970937"/>
            <a:ext cx="8847778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vs.25-26 </a:t>
            </a:r>
            <a:r>
              <a:rPr lang="en-US" sz="3200" dirty="0" smtClean="0"/>
              <a:t>– A sick woman: broken, “unclean,” and outcast.  Suffering for 12 years from doctor’s care.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s.27</a:t>
            </a:r>
            <a:r>
              <a:rPr lang="en-US" sz="3200" dirty="0" smtClean="0"/>
              <a:t> – The unclean woman touches the righteous Jesus.  </a:t>
            </a:r>
            <a:r>
              <a:rPr lang="en-US" sz="3200" b="1" dirty="0" smtClean="0"/>
              <a:t>Jesus was her only hope.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s.28-29</a:t>
            </a:r>
            <a:r>
              <a:rPr lang="en-US" sz="3200" dirty="0" smtClean="0"/>
              <a:t> – She believed that if she touched Jesus’ robe, she would be immediately healed.  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s.30</a:t>
            </a:r>
            <a:r>
              <a:rPr lang="en-US" sz="3200" dirty="0" smtClean="0"/>
              <a:t> – Jesus is personally </a:t>
            </a:r>
            <a:r>
              <a:rPr lang="en-US" sz="3200" dirty="0" smtClean="0"/>
              <a:t>feels every </a:t>
            </a:r>
            <a:r>
              <a:rPr lang="en-US" sz="3200" dirty="0" smtClean="0"/>
              <a:t>act of </a:t>
            </a:r>
            <a:r>
              <a:rPr lang="en-US" sz="3200" dirty="0" smtClean="0"/>
              <a:t>healing power </a:t>
            </a:r>
            <a:r>
              <a:rPr lang="en-US" sz="3200" dirty="0" smtClean="0"/>
              <a:t>– He feels it all.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s.31</a:t>
            </a:r>
            <a:r>
              <a:rPr lang="en-US" sz="3200" dirty="0" smtClean="0"/>
              <a:t> – The </a:t>
            </a:r>
            <a:r>
              <a:rPr lang="en-US" sz="3200" u="sng" dirty="0" smtClean="0"/>
              <a:t>crowd</a:t>
            </a:r>
            <a:r>
              <a:rPr lang="en-US" sz="3200" dirty="0" smtClean="0"/>
              <a:t> </a:t>
            </a:r>
            <a:r>
              <a:rPr lang="en-US" sz="3200" i="1" dirty="0" smtClean="0"/>
              <a:t>touched</a:t>
            </a:r>
            <a:r>
              <a:rPr lang="en-US" sz="3200" dirty="0" smtClean="0"/>
              <a:t> Jesus, but the woman </a:t>
            </a:r>
            <a:r>
              <a:rPr lang="en-US" sz="3200" b="1" dirty="0" smtClean="0"/>
              <a:t>deeply touched </a:t>
            </a:r>
            <a:r>
              <a:rPr lang="en-US" sz="3200" dirty="0" smtClean="0"/>
              <a:t>Jesus.  How do you come to Him?</a:t>
            </a:r>
          </a:p>
        </p:txBody>
      </p:sp>
    </p:spTree>
    <p:extLst>
      <p:ext uri="{BB962C8B-B14F-4D97-AF65-F5344CB8AC3E}">
        <p14:creationId xmlns:p14="http://schemas.microsoft.com/office/powerpoint/2010/main" val="107592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A Changed Woman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4124" y="970937"/>
            <a:ext cx="8847778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vs.32-33 </a:t>
            </a:r>
            <a:r>
              <a:rPr lang="en-US" sz="3200" dirty="0" smtClean="0"/>
              <a:t>– She hoped to secretly touch Him, but when we come to Jesus, it must be public.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Jesus </a:t>
            </a:r>
            <a:r>
              <a:rPr lang="en-US" sz="3200" dirty="0" smtClean="0"/>
              <a:t>could have </a:t>
            </a:r>
            <a:r>
              <a:rPr lang="en-US" sz="3200" dirty="0" smtClean="0"/>
              <a:t>condemned her for breaking Jewish laws of uncleanness (Leviticus 15:25-30).</a:t>
            </a:r>
            <a:endParaRPr lang="en-US" sz="3200" dirty="0"/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vs.34</a:t>
            </a:r>
            <a:r>
              <a:rPr lang="en-US" sz="3200" dirty="0" smtClean="0"/>
              <a:t> – But the compassionate Savior calls her “</a:t>
            </a:r>
            <a:r>
              <a:rPr lang="en-US" sz="3200" b="1" dirty="0" smtClean="0"/>
              <a:t>daughter</a:t>
            </a:r>
            <a:r>
              <a:rPr lang="en-US" sz="3200" dirty="0" smtClean="0"/>
              <a:t>.”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“go in </a:t>
            </a:r>
            <a:r>
              <a:rPr lang="en-US" sz="3200" b="1" dirty="0" smtClean="0"/>
              <a:t>peace</a:t>
            </a:r>
            <a:r>
              <a:rPr lang="en-US" sz="3200" dirty="0" smtClean="0"/>
              <a:t> and be </a:t>
            </a:r>
            <a:r>
              <a:rPr lang="en-US" sz="3200" b="1" dirty="0" smtClean="0"/>
              <a:t>healed</a:t>
            </a:r>
            <a:r>
              <a:rPr lang="en-US" sz="3200" dirty="0" smtClean="0"/>
              <a:t>” – not normal Greek words for physical healing (“</a:t>
            </a:r>
            <a:r>
              <a:rPr lang="en-US" sz="3200" dirty="0" err="1" smtClean="0"/>
              <a:t>iaomai</a:t>
            </a:r>
            <a:r>
              <a:rPr lang="en-US" sz="3200" dirty="0" smtClean="0"/>
              <a:t>” or “</a:t>
            </a:r>
            <a:r>
              <a:rPr lang="en-US" sz="3200" dirty="0" err="1" smtClean="0"/>
              <a:t>therapeuo</a:t>
            </a:r>
            <a:r>
              <a:rPr lang="en-US" sz="3200" dirty="0" smtClean="0"/>
              <a:t>”), but “</a:t>
            </a:r>
            <a:r>
              <a:rPr lang="en-US" sz="3200" dirty="0" err="1" smtClean="0"/>
              <a:t>sozo</a:t>
            </a:r>
            <a:r>
              <a:rPr lang="en-US" sz="3200" dirty="0" smtClean="0"/>
              <a:t>” a special term for spiritual healing. The only way to true peace.</a:t>
            </a:r>
          </a:p>
        </p:txBody>
      </p:sp>
    </p:spTree>
    <p:extLst>
      <p:ext uri="{BB962C8B-B14F-4D97-AF65-F5344CB8AC3E}">
        <p14:creationId xmlns:p14="http://schemas.microsoft.com/office/powerpoint/2010/main" val="344109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Meanwhile … a Desperate Father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4124" y="970937"/>
            <a:ext cx="8847778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vs.35 </a:t>
            </a:r>
            <a:r>
              <a:rPr lang="en-US" sz="3200" dirty="0" smtClean="0"/>
              <a:t>– They wrongly assumed that Jesus couldn’t help a dead person.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s.36</a:t>
            </a:r>
            <a:r>
              <a:rPr lang="en-US" sz="3200" dirty="0" smtClean="0"/>
              <a:t> – The </a:t>
            </a:r>
            <a:r>
              <a:rPr lang="en-US" sz="3200" b="1" dirty="0" smtClean="0"/>
              <a:t>antidote</a:t>
            </a:r>
            <a:r>
              <a:rPr lang="en-US" sz="3200" dirty="0" smtClean="0"/>
              <a:t> to fear and doubt = </a:t>
            </a:r>
            <a:r>
              <a:rPr lang="en-US" sz="3200" b="1" dirty="0" smtClean="0"/>
              <a:t>belief</a:t>
            </a:r>
            <a:r>
              <a:rPr lang="en-US" sz="32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s.37</a:t>
            </a:r>
            <a:r>
              <a:rPr lang="en-US" sz="3200" dirty="0" smtClean="0"/>
              <a:t> – Jesus’ “inner circle” of disciples.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s.38</a:t>
            </a:r>
            <a:r>
              <a:rPr lang="en-US" sz="3200" dirty="0" smtClean="0"/>
              <a:t> – Jewish funerals were not quiet, but loud and passionate to show the agony of death.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Professional mourners were hired to demonstrate feelings of sadness. They were expert actors!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I wonder how </a:t>
            </a:r>
            <a:r>
              <a:rPr lang="en-US" sz="3200" dirty="0" err="1" smtClean="0"/>
              <a:t>Jairus</a:t>
            </a:r>
            <a:r>
              <a:rPr lang="en-US" sz="3200" dirty="0" smtClean="0"/>
              <a:t> felt at this time…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0015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3389</TotalTime>
  <Words>1143</Words>
  <Application>Microsoft Office PowerPoint</Application>
  <PresentationFormat>On-screen Show (4:3)</PresentationFormat>
  <Paragraphs>88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Wingdings</vt:lpstr>
      <vt:lpstr>Office Theme</vt:lpstr>
      <vt:lpstr>The Gospel of Mark</vt:lpstr>
      <vt:lpstr>Three stories – similar message</vt:lpstr>
      <vt:lpstr>Seeking the Lost</vt:lpstr>
      <vt:lpstr>Setting Free the Lost</vt:lpstr>
      <vt:lpstr>Saving the Lost</vt:lpstr>
      <vt:lpstr>A Desperate Father</vt:lpstr>
      <vt:lpstr>A Desperate Woman</vt:lpstr>
      <vt:lpstr>A Changed Woman</vt:lpstr>
      <vt:lpstr>Meanwhile … a Desperate Father</vt:lpstr>
      <vt:lpstr>An Amazed Father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212</cp:revision>
  <dcterms:created xsi:type="dcterms:W3CDTF">2022-11-02T22:17:55Z</dcterms:created>
  <dcterms:modified xsi:type="dcterms:W3CDTF">2024-04-16T00:40:32Z</dcterms:modified>
</cp:coreProperties>
</file>