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93" r:id="rId3"/>
    <p:sldId id="299" r:id="rId4"/>
    <p:sldId id="302" r:id="rId5"/>
    <p:sldId id="303" r:id="rId6"/>
    <p:sldId id="300" r:id="rId7"/>
    <p:sldId id="304" r:id="rId8"/>
    <p:sldId id="305" r:id="rId9"/>
    <p:sldId id="30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71831" autoAdjust="0"/>
  </p:normalViewPr>
  <p:slideViewPr>
    <p:cSldViewPr snapToGrid="0">
      <p:cViewPr varScale="1">
        <p:scale>
          <a:sx n="82" d="100"/>
          <a:sy n="82" d="100"/>
        </p:scale>
        <p:origin x="2076" y="8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spit</a:t>
            </a:r>
            <a:r>
              <a:rPr lang="en-US" baseline="0" dirty="0" smtClean="0"/>
              <a:t>e of the beauty of the gospel, most people ultimately choose their own way…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92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 person on Earth</a:t>
            </a:r>
            <a:r>
              <a:rPr lang="en-US" baseline="0" dirty="0" smtClean="0"/>
              <a:t> is born eternally separated from God.  The most important question they all face is this:  “</a:t>
            </a:r>
            <a:r>
              <a:rPr lang="en-US" b="1" baseline="0" dirty="0" smtClean="0"/>
              <a:t>What will you do with Jesus</a:t>
            </a:r>
            <a:r>
              <a:rPr lang="en-US" baseline="0" dirty="0" smtClean="0"/>
              <a:t>?”  He is our only hope of being brought back into a right relationships with God.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3272B-1C35-4FD5-8E7D-49DF11C0F4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98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of these responses reflect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absolute humanity of Jesus – His humanity was all that they saw – it was the visible reality to most people who knew Him (even His brothers).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20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Unbelief is a powerful force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terrible consequences.  When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choose to not believe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gospel, they usually reject all supernatural events recorded in the Bible – important things Jesus did to confirm that the Bible is true!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Remember the message of Jesus was: “Repent! – the Kingdom of God is here” (and it is Me).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case, they had every reason to believe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(see previous slide) but they began with an intention to not believe.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187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can make it more difficult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share the gospel with our own family than with complete strangers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often ignore advice from those who we know well.  Business leaders who often minimize the importance of their direct employees, but will pay a lot of money to outside consultants to come in and give advice.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cannot force friends and family members to believe.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 confused by the statement that “He could do no mighty work there” as though His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miraculous powers were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dependent upon the faith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those who received them.  Remember, Jesus healed people who what never seen Him (John 5:13 and 9:1-7), demon-possessed people (Mark 5:1), and dead people (Luke 7:14)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Jesus marvels at strong unbelief here (and strong belief in Luke 7:9)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15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“Therefore, we are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ambassadors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Christ, God making his appeal through us. We implore you on behalf of Christ, be reconciled to God.”  2 Corinthians 5:20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90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Remember – these restrictions on the apostles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were only temporary (Luke 22:35-37). The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New Testament permits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ministers to earn a reasonable living from their work in the church (1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9:5-14).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Matthew 10:8,9 – Freely you received, freely give…”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People don’t like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told they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must repent since it carries that truth that they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sinners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49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Herod Antipas.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Herodias was Herod’s niece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(daughter of half-brother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Aristobulus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and already married to another half-brother (Herod Philip 1).  Even though Herod didn’t feel personal guilt, John makes it clear that people are guilty even if they don’t know or care about the law.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Herod had a strange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combination of curiosity and fear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listening to John.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35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kind of parties were filled with gluttony, drunkenness, and sexuality.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Herodias’ daughter probably danced in a very erotic way to gain the attention and “reward” of Herod.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Herodias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powerful, influencing her daughter to ask for something Herod did not want to give.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Herod felt sorry about killing John, but his desire to save face overcame his will to do the right thing.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people harden their heart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against conviction of sin and truth, it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becomes more difficult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repent and believe, even when exposed to Jesus.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717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800"/>
            <a:ext cx="6569110" cy="1021353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/>
              <a:t>The Gospel of Mark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70524"/>
            <a:ext cx="9144000" cy="2288357"/>
          </a:xfrm>
        </p:spPr>
        <p:txBody>
          <a:bodyPr>
            <a:noAutofit/>
          </a:bodyPr>
          <a:lstStyle/>
          <a:p>
            <a:r>
              <a:rPr lang="en-US" sz="4000" dirty="0" smtClean="0"/>
              <a:t>Chapter 6a</a:t>
            </a:r>
          </a:p>
          <a:p>
            <a:endParaRPr lang="en-US" sz="4000" dirty="0"/>
          </a:p>
          <a:p>
            <a:r>
              <a:rPr lang="en-US" sz="4000" dirty="0" smtClean="0"/>
              <a:t>Receiving and Rejecting Jesus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2738" y="1090245"/>
            <a:ext cx="8804031" cy="559992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most important decision a person makes:  “What will I do with Jesus?”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Don’t be surprised if your family and friends reject your testimony about Jesus.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Trust that God will provide everything you need, even if you give up your job to follow Him.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 willing to lose “face” in order to gain Christ.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sz="3200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69069"/>
            <a:ext cx="7886700" cy="782659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+mn-lt"/>
              </a:rPr>
              <a:t>Three messengers and audiences</a:t>
            </a:r>
            <a:endParaRPr lang="en-US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078" y="1207477"/>
            <a:ext cx="8576124" cy="5439508"/>
          </a:xfrm>
        </p:spPr>
        <p:txBody>
          <a:bodyPr>
            <a:normAutofit fontScale="77500" lnSpcReduction="20000"/>
          </a:bodyPr>
          <a:lstStyle/>
          <a:p>
            <a:pPr marL="560070" indent="-7429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4000" dirty="0" smtClean="0"/>
              <a:t>Jesus speaks to His hometown friends</a:t>
            </a:r>
          </a:p>
          <a:p>
            <a:pPr marL="560070" indent="-7429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4000" dirty="0" smtClean="0"/>
              <a:t>The apostles speak to the villages</a:t>
            </a:r>
          </a:p>
          <a:p>
            <a:pPr marL="560070" indent="-7429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4000" dirty="0" smtClean="0"/>
              <a:t>John the Baptist speaks to Herod</a:t>
            </a:r>
          </a:p>
          <a:p>
            <a:pPr marL="27432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sz="4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  What will they do with the message?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4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“For God so loved the world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he gave his only Son, that whoever believes in him should not perish but have eternal life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… </a:t>
            </a:r>
            <a:r>
              <a:rPr lang="en-US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Whoever 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believes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him is not condemned, but 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whoever does not believe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condemned already, because he has not believed in the name of the only Son of God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 </a:t>
            </a:r>
            <a:r>
              <a:rPr lang="en-US" sz="3800" dirty="0" smtClean="0"/>
              <a:t>John </a:t>
            </a:r>
            <a:r>
              <a:rPr lang="en-US" sz="3800" dirty="0" smtClean="0"/>
              <a:t>3:16-18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349553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Jesus Teaching in His Hometown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882590"/>
            <a:ext cx="9143999" cy="58192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Mark 6:1,2 </a:t>
            </a:r>
            <a:r>
              <a:rPr lang="en-US" sz="3200" dirty="0" smtClean="0"/>
              <a:t>– Teaching in His hometown synagogue, people were very surprised: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“Many who heard Him were </a:t>
            </a:r>
            <a:r>
              <a:rPr lang="en-US" sz="3200" b="1" dirty="0" smtClean="0"/>
              <a:t>astonished</a:t>
            </a:r>
            <a:r>
              <a:rPr lang="en-US" sz="3200" dirty="0" smtClean="0"/>
              <a:t>” – His teaching was “mind blowing” (</a:t>
            </a:r>
            <a:r>
              <a:rPr lang="en-US" sz="3200" dirty="0" err="1" smtClean="0"/>
              <a:t>Gk</a:t>
            </a:r>
            <a:r>
              <a:rPr lang="en-US" sz="3200" dirty="0" smtClean="0"/>
              <a:t>: </a:t>
            </a:r>
            <a:r>
              <a:rPr lang="en-US" sz="3200" dirty="0" err="1" smtClean="0"/>
              <a:t>ekpless</a:t>
            </a:r>
            <a:r>
              <a:rPr lang="en-US" sz="3200" dirty="0" err="1"/>
              <a:t>ō</a:t>
            </a:r>
            <a:r>
              <a:rPr lang="en-US" sz="3200" dirty="0" smtClean="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</a:t>
            </a:r>
            <a:r>
              <a:rPr lang="en-US" sz="3200" b="1" dirty="0" smtClean="0"/>
              <a:t>Where</a:t>
            </a:r>
            <a:r>
              <a:rPr lang="en-US" sz="3200" dirty="0" smtClean="0"/>
              <a:t> did this man </a:t>
            </a:r>
            <a:r>
              <a:rPr lang="en-US" sz="3200" b="1" dirty="0" smtClean="0"/>
              <a:t>get these things</a:t>
            </a:r>
            <a:r>
              <a:rPr lang="en-US" sz="3200" dirty="0" smtClean="0"/>
              <a:t>?” – The reports about Him didn’t fit a poor local laborer.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“What is the </a:t>
            </a:r>
            <a:r>
              <a:rPr lang="en-US" sz="3200" b="1" dirty="0" smtClean="0"/>
              <a:t>wisdom</a:t>
            </a:r>
            <a:r>
              <a:rPr lang="en-US" sz="3200" dirty="0" smtClean="0"/>
              <a:t> given to Him?” – without formal education, He </a:t>
            </a:r>
            <a:r>
              <a:rPr lang="en-US" sz="3200" dirty="0"/>
              <a:t>taught with clarity and power</a:t>
            </a:r>
            <a:r>
              <a:rPr lang="en-US" sz="32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How are such </a:t>
            </a:r>
            <a:r>
              <a:rPr lang="en-US" sz="3200" b="1" dirty="0" smtClean="0"/>
              <a:t>mighty works </a:t>
            </a:r>
            <a:r>
              <a:rPr lang="en-US" sz="3200" dirty="0" smtClean="0"/>
              <a:t>done by His hands? – Supernatural works, like God Himself! </a:t>
            </a:r>
          </a:p>
        </p:txBody>
      </p:sp>
    </p:spTree>
    <p:extLst>
      <p:ext uri="{BB962C8B-B14F-4D97-AF65-F5344CB8AC3E}">
        <p14:creationId xmlns:p14="http://schemas.microsoft.com/office/powerpoint/2010/main" val="361355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The Response in His Hometown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9292" y="970937"/>
            <a:ext cx="8417170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Mark 6:3</a:t>
            </a:r>
            <a:r>
              <a:rPr lang="en-US" sz="3200" dirty="0" smtClean="0"/>
              <a:t> – they </a:t>
            </a:r>
            <a:r>
              <a:rPr lang="en-US" sz="3200" b="1" dirty="0" smtClean="0"/>
              <a:t>took offense </a:t>
            </a:r>
            <a:r>
              <a:rPr lang="en-US" sz="3200" dirty="0" smtClean="0"/>
              <a:t>at Him.  Why?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/>
              <a:t> They were unwilling to believe that a carpenter from Nazareth could be the long-awaited Messiah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/>
              <a:t> As a child, Jesus didn’t reveal His glory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/>
              <a:t> He was called “the son of Mary” (not Joseph), because He was conceived before marriage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/>
              <a:t> Even His brothers didn’t believe in Him at first (</a:t>
            </a:r>
            <a:r>
              <a:rPr lang="en-US" sz="2800" b="1" dirty="0" smtClean="0"/>
              <a:t>John 7:5</a:t>
            </a:r>
            <a:r>
              <a:rPr lang="en-US" sz="2800" dirty="0" smtClean="0"/>
              <a:t>)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They </a:t>
            </a:r>
            <a:r>
              <a:rPr lang="en-US" sz="3200" b="1" dirty="0" smtClean="0"/>
              <a:t>looked for reasons</a:t>
            </a:r>
            <a:r>
              <a:rPr lang="en-US" sz="3200" dirty="0" smtClean="0"/>
              <a:t> to justify their </a:t>
            </a:r>
            <a:r>
              <a:rPr lang="en-US" sz="3200" b="1" dirty="0" smtClean="0"/>
              <a:t>unbelief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Unbelief became offense (</a:t>
            </a:r>
            <a:r>
              <a:rPr lang="en-US" sz="3200" dirty="0" err="1" smtClean="0"/>
              <a:t>Gk</a:t>
            </a:r>
            <a:r>
              <a:rPr lang="en-US" sz="3200" dirty="0" smtClean="0"/>
              <a:t>: </a:t>
            </a:r>
            <a:r>
              <a:rPr lang="en-US" sz="3200" dirty="0" err="1" smtClean="0"/>
              <a:t>skandalizō</a:t>
            </a:r>
            <a:r>
              <a:rPr lang="en-US" sz="3200" dirty="0" smtClean="0"/>
              <a:t>)</a:t>
            </a:r>
          </a:p>
          <a:p>
            <a:pPr>
              <a:spcAft>
                <a:spcPts val="12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7504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The Judgment of Jesus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09450" y="970937"/>
            <a:ext cx="8558704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Mark 6:4</a:t>
            </a:r>
            <a:r>
              <a:rPr lang="en-US" sz="3200" dirty="0" smtClean="0"/>
              <a:t> </a:t>
            </a:r>
            <a:r>
              <a:rPr lang="en-US" sz="3200" dirty="0"/>
              <a:t>–  “A prophet is not without honor, except in his hometown and among his relatives and in his own household</a:t>
            </a:r>
            <a:r>
              <a:rPr lang="en-US" sz="3200" dirty="0" smtClean="0"/>
              <a:t>.”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People often ignore </a:t>
            </a:r>
            <a:r>
              <a:rPr lang="en-US" sz="3200" dirty="0" smtClean="0"/>
              <a:t>the words of those they </a:t>
            </a:r>
            <a:r>
              <a:rPr lang="en-US" sz="3200" b="1" dirty="0" smtClean="0"/>
              <a:t>know the </a:t>
            </a:r>
            <a:r>
              <a:rPr lang="en-US" sz="3200" b="1" dirty="0" smtClean="0"/>
              <a:t>best</a:t>
            </a:r>
            <a:endParaRPr lang="en-US" sz="3200" dirty="0"/>
          </a:p>
          <a:p>
            <a:pPr>
              <a:spcAft>
                <a:spcPts val="1200"/>
              </a:spcAft>
            </a:pPr>
            <a:r>
              <a:rPr lang="en-US" sz="3200" b="1" dirty="0" smtClean="0"/>
              <a:t>Family </a:t>
            </a:r>
            <a:r>
              <a:rPr lang="en-US" sz="3200" dirty="0" smtClean="0"/>
              <a:t>members might </a:t>
            </a:r>
            <a:r>
              <a:rPr lang="en-US" sz="3200" b="1" dirty="0" smtClean="0"/>
              <a:t>reject you </a:t>
            </a:r>
            <a:r>
              <a:rPr lang="en-US" sz="3200" dirty="0" smtClean="0"/>
              <a:t>if you follow Jesus (</a:t>
            </a:r>
            <a:r>
              <a:rPr lang="en-US" sz="3200" b="1" dirty="0" smtClean="0"/>
              <a:t>Matt 10:35-36</a:t>
            </a:r>
            <a:r>
              <a:rPr lang="en-US" sz="3200" dirty="0" smtClean="0"/>
              <a:t>).</a:t>
            </a:r>
            <a:endParaRPr lang="en-US" sz="3200" dirty="0" smtClean="0"/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s.5</a:t>
            </a:r>
            <a:r>
              <a:rPr lang="en-US" sz="3200" dirty="0" smtClean="0"/>
              <a:t> – Jesus used </a:t>
            </a:r>
            <a:r>
              <a:rPr lang="en-US" sz="3200" b="1" dirty="0" smtClean="0"/>
              <a:t>miracles</a:t>
            </a:r>
            <a:r>
              <a:rPr lang="en-US" sz="3200" dirty="0" smtClean="0"/>
              <a:t> to help the faithful </a:t>
            </a:r>
            <a:r>
              <a:rPr lang="en-US" sz="3200" b="1" dirty="0" smtClean="0"/>
              <a:t>believe</a:t>
            </a:r>
            <a:r>
              <a:rPr lang="en-US" sz="3200" dirty="0" smtClean="0"/>
              <a:t>, not to entertain the hard-hearted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s.6</a:t>
            </a:r>
            <a:r>
              <a:rPr lang="en-US" sz="3200" dirty="0" smtClean="0"/>
              <a:t> – Jesus </a:t>
            </a:r>
            <a:r>
              <a:rPr lang="en-US" sz="3200" b="1" dirty="0" smtClean="0"/>
              <a:t>marveled</a:t>
            </a:r>
            <a:r>
              <a:rPr lang="en-US" sz="3200" dirty="0" smtClean="0"/>
              <a:t> here and in </a:t>
            </a:r>
            <a:r>
              <a:rPr lang="en-US" sz="3200" b="1" dirty="0" smtClean="0"/>
              <a:t>Luke 7:9</a:t>
            </a:r>
          </a:p>
        </p:txBody>
      </p:sp>
    </p:spTree>
    <p:extLst>
      <p:ext uri="{BB962C8B-B14F-4D97-AF65-F5344CB8AC3E}">
        <p14:creationId xmlns:p14="http://schemas.microsoft.com/office/powerpoint/2010/main" val="78606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Choosing Ambassadors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970937"/>
            <a:ext cx="8731405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/>
              <a:t>Mark 6:7</a:t>
            </a:r>
            <a:r>
              <a:rPr lang="en-US" sz="3200" dirty="0"/>
              <a:t> –  The apostles were unique:</a:t>
            </a:r>
          </a:p>
          <a:p>
            <a:pPr lvl="1">
              <a:spcAft>
                <a:spcPts val="1200"/>
              </a:spcAft>
            </a:pPr>
            <a:r>
              <a:rPr lang="en-US" sz="2800" b="1" dirty="0"/>
              <a:t>Not</a:t>
            </a:r>
            <a:r>
              <a:rPr lang="en-US" sz="2800" dirty="0"/>
              <a:t> the corrupt religious leaders of the day</a:t>
            </a:r>
          </a:p>
          <a:p>
            <a:pPr lvl="1">
              <a:spcAft>
                <a:spcPts val="1200"/>
              </a:spcAft>
            </a:pPr>
            <a:r>
              <a:rPr lang="en-US" sz="2800" dirty="0"/>
              <a:t>Only </a:t>
            </a:r>
            <a:r>
              <a:rPr lang="en-US" sz="2800" dirty="0" smtClean="0"/>
              <a:t>12 in history </a:t>
            </a:r>
            <a:r>
              <a:rPr lang="en-US" sz="2800" dirty="0"/>
              <a:t>– </a:t>
            </a:r>
            <a:r>
              <a:rPr lang="en-US" sz="2800" b="1" dirty="0"/>
              <a:t>none today </a:t>
            </a:r>
            <a:r>
              <a:rPr lang="en-US" sz="2800" dirty="0"/>
              <a:t>(Revelation 21:14)</a:t>
            </a:r>
          </a:p>
          <a:p>
            <a:pPr lvl="1">
              <a:spcAft>
                <a:spcPts val="1200"/>
              </a:spcAft>
            </a:pPr>
            <a:r>
              <a:rPr lang="en-US" sz="2800" dirty="0"/>
              <a:t>Miracle workers / Scripture writers (John 16:13; </a:t>
            </a:r>
            <a:r>
              <a:rPr lang="en-US" sz="2800" dirty="0" smtClean="0"/>
              <a:t>2Corinthians </a:t>
            </a:r>
            <a:r>
              <a:rPr lang="en-US" sz="2800" dirty="0"/>
              <a:t>12:12; 2 Peter 3:15-16)</a:t>
            </a:r>
          </a:p>
          <a:p>
            <a:pPr lvl="1">
              <a:spcAft>
                <a:spcPts val="1200"/>
              </a:spcAft>
            </a:pPr>
            <a:r>
              <a:rPr lang="en-US" sz="2800" dirty="0"/>
              <a:t>Laid foundation for church (Ephesians 2:20)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The only way to have supernatural authority is for Jesus to </a:t>
            </a:r>
            <a:r>
              <a:rPr lang="en-US" sz="3200" b="1" dirty="0"/>
              <a:t>give </a:t>
            </a:r>
            <a:r>
              <a:rPr lang="en-US" sz="3200" b="1" dirty="0" smtClean="0"/>
              <a:t>it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It’s good to </a:t>
            </a:r>
            <a:r>
              <a:rPr lang="en-US" sz="3200" b="1" dirty="0" smtClean="0"/>
              <a:t>work together </a:t>
            </a:r>
            <a:r>
              <a:rPr lang="en-US" sz="3200" dirty="0" smtClean="0"/>
              <a:t>with another believer when serving Christ and sharing the gospel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699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Instructing Ambassadors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970937"/>
            <a:ext cx="8731405" cy="5730948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s.8,9</a:t>
            </a:r>
            <a:r>
              <a:rPr lang="en-US" sz="3200" dirty="0" smtClean="0"/>
              <a:t> – Jesus was teaching his apostles to live with trust and </a:t>
            </a:r>
            <a:r>
              <a:rPr lang="en-US" sz="3200" b="1" dirty="0" smtClean="0"/>
              <a:t>dependence</a:t>
            </a:r>
            <a:r>
              <a:rPr lang="en-US" sz="3200" dirty="0" smtClean="0"/>
              <a:t> on God (Matt 6:31-33)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s.10</a:t>
            </a:r>
            <a:r>
              <a:rPr lang="en-US" sz="3200" dirty="0" smtClean="0"/>
              <a:t> – This </a:t>
            </a:r>
            <a:r>
              <a:rPr lang="en-US" sz="3200" dirty="0" smtClean="0"/>
              <a:t>kept </a:t>
            </a:r>
            <a:r>
              <a:rPr lang="en-US" sz="3200" dirty="0" smtClean="0"/>
              <a:t>them from </a:t>
            </a:r>
            <a:r>
              <a:rPr lang="en-US" sz="3200" dirty="0" smtClean="0"/>
              <a:t>moving to a nicer house or profiting from </a:t>
            </a:r>
            <a:r>
              <a:rPr lang="en-US" sz="3200" dirty="0" smtClean="0"/>
              <a:t>healings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s.11</a:t>
            </a:r>
            <a:r>
              <a:rPr lang="en-US" sz="3200" dirty="0" smtClean="0"/>
              <a:t> – </a:t>
            </a:r>
            <a:r>
              <a:rPr lang="en-US" sz="3200" b="1" dirty="0" smtClean="0"/>
              <a:t>When</a:t>
            </a:r>
            <a:r>
              <a:rPr lang="en-US" sz="3200" dirty="0" smtClean="0"/>
              <a:t> people </a:t>
            </a:r>
            <a:r>
              <a:rPr lang="en-US" sz="3200" b="1" dirty="0" smtClean="0"/>
              <a:t>reject Jesus </a:t>
            </a:r>
            <a:r>
              <a:rPr lang="en-US" sz="3200" dirty="0" smtClean="0"/>
              <a:t>(the only way for salvation), </a:t>
            </a:r>
            <a:r>
              <a:rPr lang="en-US" sz="3200" b="1" dirty="0" smtClean="0"/>
              <a:t>judgment</a:t>
            </a:r>
            <a:r>
              <a:rPr lang="en-US" sz="3200" dirty="0" smtClean="0"/>
              <a:t> is their only other option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s.12</a:t>
            </a:r>
            <a:r>
              <a:rPr lang="en-US" sz="3200" dirty="0" smtClean="0"/>
              <a:t> – The important message: sinners </a:t>
            </a:r>
            <a:r>
              <a:rPr lang="en-US" sz="3200" b="1" dirty="0" smtClean="0"/>
              <a:t>must</a:t>
            </a:r>
            <a:r>
              <a:rPr lang="en-US" sz="3200" dirty="0" smtClean="0"/>
              <a:t> </a:t>
            </a:r>
            <a:r>
              <a:rPr lang="en-US" sz="3200" b="1" dirty="0" smtClean="0"/>
              <a:t>repent</a:t>
            </a:r>
            <a:r>
              <a:rPr lang="en-US" sz="3200" dirty="0" smtClean="0"/>
              <a:t> and </a:t>
            </a:r>
            <a:r>
              <a:rPr lang="en-US" sz="3200" b="1" dirty="0" smtClean="0"/>
              <a:t>believe</a:t>
            </a:r>
            <a:r>
              <a:rPr lang="en-US" sz="3200" dirty="0" smtClean="0"/>
              <a:t> in Jesus (Mark 1:14-15)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s.13</a:t>
            </a:r>
            <a:r>
              <a:rPr lang="en-US" sz="3200" dirty="0" smtClean="0"/>
              <a:t> – Olive oil symbolized God’s presence and authority (1 Sam 16:13), showing that </a:t>
            </a:r>
            <a:r>
              <a:rPr lang="en-US" sz="3200" b="1" dirty="0" smtClean="0"/>
              <a:t>God was responsible</a:t>
            </a:r>
            <a:r>
              <a:rPr lang="en-US" sz="3200" dirty="0" smtClean="0"/>
              <a:t> for the power of the apostles</a:t>
            </a:r>
          </a:p>
          <a:p>
            <a:pPr>
              <a:spcAft>
                <a:spcPts val="12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346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Who is Jesus?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970937"/>
            <a:ext cx="8731405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vs.14</a:t>
            </a:r>
            <a:r>
              <a:rPr lang="en-US" sz="3200" dirty="0" smtClean="0"/>
              <a:t> – As the apostles’ ministry spread, Jesus’ name became well known. Even Herod heard…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vs.15</a:t>
            </a:r>
            <a:r>
              <a:rPr lang="en-US" sz="3200" dirty="0" smtClean="0"/>
              <a:t> – People of Israel expected Elijah to appear (Mal 4:5), but according to Jesus, John the Baptist already filled that promise (Matt 11:13-14).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s.16</a:t>
            </a:r>
            <a:r>
              <a:rPr lang="en-US" sz="3200" dirty="0" smtClean="0"/>
              <a:t> – Herod’s </a:t>
            </a:r>
            <a:r>
              <a:rPr lang="en-US" sz="3200" b="1" dirty="0" smtClean="0"/>
              <a:t>guilty conscience </a:t>
            </a:r>
            <a:r>
              <a:rPr lang="en-US" sz="3200" dirty="0" smtClean="0"/>
              <a:t>haunted him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vs.17,18</a:t>
            </a:r>
            <a:r>
              <a:rPr lang="en-US" sz="3200" dirty="0" smtClean="0"/>
              <a:t> – People often don’t react well when they are told about </a:t>
            </a:r>
            <a:r>
              <a:rPr lang="en-US" sz="3200" b="1" dirty="0" smtClean="0"/>
              <a:t>their sin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vs.19,20</a:t>
            </a:r>
            <a:r>
              <a:rPr lang="en-US" sz="3200" dirty="0" smtClean="0"/>
              <a:t> – Herod was </a:t>
            </a:r>
            <a:r>
              <a:rPr lang="en-US" sz="3200" b="1" dirty="0" smtClean="0"/>
              <a:t>interested</a:t>
            </a:r>
            <a:r>
              <a:rPr lang="en-US" sz="3200" dirty="0" smtClean="0"/>
              <a:t> in John’s words, but sadly, </a:t>
            </a:r>
            <a:r>
              <a:rPr lang="en-US" sz="3200" b="1" dirty="0" smtClean="0"/>
              <a:t>didn’t apply </a:t>
            </a:r>
            <a:r>
              <a:rPr lang="en-US" sz="3200" dirty="0" smtClean="0"/>
              <a:t>the message to himself.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7162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18629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Rejecting John and Jesus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5327" y="970937"/>
            <a:ext cx="8731405" cy="57309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vs.21-23</a:t>
            </a:r>
            <a:r>
              <a:rPr lang="en-US" sz="3200" dirty="0" smtClean="0"/>
              <a:t> – </a:t>
            </a:r>
            <a:r>
              <a:rPr lang="en-US" sz="3200" b="1" dirty="0" smtClean="0"/>
              <a:t>Drunk</a:t>
            </a:r>
            <a:r>
              <a:rPr lang="en-US" sz="3200" dirty="0" smtClean="0"/>
              <a:t> and </a:t>
            </a:r>
            <a:r>
              <a:rPr lang="en-US" sz="3200" b="1" dirty="0" smtClean="0"/>
              <a:t>proud</a:t>
            </a:r>
            <a:r>
              <a:rPr lang="en-US" sz="3200" dirty="0" smtClean="0"/>
              <a:t>, Herod makes a foolish promise in front of important people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s.24</a:t>
            </a:r>
            <a:r>
              <a:rPr lang="en-US" sz="3200" dirty="0" smtClean="0"/>
              <a:t> – Herodias took advantage of the situation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s.25,26</a:t>
            </a:r>
            <a:r>
              <a:rPr lang="en-US" sz="3200" dirty="0" smtClean="0"/>
              <a:t> – To </a:t>
            </a:r>
            <a:r>
              <a:rPr lang="en-US" sz="3200" b="1" dirty="0" smtClean="0"/>
              <a:t>save face</a:t>
            </a:r>
            <a:r>
              <a:rPr lang="en-US" sz="3200" dirty="0" smtClean="0"/>
              <a:t>, Herod ignored his conscience and murdered John</a:t>
            </a:r>
          </a:p>
          <a:p>
            <a:pPr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s.27,28</a:t>
            </a:r>
            <a:r>
              <a:rPr lang="en-US" sz="3200" dirty="0" smtClean="0"/>
              <a:t> – John was the first Christian “martyr”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Luke 23:8-11</a:t>
            </a:r>
            <a:r>
              <a:rPr lang="en-US" sz="3200" dirty="0" smtClean="0"/>
              <a:t> – With a </a:t>
            </a:r>
            <a:r>
              <a:rPr lang="en-US" sz="3200" b="1" dirty="0" smtClean="0"/>
              <a:t>hardened heart </a:t>
            </a:r>
            <a:r>
              <a:rPr lang="en-US" sz="3200" dirty="0" smtClean="0"/>
              <a:t>and </a:t>
            </a:r>
            <a:r>
              <a:rPr lang="en-US" sz="3200" b="1" dirty="0" smtClean="0"/>
              <a:t>closed mind</a:t>
            </a:r>
            <a:r>
              <a:rPr lang="en-US" sz="3200" dirty="0" smtClean="0"/>
              <a:t>, Herod mocked Jesus and </a:t>
            </a:r>
            <a:r>
              <a:rPr lang="en-US" sz="3200" b="1" dirty="0" smtClean="0"/>
              <a:t>rejected</a:t>
            </a:r>
            <a:r>
              <a:rPr lang="en-US" sz="3200" dirty="0" smtClean="0"/>
              <a:t> Him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4454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3950</TotalTime>
  <Words>1386</Words>
  <Application>Microsoft Office PowerPoint</Application>
  <PresentationFormat>On-screen Show (4:3)</PresentationFormat>
  <Paragraphs>107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Times New Roman</vt:lpstr>
      <vt:lpstr>Wingdings</vt:lpstr>
      <vt:lpstr>Office Theme</vt:lpstr>
      <vt:lpstr>The Gospel of Mark</vt:lpstr>
      <vt:lpstr>Three messengers and audiences</vt:lpstr>
      <vt:lpstr>Jesus Teaching in His Hometown</vt:lpstr>
      <vt:lpstr>The Response in His Hometown</vt:lpstr>
      <vt:lpstr>The Judgment of Jesus</vt:lpstr>
      <vt:lpstr>Choosing Ambassadors</vt:lpstr>
      <vt:lpstr>Instructing Ambassadors</vt:lpstr>
      <vt:lpstr>Who is Jesus?</vt:lpstr>
      <vt:lpstr>Rejecting John and Jesus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243</cp:revision>
  <dcterms:created xsi:type="dcterms:W3CDTF">2022-11-02T22:17:55Z</dcterms:created>
  <dcterms:modified xsi:type="dcterms:W3CDTF">2024-04-28T18:58:54Z</dcterms:modified>
</cp:coreProperties>
</file>