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305" r:id="rId3"/>
    <p:sldId id="306" r:id="rId4"/>
    <p:sldId id="308" r:id="rId5"/>
    <p:sldId id="307" r:id="rId6"/>
    <p:sldId id="309" r:id="rId7"/>
    <p:sldId id="310" r:id="rId8"/>
    <p:sldId id="26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65493" autoAdjust="0"/>
  </p:normalViewPr>
  <p:slideViewPr>
    <p:cSldViewPr snapToGrid="0">
      <p:cViewPr varScale="1">
        <p:scale>
          <a:sx n="75" d="100"/>
          <a:sy n="75" d="100"/>
        </p:scale>
        <p:origin x="2256" y="54"/>
      </p:cViewPr>
      <p:guideLst/>
    </p:cSldViewPr>
  </p:slideViewPr>
  <p:notesTextViewPr>
    <p:cViewPr>
      <p:scale>
        <a:sx n="200" d="100"/>
        <a:sy n="200" d="100"/>
      </p:scale>
      <p:origin x="0" y="0"/>
    </p:cViewPr>
  </p:notesTextViewPr>
  <p:sorterViewPr>
    <p:cViewPr>
      <p:scale>
        <a:sx n="200" d="100"/>
        <a:sy n="200" d="100"/>
      </p:scale>
      <p:origin x="0" y="-24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10/19/2024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ibleref.com/1-Corinthians/6/1-Corinthians-6-19.html"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Whenever we look at the ministry of Jesus, we see that He shows</a:t>
            </a:r>
            <a:r>
              <a:rPr lang="en-US" baseline="0" dirty="0" smtClean="0"/>
              <a:t> amazing compassion for people, even though He knows that they will ultimately reject Him and demand His crucifixion.</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God is</a:t>
            </a:r>
            <a:r>
              <a:rPr lang="en-US" sz="1200" kern="1200" baseline="0" dirty="0" smtClean="0">
                <a:solidFill>
                  <a:schemeClr val="tx1"/>
                </a:solidFill>
                <a:effectLst/>
                <a:latin typeface="+mn-lt"/>
                <a:ea typeface="+mn-ea"/>
                <a:cs typeface="+mn-cs"/>
              </a:rPr>
              <a:t> very serious about rest.  Exodus 20:8-11 says to “remember the Sabbath” – it wasn’t a new idea, it had been around since the beginning.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But what does relying on Jesus look like practically? It will be different for each person. For some it will mean examining their own hearts and removing the idols of self-reliance. For others it will be challenging their trust in God by learning to say "no." For some it will mean consulting with God before saying "yes." For others, it will mean being more intentional about self-care. Self-care implies not only caring for one’s body as the temple of the Holy Spirit (</a:t>
            </a:r>
            <a:r>
              <a:rPr lang="en-US" sz="1200" b="0" i="0" kern="1200" dirty="0" smtClean="0">
                <a:solidFill>
                  <a:schemeClr val="tx1"/>
                </a:solidFill>
                <a:effectLst/>
                <a:latin typeface="+mn-lt"/>
                <a:ea typeface="+mn-ea"/>
                <a:cs typeface="+mn-cs"/>
                <a:hlinkClick r:id="rId3"/>
              </a:rPr>
              <a:t>1 Corinthians 6:19-20</a:t>
            </a:r>
            <a:r>
              <a:rPr lang="en-US" sz="1200" b="0" i="0" kern="1200" dirty="0" smtClean="0">
                <a:solidFill>
                  <a:schemeClr val="tx1"/>
                </a:solidFill>
                <a:effectLst/>
                <a:latin typeface="+mn-lt"/>
                <a:ea typeface="+mn-ea"/>
                <a:cs typeface="+mn-cs"/>
              </a:rPr>
              <a:t>) by getting proper exercise, sleep, and nutrition; it also means taking time to laugh, to engage in hobbies, to be with friends, to be alone, to go for a hike, to soak in a bath, to read a book, to journal, in essence to actually enjoy those things that God has made to be life-giving to you</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4014135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possibility that Jesus</a:t>
            </a:r>
            <a:r>
              <a:rPr lang="en-US" sz="1200" kern="1200" baseline="0" dirty="0" smtClean="0">
                <a:solidFill>
                  <a:schemeClr val="tx1"/>
                </a:solidFill>
                <a:effectLst/>
                <a:latin typeface="+mn-lt"/>
                <a:ea typeface="+mn-ea"/>
                <a:cs typeface="+mn-cs"/>
              </a:rPr>
              <a:t> might create the necessary food never crossed the apostles’ minds.  They were so focused on the need that they sought a human solution.</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1699717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t>John 6:35 </a:t>
            </a:r>
            <a:r>
              <a:rPr lang="en-US" sz="1200" dirty="0" smtClean="0"/>
              <a:t>– Jesus is the Bread of Life.  Sadly. Most of the people just wanted lunch (</a:t>
            </a:r>
            <a:r>
              <a:rPr lang="en-US" sz="1200" b="1" dirty="0" smtClean="0"/>
              <a:t>John 6:66</a:t>
            </a:r>
            <a:r>
              <a:rPr lang="en-US" sz="1200"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306186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Perhaps</a:t>
            </a:r>
            <a:r>
              <a:rPr lang="en-US" sz="1200" kern="1200" baseline="0" dirty="0" smtClean="0">
                <a:solidFill>
                  <a:schemeClr val="tx1"/>
                </a:solidFill>
                <a:effectLst/>
                <a:latin typeface="+mn-lt"/>
                <a:ea typeface="+mn-ea"/>
                <a:cs typeface="+mn-cs"/>
              </a:rPr>
              <a:t> Jesus needed to spend time alone with the Father to keep His focus on the cross (instead of this moment of pleasant success and the excitement of the people).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The boat trip should’ve normally taken an hour or two, but it has become an all-night struggle.  The storm and the apostles were in His hands, event though they were far away.</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1147369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The storm and the apostles were in His hands, event though they were far away</a:t>
            </a:r>
            <a:r>
              <a:rPr lang="en-US" sz="1200" kern="1200" baseline="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t>“He meant to pass by them” God showed His glory to Moses and Elijah by “passing by”: see Exodus 33:18-23 and 1 Kings 19:11.</a:t>
            </a:r>
            <a:r>
              <a:rPr lang="en-US" sz="1200" dirty="0" smtClean="0"/>
              <a:t>– could be translated as “He desired to come alongside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In Matthew 14:28-31, we see that Peter walked on the water to Jesus (before panicking and sinking).  Some scholars wonder why this story wasn’t included by Mark (writing this gospel under the guidance of Peter).  Perhaps Peter wanted to keep the focus solely on Jesus.</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2967326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3807221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10/19/2024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10/19/2024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10/19/2024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10/19/2024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10/19/2024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021353"/>
          </a:xfrm>
        </p:spPr>
        <p:txBody>
          <a:bodyPr>
            <a:normAutofit fontScale="90000"/>
          </a:bodyPr>
          <a:lstStyle/>
          <a:p>
            <a:r>
              <a:rPr lang="en-US" sz="6600" b="1" dirty="0" smtClean="0"/>
              <a:t>The Gospel of Mark</a:t>
            </a:r>
            <a:endParaRPr lang="en-US" sz="6600" b="1" dirty="0"/>
          </a:p>
        </p:txBody>
      </p:sp>
      <p:sp>
        <p:nvSpPr>
          <p:cNvPr id="3" name="Subtitle 2"/>
          <p:cNvSpPr>
            <a:spLocks noGrp="1"/>
          </p:cNvSpPr>
          <p:nvPr>
            <p:ph type="subTitle" idx="1"/>
          </p:nvPr>
        </p:nvSpPr>
        <p:spPr>
          <a:xfrm>
            <a:off x="0" y="3270524"/>
            <a:ext cx="9144000" cy="2288357"/>
          </a:xfrm>
        </p:spPr>
        <p:txBody>
          <a:bodyPr>
            <a:noAutofit/>
          </a:bodyPr>
          <a:lstStyle/>
          <a:p>
            <a:r>
              <a:rPr lang="en-US" sz="4000" dirty="0" smtClean="0"/>
              <a:t>Chapter 6b</a:t>
            </a:r>
          </a:p>
          <a:p>
            <a:endParaRPr lang="en-US" sz="4000" dirty="0"/>
          </a:p>
          <a:p>
            <a:r>
              <a:rPr lang="en-US" sz="4000" dirty="0" smtClean="0"/>
              <a:t>The Compassionate Provider</a:t>
            </a: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Compassion to His apostles</a:t>
            </a:r>
            <a:endParaRPr lang="en-US" b="1" u="sng" dirty="0">
              <a:latin typeface="+mn-lt"/>
            </a:endParaRPr>
          </a:p>
        </p:txBody>
      </p:sp>
      <p:sp>
        <p:nvSpPr>
          <p:cNvPr id="7" name="Content Placeholder 6"/>
          <p:cNvSpPr>
            <a:spLocks noGrp="1"/>
          </p:cNvSpPr>
          <p:nvPr>
            <p:ph idx="1"/>
          </p:nvPr>
        </p:nvSpPr>
        <p:spPr>
          <a:xfrm>
            <a:off x="245327" y="970937"/>
            <a:ext cx="8731405" cy="5730948"/>
          </a:xfrm>
        </p:spPr>
        <p:txBody>
          <a:bodyPr>
            <a:normAutofit fontScale="85000" lnSpcReduction="20000"/>
          </a:bodyPr>
          <a:lstStyle/>
          <a:p>
            <a:pPr>
              <a:spcAft>
                <a:spcPts val="1200"/>
              </a:spcAft>
            </a:pPr>
            <a:r>
              <a:rPr lang="en-US" sz="3200" b="1" dirty="0" smtClean="0"/>
              <a:t>Mark 6:12,13,30</a:t>
            </a:r>
            <a:r>
              <a:rPr lang="en-US" sz="3200" dirty="0" smtClean="0"/>
              <a:t> </a:t>
            </a:r>
            <a:r>
              <a:rPr lang="en-US" sz="3200" dirty="0"/>
              <a:t>– </a:t>
            </a:r>
            <a:r>
              <a:rPr lang="en-US" sz="3200" dirty="0" smtClean="0"/>
              <a:t>The apostles (“sent out ones”) preached and healed, but also faced rejection and persecution.</a:t>
            </a:r>
          </a:p>
          <a:p>
            <a:pPr>
              <a:spcAft>
                <a:spcPts val="1200"/>
              </a:spcAft>
            </a:pPr>
            <a:r>
              <a:rPr lang="en-US" sz="3200" b="1" dirty="0" smtClean="0"/>
              <a:t>vs.31,32</a:t>
            </a:r>
            <a:r>
              <a:rPr lang="en-US" sz="3200" dirty="0" smtClean="0"/>
              <a:t> – After their exhausting ministry travels, Jesus invites them for a time of rest.  </a:t>
            </a:r>
            <a:r>
              <a:rPr lang="en-US" sz="3200" b="1" dirty="0" smtClean="0"/>
              <a:t>It is good to rest </a:t>
            </a:r>
            <a:r>
              <a:rPr lang="en-US" sz="3200" dirty="0" smtClean="0"/>
              <a:t>– we don’t have to burn out!</a:t>
            </a:r>
          </a:p>
          <a:p>
            <a:pPr>
              <a:spcAft>
                <a:spcPts val="1200"/>
              </a:spcAft>
            </a:pPr>
            <a:r>
              <a:rPr lang="en-US" sz="3200" b="1" dirty="0" smtClean="0"/>
              <a:t>Genesis 2:2,3 </a:t>
            </a:r>
            <a:r>
              <a:rPr lang="en-US" sz="3200" dirty="0" smtClean="0"/>
              <a:t>– In the beginning, God set an example of our need for rest.</a:t>
            </a:r>
          </a:p>
          <a:p>
            <a:pPr>
              <a:spcAft>
                <a:spcPts val="1200"/>
              </a:spcAft>
            </a:pPr>
            <a:r>
              <a:rPr lang="en-US" sz="3200" b="1" dirty="0" smtClean="0"/>
              <a:t>Exodus 18:13-18 </a:t>
            </a:r>
            <a:r>
              <a:rPr lang="en-US" sz="3200" dirty="0" smtClean="0"/>
              <a:t>– Moses needed to share the workload</a:t>
            </a:r>
          </a:p>
          <a:p>
            <a:pPr>
              <a:spcAft>
                <a:spcPts val="1200"/>
              </a:spcAft>
            </a:pPr>
            <a:r>
              <a:rPr lang="en-US" sz="3200" b="1" dirty="0" smtClean="0"/>
              <a:t>Acts 6:1-6 </a:t>
            </a:r>
            <a:r>
              <a:rPr lang="en-US" sz="3200" dirty="0" smtClean="0"/>
              <a:t>– the apostles needed to share the workload</a:t>
            </a:r>
          </a:p>
          <a:p>
            <a:pPr>
              <a:spcAft>
                <a:spcPts val="1200"/>
              </a:spcAft>
            </a:pPr>
            <a:r>
              <a:rPr lang="en-US" sz="3200" b="1" dirty="0" smtClean="0"/>
              <a:t>Matthew 11:28 </a:t>
            </a:r>
            <a:r>
              <a:rPr lang="en-US" sz="3200" dirty="0" smtClean="0"/>
              <a:t>– Jesus invites us to find rest in Him</a:t>
            </a:r>
          </a:p>
          <a:p>
            <a:pPr>
              <a:spcAft>
                <a:spcPts val="1200"/>
              </a:spcAft>
            </a:pPr>
            <a:r>
              <a:rPr lang="en-US" sz="3200" dirty="0"/>
              <a:t>It is not natural for us to rest – it requires us to </a:t>
            </a:r>
            <a:r>
              <a:rPr lang="en-US" sz="3200" b="1" dirty="0"/>
              <a:t>trust</a:t>
            </a:r>
            <a:r>
              <a:rPr lang="en-US" sz="3200" dirty="0"/>
              <a:t> that God will take care of things</a:t>
            </a:r>
            <a:r>
              <a:rPr lang="en-US" sz="3200" dirty="0" smtClean="0"/>
              <a:t>.</a:t>
            </a:r>
          </a:p>
          <a:p>
            <a:pPr>
              <a:spcAft>
                <a:spcPts val="1200"/>
              </a:spcAft>
            </a:pPr>
            <a:endParaRPr lang="en-US" sz="3200" dirty="0" smtClean="0"/>
          </a:p>
          <a:p>
            <a:pPr>
              <a:spcAft>
                <a:spcPts val="1200"/>
              </a:spcAft>
            </a:pPr>
            <a:endParaRPr lang="en-US" sz="3200" dirty="0" smtClean="0"/>
          </a:p>
        </p:txBody>
      </p:sp>
    </p:spTree>
    <p:extLst>
      <p:ext uri="{BB962C8B-B14F-4D97-AF65-F5344CB8AC3E}">
        <p14:creationId xmlns:p14="http://schemas.microsoft.com/office/powerpoint/2010/main" val="2571627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Compassion to the crowds</a:t>
            </a:r>
            <a:endParaRPr lang="en-US" b="1" u="sng" dirty="0">
              <a:latin typeface="+mn-lt"/>
            </a:endParaRPr>
          </a:p>
        </p:txBody>
      </p:sp>
      <p:sp>
        <p:nvSpPr>
          <p:cNvPr id="7" name="Content Placeholder 6"/>
          <p:cNvSpPr>
            <a:spLocks noGrp="1"/>
          </p:cNvSpPr>
          <p:nvPr>
            <p:ph idx="1"/>
          </p:nvPr>
        </p:nvSpPr>
        <p:spPr>
          <a:xfrm>
            <a:off x="245327" y="970937"/>
            <a:ext cx="8731405" cy="5730948"/>
          </a:xfrm>
        </p:spPr>
        <p:txBody>
          <a:bodyPr>
            <a:normAutofit fontScale="92500" lnSpcReduction="20000"/>
          </a:bodyPr>
          <a:lstStyle/>
          <a:p>
            <a:pPr>
              <a:spcAft>
                <a:spcPts val="1200"/>
              </a:spcAft>
            </a:pPr>
            <a:r>
              <a:rPr lang="en-US" sz="3200" b="1" dirty="0" smtClean="0"/>
              <a:t>vs.33,34</a:t>
            </a:r>
            <a:r>
              <a:rPr lang="en-US" sz="3200" dirty="0" smtClean="0"/>
              <a:t> – The compassion of Jesus was stronger than His exhaustion.  He saw them </a:t>
            </a:r>
            <a:r>
              <a:rPr lang="en-US" sz="3200" b="1" dirty="0" smtClean="0"/>
              <a:t>like sheep </a:t>
            </a:r>
            <a:r>
              <a:rPr lang="en-US" sz="3200" dirty="0" smtClean="0"/>
              <a:t>without a shepherd, without guidance or protection.</a:t>
            </a:r>
          </a:p>
          <a:p>
            <a:pPr>
              <a:spcAft>
                <a:spcPts val="1200"/>
              </a:spcAft>
            </a:pPr>
            <a:r>
              <a:rPr lang="en-US" sz="3200" b="1" dirty="0" smtClean="0"/>
              <a:t>“He began to teach them many things.”</a:t>
            </a:r>
            <a:r>
              <a:rPr lang="en-US" sz="3200" dirty="0" smtClean="0"/>
              <a:t> – Healing their bodies was only temporary.  The help they really needed was </a:t>
            </a:r>
            <a:r>
              <a:rPr lang="en-US" sz="3200" b="1" dirty="0" smtClean="0"/>
              <a:t>eternal rescue </a:t>
            </a:r>
            <a:r>
              <a:rPr lang="en-US" sz="3200" dirty="0" smtClean="0"/>
              <a:t>from sin.</a:t>
            </a:r>
          </a:p>
          <a:p>
            <a:pPr>
              <a:spcAft>
                <a:spcPts val="1200"/>
              </a:spcAft>
            </a:pPr>
            <a:r>
              <a:rPr lang="en-US" sz="3200" b="1" dirty="0" smtClean="0"/>
              <a:t>vs.35,36</a:t>
            </a:r>
            <a:r>
              <a:rPr lang="en-US" sz="3200" dirty="0" smtClean="0"/>
              <a:t> – From a human perspective, the apostles concerns were reasonable.</a:t>
            </a:r>
          </a:p>
          <a:p>
            <a:pPr>
              <a:spcAft>
                <a:spcPts val="1200"/>
              </a:spcAft>
            </a:pPr>
            <a:r>
              <a:rPr lang="en-US" sz="3200" b="1" dirty="0" smtClean="0"/>
              <a:t>vs.37</a:t>
            </a:r>
            <a:r>
              <a:rPr lang="en-US" sz="3200" dirty="0" smtClean="0"/>
              <a:t> – Jesus shocks them with a command that was </a:t>
            </a:r>
            <a:r>
              <a:rPr lang="en-US" sz="3200" b="1" dirty="0" smtClean="0"/>
              <a:t>humanly impossible</a:t>
            </a:r>
            <a:r>
              <a:rPr lang="en-US" sz="3200" dirty="0" smtClean="0"/>
              <a:t>, testing their faith in Him.</a:t>
            </a:r>
          </a:p>
          <a:p>
            <a:pPr>
              <a:spcAft>
                <a:spcPts val="1200"/>
              </a:spcAft>
            </a:pPr>
            <a:r>
              <a:rPr lang="en-US" sz="3200" b="1" dirty="0" smtClean="0"/>
              <a:t>vs.38</a:t>
            </a:r>
            <a:r>
              <a:rPr lang="en-US" sz="3200" dirty="0" smtClean="0"/>
              <a:t> – To help us appreciate the size of the problem, Jesus provides an accounting of the available resources.</a:t>
            </a:r>
            <a:endParaRPr lang="en-US" sz="3200" dirty="0"/>
          </a:p>
        </p:txBody>
      </p:sp>
    </p:spTree>
    <p:extLst>
      <p:ext uri="{BB962C8B-B14F-4D97-AF65-F5344CB8AC3E}">
        <p14:creationId xmlns:p14="http://schemas.microsoft.com/office/powerpoint/2010/main" val="1344540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Creating a blessing</a:t>
            </a:r>
            <a:endParaRPr lang="en-US" b="1" u="sng" dirty="0">
              <a:latin typeface="+mn-lt"/>
            </a:endParaRPr>
          </a:p>
        </p:txBody>
      </p:sp>
      <p:sp>
        <p:nvSpPr>
          <p:cNvPr id="7" name="Content Placeholder 6"/>
          <p:cNvSpPr>
            <a:spLocks noGrp="1"/>
          </p:cNvSpPr>
          <p:nvPr>
            <p:ph idx="1"/>
          </p:nvPr>
        </p:nvSpPr>
        <p:spPr>
          <a:xfrm>
            <a:off x="245327" y="970937"/>
            <a:ext cx="8731405" cy="5730948"/>
          </a:xfrm>
        </p:spPr>
        <p:txBody>
          <a:bodyPr>
            <a:normAutofit fontScale="92500" lnSpcReduction="20000"/>
          </a:bodyPr>
          <a:lstStyle/>
          <a:p>
            <a:pPr>
              <a:spcAft>
                <a:spcPts val="1200"/>
              </a:spcAft>
            </a:pPr>
            <a:r>
              <a:rPr lang="en-US" sz="3200" dirty="0" smtClean="0"/>
              <a:t>There are </a:t>
            </a:r>
            <a:r>
              <a:rPr lang="en-US" sz="3200" u="sng" dirty="0" smtClean="0"/>
              <a:t>only two miracles</a:t>
            </a:r>
            <a:r>
              <a:rPr lang="en-US" sz="3200" dirty="0" smtClean="0"/>
              <a:t> repeated in all four gospels: </a:t>
            </a:r>
            <a:r>
              <a:rPr lang="en-US" sz="3200" b="1" dirty="0" smtClean="0"/>
              <a:t>this one</a:t>
            </a:r>
            <a:r>
              <a:rPr lang="en-US" sz="3200" dirty="0" smtClean="0"/>
              <a:t> and the </a:t>
            </a:r>
            <a:r>
              <a:rPr lang="en-US" sz="3200" b="1" dirty="0" smtClean="0"/>
              <a:t>resurrection</a:t>
            </a:r>
            <a:r>
              <a:rPr lang="en-US" sz="3200" dirty="0" smtClean="0"/>
              <a:t>.</a:t>
            </a:r>
          </a:p>
          <a:p>
            <a:pPr>
              <a:spcAft>
                <a:spcPts val="1200"/>
              </a:spcAft>
            </a:pPr>
            <a:r>
              <a:rPr lang="en-US" sz="3200" b="1" dirty="0" smtClean="0"/>
              <a:t>vs.39,40</a:t>
            </a:r>
            <a:r>
              <a:rPr lang="en-US" sz="3200" dirty="0" smtClean="0"/>
              <a:t> – This large crowd was neatly organized to enable food distribution and counting. </a:t>
            </a:r>
          </a:p>
          <a:p>
            <a:pPr>
              <a:spcAft>
                <a:spcPts val="1200"/>
              </a:spcAft>
            </a:pPr>
            <a:r>
              <a:rPr lang="en-US" sz="3200" b="1" dirty="0" smtClean="0"/>
              <a:t>vs.41</a:t>
            </a:r>
            <a:r>
              <a:rPr lang="en-US" sz="3200" dirty="0" smtClean="0"/>
              <a:t> – Because there is no human explanation for divine creation, none of the attempt to describe how Jesus kept giving food to the apostles.</a:t>
            </a:r>
          </a:p>
          <a:p>
            <a:pPr>
              <a:spcAft>
                <a:spcPts val="1200"/>
              </a:spcAft>
            </a:pPr>
            <a:r>
              <a:rPr lang="en-US" sz="3200" b="1" dirty="0" smtClean="0"/>
              <a:t>vs.42-44</a:t>
            </a:r>
            <a:r>
              <a:rPr lang="en-US" sz="3200" dirty="0" smtClean="0"/>
              <a:t> – Satisfied (Greek </a:t>
            </a:r>
            <a:r>
              <a:rPr lang="en-US" sz="3200" dirty="0" err="1" smtClean="0"/>
              <a:t>chortazo</a:t>
            </a:r>
            <a:r>
              <a:rPr lang="en-US" sz="3200" dirty="0" smtClean="0"/>
              <a:t>): completely full. Each apostle ended with their own basketful of food. Five thousand men, plus women and children.</a:t>
            </a:r>
          </a:p>
          <a:p>
            <a:pPr>
              <a:spcAft>
                <a:spcPts val="1200"/>
              </a:spcAft>
            </a:pPr>
            <a:r>
              <a:rPr lang="en-US" sz="3200" b="1" dirty="0"/>
              <a:t>v</a:t>
            </a:r>
            <a:r>
              <a:rPr lang="en-US" sz="3200" b="1" dirty="0" smtClean="0"/>
              <a:t>s.52</a:t>
            </a:r>
            <a:r>
              <a:rPr lang="en-US" sz="3200" dirty="0" smtClean="0"/>
              <a:t> – Why were their </a:t>
            </a:r>
            <a:r>
              <a:rPr lang="en-US" sz="3200" b="1" dirty="0" smtClean="0"/>
              <a:t>hearts hardened</a:t>
            </a:r>
            <a:r>
              <a:rPr lang="en-US" sz="3200" dirty="0" smtClean="0"/>
              <a:t>, even with such an amazing miracle?  Perhaps they were angry that they didn’t get the rest </a:t>
            </a:r>
            <a:r>
              <a:rPr lang="en-US" sz="3200" b="1" dirty="0" smtClean="0"/>
              <a:t>they expected</a:t>
            </a:r>
            <a:r>
              <a:rPr lang="en-US" sz="3200" dirty="0" smtClean="0"/>
              <a:t>…</a:t>
            </a:r>
          </a:p>
        </p:txBody>
      </p:sp>
    </p:spTree>
    <p:extLst>
      <p:ext uri="{BB962C8B-B14F-4D97-AF65-F5344CB8AC3E}">
        <p14:creationId xmlns:p14="http://schemas.microsoft.com/office/powerpoint/2010/main" val="270167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Time alone with the Father</a:t>
            </a:r>
            <a:endParaRPr lang="en-US" b="1" u="sng" dirty="0">
              <a:latin typeface="+mn-lt"/>
            </a:endParaRPr>
          </a:p>
        </p:txBody>
      </p:sp>
      <p:sp>
        <p:nvSpPr>
          <p:cNvPr id="7" name="Content Placeholder 6"/>
          <p:cNvSpPr>
            <a:spLocks noGrp="1"/>
          </p:cNvSpPr>
          <p:nvPr>
            <p:ph idx="1"/>
          </p:nvPr>
        </p:nvSpPr>
        <p:spPr>
          <a:xfrm>
            <a:off x="245327" y="970937"/>
            <a:ext cx="8731405" cy="5730948"/>
          </a:xfrm>
        </p:spPr>
        <p:txBody>
          <a:bodyPr>
            <a:normAutofit fontScale="92500"/>
          </a:bodyPr>
          <a:lstStyle/>
          <a:p>
            <a:pPr>
              <a:spcAft>
                <a:spcPts val="1200"/>
              </a:spcAft>
            </a:pPr>
            <a:r>
              <a:rPr lang="en-US" sz="3200" b="1" dirty="0" smtClean="0"/>
              <a:t>vs.45</a:t>
            </a:r>
            <a:r>
              <a:rPr lang="en-US" sz="3200" dirty="0" smtClean="0"/>
              <a:t> – Jesus made His apostles leave in the boat, preparing them for an important lesson.</a:t>
            </a:r>
          </a:p>
          <a:p>
            <a:pPr>
              <a:spcAft>
                <a:spcPts val="1200"/>
              </a:spcAft>
            </a:pPr>
            <a:r>
              <a:rPr lang="en-US" sz="3200" dirty="0" smtClean="0"/>
              <a:t>“He dismissed the crowd.”  How do you “dismiss” an excited crowd of ~20,000 people?  Supernaturally. </a:t>
            </a:r>
          </a:p>
          <a:p>
            <a:pPr>
              <a:spcAft>
                <a:spcPts val="1200"/>
              </a:spcAft>
            </a:pPr>
            <a:r>
              <a:rPr lang="en-US" sz="3200" b="1" dirty="0" smtClean="0"/>
              <a:t>vs.46</a:t>
            </a:r>
            <a:r>
              <a:rPr lang="en-US" sz="3200" dirty="0" smtClean="0"/>
              <a:t> – Instead of savoring the glory of this amazing miracle, Jesus retreated to a private place of prayer. </a:t>
            </a:r>
          </a:p>
          <a:p>
            <a:pPr>
              <a:spcAft>
                <a:spcPts val="1200"/>
              </a:spcAft>
            </a:pPr>
            <a:r>
              <a:rPr lang="en-US" sz="3200" dirty="0" smtClean="0"/>
              <a:t>Jesus needed to </a:t>
            </a:r>
            <a:r>
              <a:rPr lang="en-US" sz="3200" b="1" dirty="0" smtClean="0"/>
              <a:t>keep His focus</a:t>
            </a:r>
            <a:r>
              <a:rPr lang="en-US" sz="3200" dirty="0" smtClean="0"/>
              <a:t> on His primary mission: to seek and save the lost (the cross).</a:t>
            </a:r>
          </a:p>
          <a:p>
            <a:pPr>
              <a:spcAft>
                <a:spcPts val="1200"/>
              </a:spcAft>
            </a:pPr>
            <a:r>
              <a:rPr lang="en-US" sz="3200" b="1" dirty="0" smtClean="0"/>
              <a:t>vs.47</a:t>
            </a:r>
            <a:r>
              <a:rPr lang="en-US" sz="3200" dirty="0" smtClean="0"/>
              <a:t> – Jesus was alone and the apostles far away in the dark, but </a:t>
            </a:r>
            <a:r>
              <a:rPr lang="en-US" sz="3200" b="1" dirty="0" smtClean="0"/>
              <a:t>He knew everything</a:t>
            </a:r>
            <a:r>
              <a:rPr lang="en-US" sz="3200" dirty="0" smtClean="0"/>
              <a:t> about them.</a:t>
            </a:r>
          </a:p>
        </p:txBody>
      </p:sp>
    </p:spTree>
    <p:extLst>
      <p:ext uri="{BB962C8B-B14F-4D97-AF65-F5344CB8AC3E}">
        <p14:creationId xmlns:p14="http://schemas.microsoft.com/office/powerpoint/2010/main" val="705145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Training His apostles</a:t>
            </a:r>
            <a:endParaRPr lang="en-US" b="1" u="sng" dirty="0">
              <a:latin typeface="+mn-lt"/>
            </a:endParaRPr>
          </a:p>
        </p:txBody>
      </p:sp>
      <p:sp>
        <p:nvSpPr>
          <p:cNvPr id="7" name="Content Placeholder 6"/>
          <p:cNvSpPr>
            <a:spLocks noGrp="1"/>
          </p:cNvSpPr>
          <p:nvPr>
            <p:ph idx="1"/>
          </p:nvPr>
        </p:nvSpPr>
        <p:spPr>
          <a:xfrm>
            <a:off x="245327" y="970937"/>
            <a:ext cx="8731405" cy="5730948"/>
          </a:xfrm>
        </p:spPr>
        <p:txBody>
          <a:bodyPr>
            <a:normAutofit fontScale="92500" lnSpcReduction="20000"/>
          </a:bodyPr>
          <a:lstStyle/>
          <a:p>
            <a:pPr>
              <a:spcAft>
                <a:spcPts val="1200"/>
              </a:spcAft>
            </a:pPr>
            <a:r>
              <a:rPr lang="en-US" sz="3200" b="1" dirty="0" smtClean="0"/>
              <a:t>vs.48</a:t>
            </a:r>
            <a:r>
              <a:rPr lang="en-US" sz="3200" dirty="0" smtClean="0"/>
              <a:t> – </a:t>
            </a:r>
            <a:r>
              <a:rPr lang="en-US" sz="3200" dirty="0"/>
              <a:t>The boat trip </a:t>
            </a:r>
            <a:r>
              <a:rPr lang="en-US" sz="3200" dirty="0" smtClean="0"/>
              <a:t>should </a:t>
            </a:r>
            <a:r>
              <a:rPr lang="en-US" sz="3200" dirty="0"/>
              <a:t>normally </a:t>
            </a:r>
            <a:r>
              <a:rPr lang="en-US" sz="3200" dirty="0" smtClean="0"/>
              <a:t>take </a:t>
            </a:r>
            <a:r>
              <a:rPr lang="en-US" sz="3200" dirty="0"/>
              <a:t>an hour or two, but it </a:t>
            </a:r>
            <a:r>
              <a:rPr lang="en-US" sz="3200" dirty="0" smtClean="0"/>
              <a:t>became </a:t>
            </a:r>
            <a:r>
              <a:rPr lang="en-US" sz="3200" dirty="0"/>
              <a:t>an all-night struggle. </a:t>
            </a:r>
            <a:endParaRPr lang="en-US" sz="3200" dirty="0" smtClean="0"/>
          </a:p>
          <a:p>
            <a:pPr>
              <a:spcAft>
                <a:spcPts val="1200"/>
              </a:spcAft>
            </a:pPr>
            <a:r>
              <a:rPr lang="en-US" sz="3200" dirty="0" smtClean="0"/>
              <a:t>“He meant to pass by them</a:t>
            </a:r>
            <a:r>
              <a:rPr lang="en-US" sz="3200" dirty="0" smtClean="0"/>
              <a:t>” – God showed His glory to Moses and Elijah by “passing by”: see Exodus 33:18-23 and 1 Kings 19:11</a:t>
            </a:r>
            <a:r>
              <a:rPr lang="en-US" sz="3200" smtClean="0"/>
              <a:t>.  Jesus </a:t>
            </a:r>
            <a:r>
              <a:rPr lang="en-US" sz="3200" dirty="0" smtClean="0"/>
              <a:t>shows </a:t>
            </a:r>
            <a:r>
              <a:rPr lang="en-US" sz="3200" smtClean="0"/>
              <a:t>His glory!</a:t>
            </a:r>
            <a:endParaRPr lang="en-US" sz="3200" dirty="0" smtClean="0"/>
          </a:p>
          <a:p>
            <a:pPr>
              <a:spcAft>
                <a:spcPts val="1200"/>
              </a:spcAft>
            </a:pPr>
            <a:r>
              <a:rPr lang="en-US" sz="3200" b="1" dirty="0" smtClean="0"/>
              <a:t>vs.49</a:t>
            </a:r>
            <a:r>
              <a:rPr lang="en-US" sz="3200" dirty="0" smtClean="0"/>
              <a:t> </a:t>
            </a:r>
            <a:r>
              <a:rPr lang="en-US" sz="3200" dirty="0" smtClean="0"/>
              <a:t>– Already afraid of the storm, the apostles were terrified to see a figure walk toward them!</a:t>
            </a:r>
          </a:p>
          <a:p>
            <a:pPr>
              <a:spcAft>
                <a:spcPts val="1200"/>
              </a:spcAft>
            </a:pPr>
            <a:r>
              <a:rPr lang="en-US" sz="3200" dirty="0" smtClean="0"/>
              <a:t>The Creator not only </a:t>
            </a:r>
            <a:r>
              <a:rPr lang="en-US" sz="3200" b="1" dirty="0" smtClean="0"/>
              <a:t>controls</a:t>
            </a:r>
            <a:r>
              <a:rPr lang="en-US" sz="3200" dirty="0" smtClean="0"/>
              <a:t> the wind and the waves, He </a:t>
            </a:r>
            <a:r>
              <a:rPr lang="en-US" sz="3200" b="1" dirty="0" smtClean="0"/>
              <a:t>walks upon them</a:t>
            </a:r>
            <a:r>
              <a:rPr lang="en-US" sz="3200" dirty="0" smtClean="0"/>
              <a:t>.</a:t>
            </a:r>
          </a:p>
          <a:p>
            <a:pPr>
              <a:spcAft>
                <a:spcPts val="1200"/>
              </a:spcAft>
            </a:pPr>
            <a:r>
              <a:rPr lang="en-US" sz="3200" b="1" dirty="0" smtClean="0"/>
              <a:t>vs.50</a:t>
            </a:r>
            <a:r>
              <a:rPr lang="en-US" sz="3200" dirty="0" smtClean="0"/>
              <a:t> – “It is I” could literally be translated “I AM”.</a:t>
            </a:r>
          </a:p>
          <a:p>
            <a:pPr>
              <a:spcAft>
                <a:spcPts val="1200"/>
              </a:spcAft>
            </a:pPr>
            <a:r>
              <a:rPr lang="en-US" sz="3200" b="1" dirty="0" smtClean="0"/>
              <a:t>vs.51 </a:t>
            </a:r>
            <a:r>
              <a:rPr lang="en-US" sz="3200" dirty="0" smtClean="0"/>
              <a:t>– The storm immediately stopped and the apostles realized Jesus’ </a:t>
            </a:r>
            <a:r>
              <a:rPr lang="en-US" sz="3200" b="1" dirty="0" smtClean="0"/>
              <a:t>true identity</a:t>
            </a:r>
            <a:r>
              <a:rPr lang="en-US" sz="3200" dirty="0" smtClean="0"/>
              <a:t> (Matt 14:33).</a:t>
            </a:r>
            <a:endParaRPr lang="en-US" sz="3200" dirty="0"/>
          </a:p>
        </p:txBody>
      </p:sp>
    </p:spTree>
    <p:extLst>
      <p:ext uri="{BB962C8B-B14F-4D97-AF65-F5344CB8AC3E}">
        <p14:creationId xmlns:p14="http://schemas.microsoft.com/office/powerpoint/2010/main" val="3414254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Caring for the people</a:t>
            </a:r>
            <a:endParaRPr lang="en-US" b="1" u="sng" dirty="0">
              <a:latin typeface="+mn-lt"/>
            </a:endParaRPr>
          </a:p>
        </p:txBody>
      </p:sp>
      <p:sp>
        <p:nvSpPr>
          <p:cNvPr id="7" name="Content Placeholder 6"/>
          <p:cNvSpPr>
            <a:spLocks noGrp="1"/>
          </p:cNvSpPr>
          <p:nvPr>
            <p:ph idx="1"/>
          </p:nvPr>
        </p:nvSpPr>
        <p:spPr>
          <a:xfrm>
            <a:off x="245327" y="970937"/>
            <a:ext cx="8731405" cy="5730948"/>
          </a:xfrm>
        </p:spPr>
        <p:txBody>
          <a:bodyPr>
            <a:normAutofit/>
          </a:bodyPr>
          <a:lstStyle/>
          <a:p>
            <a:pPr>
              <a:spcAft>
                <a:spcPts val="1200"/>
              </a:spcAft>
            </a:pPr>
            <a:r>
              <a:rPr lang="en-US" sz="3200" b="1" dirty="0" smtClean="0"/>
              <a:t>vs.53-55</a:t>
            </a:r>
            <a:r>
              <a:rPr lang="en-US" sz="3200" dirty="0" smtClean="0"/>
              <a:t> – Jesus showed </a:t>
            </a:r>
            <a:r>
              <a:rPr lang="en-US" sz="3200" b="1" dirty="0" smtClean="0"/>
              <a:t>amazing power</a:t>
            </a:r>
            <a:r>
              <a:rPr lang="en-US" sz="3200" dirty="0" smtClean="0"/>
              <a:t>: creating food, calming storm, healing diseases, etc.</a:t>
            </a:r>
          </a:p>
          <a:p>
            <a:pPr>
              <a:spcAft>
                <a:spcPts val="1200"/>
              </a:spcAft>
            </a:pPr>
            <a:r>
              <a:rPr lang="en-US" sz="3200" dirty="0" smtClean="0"/>
              <a:t>But instead of running away from Him in fear, people </a:t>
            </a:r>
            <a:r>
              <a:rPr lang="en-US" sz="3200" b="1" dirty="0" smtClean="0"/>
              <a:t>ran toward Him </a:t>
            </a:r>
            <a:r>
              <a:rPr lang="en-US" sz="3200" dirty="0" smtClean="0"/>
              <a:t>to receive His love.</a:t>
            </a:r>
          </a:p>
          <a:p>
            <a:pPr>
              <a:spcAft>
                <a:spcPts val="1200"/>
              </a:spcAft>
            </a:pPr>
            <a:r>
              <a:rPr lang="en-US" sz="3200" b="1" dirty="0" smtClean="0"/>
              <a:t>vs.56</a:t>
            </a:r>
            <a:r>
              <a:rPr lang="en-US" sz="3200" dirty="0" smtClean="0"/>
              <a:t> – Many people benefited personally from His miracles.  But sadly, many of those would not receive Him as their Savior.</a:t>
            </a:r>
          </a:p>
          <a:p>
            <a:pPr>
              <a:spcAft>
                <a:spcPts val="1200"/>
              </a:spcAft>
            </a:pPr>
            <a:r>
              <a:rPr lang="en-US" sz="3200" dirty="0" smtClean="0"/>
              <a:t>Many people today are blessed by His </a:t>
            </a:r>
            <a:r>
              <a:rPr lang="en-US" sz="3200" b="1" dirty="0" smtClean="0"/>
              <a:t>common grace</a:t>
            </a:r>
            <a:r>
              <a:rPr lang="en-US" sz="3200" dirty="0" smtClean="0"/>
              <a:t> (life, breath, love, </a:t>
            </a:r>
            <a:r>
              <a:rPr lang="en-US" sz="3200" dirty="0" err="1" smtClean="0"/>
              <a:t>etc</a:t>
            </a:r>
            <a:r>
              <a:rPr lang="en-US" sz="3200" dirty="0" smtClean="0"/>
              <a:t>) but still reject Him.</a:t>
            </a:r>
            <a:endParaRPr lang="en-US" sz="3200" dirty="0"/>
          </a:p>
        </p:txBody>
      </p:sp>
    </p:spTree>
    <p:extLst>
      <p:ext uri="{BB962C8B-B14F-4D97-AF65-F5344CB8AC3E}">
        <p14:creationId xmlns:p14="http://schemas.microsoft.com/office/powerpoint/2010/main" val="3825887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222738" y="1090245"/>
            <a:ext cx="8527562" cy="5599921"/>
          </a:xfrm>
        </p:spPr>
        <p:txBody>
          <a:bodyPr>
            <a:normAutofit/>
          </a:bodyPr>
          <a:lstStyle/>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It is good to take time for a </a:t>
            </a:r>
            <a:r>
              <a:rPr lang="en-US" sz="3200" b="1" dirty="0" smtClean="0">
                <a:solidFill>
                  <a:schemeClr val="accent1">
                    <a:lumMod val="50000"/>
                  </a:schemeClr>
                </a:solidFill>
                <a:latin typeface="Cambria" panose="02040503050406030204" pitchFamily="18" charset="0"/>
                <a:ea typeface="Cambria" panose="02040503050406030204" pitchFamily="18" charset="0"/>
              </a:rPr>
              <a:t>rest</a:t>
            </a:r>
            <a:r>
              <a:rPr lang="en-US" sz="3200" dirty="0" smtClean="0">
                <a:solidFill>
                  <a:schemeClr val="accent1">
                    <a:lumMod val="50000"/>
                  </a:schemeClr>
                </a:solidFill>
                <a:latin typeface="Cambria" panose="02040503050406030204" pitchFamily="18" charset="0"/>
                <a:ea typeface="Cambria" panose="02040503050406030204" pitchFamily="18" charset="0"/>
              </a:rPr>
              <a:t> each week.</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When </a:t>
            </a:r>
            <a:r>
              <a:rPr lang="en-US" sz="3200" dirty="0">
                <a:solidFill>
                  <a:schemeClr val="accent1">
                    <a:lumMod val="50000"/>
                  </a:schemeClr>
                </a:solidFill>
                <a:latin typeface="Cambria" panose="02040503050406030204" pitchFamily="18" charset="0"/>
                <a:ea typeface="Cambria" panose="02040503050406030204" pitchFamily="18" charset="0"/>
              </a:rPr>
              <a:t>we </a:t>
            </a:r>
            <a:r>
              <a:rPr lang="en-US" sz="3200" b="1" dirty="0">
                <a:solidFill>
                  <a:schemeClr val="accent1">
                    <a:lumMod val="50000"/>
                  </a:schemeClr>
                </a:solidFill>
                <a:latin typeface="Cambria" panose="02040503050406030204" pitchFamily="18" charset="0"/>
                <a:ea typeface="Cambria" panose="02040503050406030204" pitchFamily="18" charset="0"/>
              </a:rPr>
              <a:t>expect</a:t>
            </a:r>
            <a:r>
              <a:rPr lang="en-US" sz="3200" dirty="0">
                <a:solidFill>
                  <a:schemeClr val="accent1">
                    <a:lumMod val="50000"/>
                  </a:schemeClr>
                </a:solidFill>
                <a:latin typeface="Cambria" panose="02040503050406030204" pitchFamily="18" charset="0"/>
                <a:ea typeface="Cambria" panose="02040503050406030204" pitchFamily="18" charset="0"/>
              </a:rPr>
              <a:t> Jesus to </a:t>
            </a:r>
            <a:r>
              <a:rPr lang="en-US" sz="3200" b="1" dirty="0">
                <a:solidFill>
                  <a:schemeClr val="accent1">
                    <a:lumMod val="50000"/>
                  </a:schemeClr>
                </a:solidFill>
                <a:latin typeface="Cambria" panose="02040503050406030204" pitchFamily="18" charset="0"/>
                <a:ea typeface="Cambria" panose="02040503050406030204" pitchFamily="18" charset="0"/>
              </a:rPr>
              <a:t>do our </a:t>
            </a:r>
            <a:r>
              <a:rPr lang="en-US" sz="3200" b="1" dirty="0" smtClean="0">
                <a:solidFill>
                  <a:schemeClr val="accent1">
                    <a:lumMod val="50000"/>
                  </a:schemeClr>
                </a:solidFill>
                <a:latin typeface="Cambria" panose="02040503050406030204" pitchFamily="18" charset="0"/>
                <a:ea typeface="Cambria" panose="02040503050406030204" pitchFamily="18" charset="0"/>
              </a:rPr>
              <a:t>will</a:t>
            </a:r>
            <a:r>
              <a:rPr lang="en-US" sz="3200" dirty="0" smtClean="0">
                <a:solidFill>
                  <a:schemeClr val="accent1">
                    <a:lumMod val="50000"/>
                  </a:schemeClr>
                </a:solidFill>
                <a:latin typeface="Cambria" panose="02040503050406030204" pitchFamily="18" charset="0"/>
                <a:ea typeface="Cambria" panose="02040503050406030204" pitchFamily="18" charset="0"/>
              </a:rPr>
              <a:t>, even if we are blessed, our hearts can become hard.</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We must spend regular time in prayer to keep our focus on </a:t>
            </a:r>
            <a:r>
              <a:rPr lang="en-US" sz="3200" b="1" dirty="0" smtClean="0">
                <a:solidFill>
                  <a:schemeClr val="accent1">
                    <a:lumMod val="50000"/>
                  </a:schemeClr>
                </a:solidFill>
                <a:latin typeface="Cambria" panose="02040503050406030204" pitchFamily="18" charset="0"/>
                <a:ea typeface="Cambria" panose="02040503050406030204" pitchFamily="18" charset="0"/>
              </a:rPr>
              <a:t>God’s will</a:t>
            </a:r>
            <a:r>
              <a:rPr lang="en-US" sz="3200"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He </a:t>
            </a:r>
            <a:r>
              <a:rPr lang="en-US" sz="3200" dirty="0">
                <a:solidFill>
                  <a:schemeClr val="accent1">
                    <a:lumMod val="50000"/>
                  </a:schemeClr>
                </a:solidFill>
                <a:latin typeface="Cambria" panose="02040503050406030204" pitchFamily="18" charset="0"/>
                <a:ea typeface="Cambria" panose="02040503050406030204" pitchFamily="18" charset="0"/>
              </a:rPr>
              <a:t>knows </a:t>
            </a:r>
            <a:r>
              <a:rPr lang="en-US" sz="3200" dirty="0" smtClean="0">
                <a:solidFill>
                  <a:schemeClr val="accent1">
                    <a:lumMod val="50000"/>
                  </a:schemeClr>
                </a:solidFill>
                <a:latin typeface="Cambria" panose="02040503050406030204" pitchFamily="18" charset="0"/>
                <a:ea typeface="Cambria" panose="02040503050406030204" pitchFamily="18" charset="0"/>
              </a:rPr>
              <a:t>us, He sees us, and </a:t>
            </a:r>
            <a:r>
              <a:rPr lang="en-US" sz="3200" b="1" dirty="0" smtClean="0">
                <a:solidFill>
                  <a:schemeClr val="accent1">
                    <a:lumMod val="50000"/>
                  </a:schemeClr>
                </a:solidFill>
                <a:latin typeface="Cambria" panose="02040503050406030204" pitchFamily="18" charset="0"/>
                <a:ea typeface="Cambria" panose="02040503050406030204" pitchFamily="18" charset="0"/>
              </a:rPr>
              <a:t>He is with us </a:t>
            </a:r>
            <a:r>
              <a:rPr lang="en-US" sz="3200" dirty="0" smtClean="0">
                <a:solidFill>
                  <a:schemeClr val="accent1">
                    <a:lumMod val="50000"/>
                  </a:schemeClr>
                </a:solidFill>
                <a:latin typeface="Cambria" panose="02040503050406030204" pitchFamily="18" charset="0"/>
                <a:ea typeface="Cambria" panose="02040503050406030204" pitchFamily="18" charset="0"/>
              </a:rPr>
              <a:t>(even when we think He is far away from us).</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Jesus is God!</a:t>
            </a: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4579</TotalTime>
  <Words>1234</Words>
  <Application>Microsoft Office PowerPoint</Application>
  <PresentationFormat>On-screen Show (4:3)</PresentationFormat>
  <Paragraphs>71</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Cambria</vt:lpstr>
      <vt:lpstr>Office Theme</vt:lpstr>
      <vt:lpstr>The Gospel of Mark</vt:lpstr>
      <vt:lpstr>Compassion to His apostles</vt:lpstr>
      <vt:lpstr>Compassion to the crowds</vt:lpstr>
      <vt:lpstr>Creating a blessing</vt:lpstr>
      <vt:lpstr>Time alone with the Father</vt:lpstr>
      <vt:lpstr>Training His apostles</vt:lpstr>
      <vt:lpstr>Caring for the people</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266</cp:revision>
  <dcterms:created xsi:type="dcterms:W3CDTF">2022-11-02T22:17:55Z</dcterms:created>
  <dcterms:modified xsi:type="dcterms:W3CDTF">2024-10-19T13:57:25Z</dcterms:modified>
</cp:coreProperties>
</file>