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93" r:id="rId3"/>
    <p:sldId id="299" r:id="rId4"/>
    <p:sldId id="300" r:id="rId5"/>
    <p:sldId id="301" r:id="rId6"/>
    <p:sldId id="302" r:id="rId7"/>
    <p:sldId id="304" r:id="rId8"/>
    <p:sldId id="303" r:id="rId9"/>
    <p:sldId id="305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72770" autoAdjust="0"/>
  </p:normalViewPr>
  <p:slideViewPr>
    <p:cSldViewPr snapToGrid="0">
      <p:cViewPr varScale="1">
        <p:scale>
          <a:sx n="83" d="100"/>
          <a:sy n="83" d="100"/>
        </p:scale>
        <p:origin x="2046" y="8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92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3272B-1C35-4FD5-8E7D-49DF11C0F4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98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Traditional hand washing required water to be poured through uplifted fingers and draining off below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wrist, then with the fingers pointing down.  Then each hand was to be rubbed with the opposite fist. {these rules are not Biblical – they are traditional}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20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3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Jesus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did not simply say “all foods are clean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  That would imply that the OT law was wrong.  His declaration was based on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 authoritative fulfilment of the law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u="sng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all foods </a:t>
            </a:r>
            <a:r>
              <a:rPr lang="en-US" sz="1200" u="sng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clean.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Perhaps Peter, who gave this gospel to Mark, we recalling how he finally understood this based on his experience in Acts 10 with Cornelius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7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Even amputation cannot fix the problem</a:t>
            </a:r>
            <a:r>
              <a:rPr lang="en-US" sz="1200" baseline="0" dirty="0" smtClean="0"/>
              <a:t> – we cannot cut out </a:t>
            </a:r>
            <a:r>
              <a:rPr lang="en-US" sz="1200" dirty="0" smtClean="0"/>
              <a:t>our heart.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46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woman is unclean</a:t>
            </a:r>
            <a:r>
              <a:rPr lang="en-US" sz="1200" baseline="0" dirty="0" smtClean="0"/>
              <a:t> and therefore unqualified to approach any devout Jew, let alone a rabbi.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The woman understands Jesus’ mission and her unworthiness, but humbly requests His grace.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243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Jesus’ “deep sigh” expresses the</a:t>
            </a:r>
            <a:r>
              <a:rPr lang="en-US" sz="1200" baseline="0" dirty="0" smtClean="0"/>
              <a:t> pain He feels when taking our suffering upon Himself – our substitute.</a:t>
            </a: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“with divine retribution” – Jesus didn’t come to bring judgment, He came to bear it.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Put another way, the Child had to become a dog so</a:t>
            </a:r>
            <a:r>
              <a:rPr lang="en-US" sz="1200" baseline="0" dirty="0" smtClean="0"/>
              <a:t> that we could become sons and daughters at God’s table.</a:t>
            </a: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92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800"/>
            <a:ext cx="6569110" cy="1021353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/>
              <a:t>The Gospel of Mark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70524"/>
            <a:ext cx="9144000" cy="2288357"/>
          </a:xfrm>
        </p:spPr>
        <p:txBody>
          <a:bodyPr>
            <a:noAutofit/>
          </a:bodyPr>
          <a:lstStyle/>
          <a:p>
            <a:r>
              <a:rPr lang="en-US" sz="4000" dirty="0" smtClean="0"/>
              <a:t>Chapter </a:t>
            </a:r>
            <a:r>
              <a:rPr lang="en-US" sz="4000" dirty="0"/>
              <a:t>7</a:t>
            </a:r>
            <a:endParaRPr lang="en-US" sz="4000" dirty="0" smtClean="0"/>
          </a:p>
          <a:p>
            <a:endParaRPr lang="en-US" sz="4000" dirty="0"/>
          </a:p>
          <a:p>
            <a:r>
              <a:rPr lang="en-US" sz="4000" dirty="0" smtClean="0"/>
              <a:t>Truly Clean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21372" y="1234626"/>
            <a:ext cx="8210550" cy="559992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True worship comes from the heart.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Evil comes from sinful hearts and can only be fixed by Jesus, the compassionate Savior.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receive His grace, we must humbly admit our unworthiness and His Lordship.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Son became a dog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 that we could become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children at His Father’s table.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1744"/>
            <a:ext cx="7886700" cy="782659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Some Background:</a:t>
            </a:r>
            <a:endParaRPr lang="en-US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897" y="1006997"/>
            <a:ext cx="8782366" cy="5639988"/>
          </a:xfrm>
        </p:spPr>
        <p:txBody>
          <a:bodyPr>
            <a:normAutofit/>
          </a:bodyPr>
          <a:lstStyle/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The Old Testament Law made the Jews </a:t>
            </a:r>
            <a:r>
              <a:rPr lang="en-US" sz="3200" b="1" dirty="0" smtClean="0"/>
              <a:t>special </a:t>
            </a:r>
            <a:r>
              <a:rPr lang="en-US" sz="3200" dirty="0" smtClean="0"/>
              <a:t>among all nations: Exodus 19:5</a:t>
            </a:r>
          </a:p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Some OT unclean/clean </a:t>
            </a:r>
            <a:r>
              <a:rPr lang="en-US" sz="3200" dirty="0"/>
              <a:t>laws: Leviticus 11:24ff </a:t>
            </a:r>
            <a:endParaRPr lang="en-US" sz="3200" dirty="0" smtClean="0"/>
          </a:p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Some OT washing laws: Exodus 30:20-21</a:t>
            </a:r>
          </a:p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The Jewish leaders </a:t>
            </a:r>
            <a:r>
              <a:rPr lang="en-US" sz="3200" b="1" dirty="0"/>
              <a:t>added</a:t>
            </a:r>
            <a:r>
              <a:rPr lang="en-US" sz="3200" dirty="0"/>
              <a:t> man-made laws and traditions, raising them above the Law of God.</a:t>
            </a:r>
          </a:p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Jesus didn’t follow these traditions, so the leaders hated Him and tried to </a:t>
            </a:r>
            <a:r>
              <a:rPr lang="en-US" sz="3200" dirty="0" smtClean="0"/>
              <a:t>silence </a:t>
            </a:r>
            <a:r>
              <a:rPr lang="en-US" sz="3200" dirty="0"/>
              <a:t>Him</a:t>
            </a:r>
            <a:r>
              <a:rPr lang="en-US" sz="3200" dirty="0" smtClean="0"/>
              <a:t>.</a:t>
            </a:r>
          </a:p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Jesus came to </a:t>
            </a:r>
            <a:r>
              <a:rPr lang="en-US" sz="3200" b="1" dirty="0" smtClean="0"/>
              <a:t>fulfill</a:t>
            </a:r>
            <a:r>
              <a:rPr lang="en-US" sz="3200" dirty="0" smtClean="0"/>
              <a:t> </a:t>
            </a:r>
            <a:r>
              <a:rPr lang="en-US" sz="3200" dirty="0"/>
              <a:t>all of the OT law (</a:t>
            </a:r>
            <a:r>
              <a:rPr lang="en-US" sz="3200" b="1" dirty="0"/>
              <a:t>Matt 5:17</a:t>
            </a:r>
            <a:r>
              <a:rPr lang="en-US" sz="32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9553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Pharisees challenge Jesus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1019907"/>
            <a:ext cx="8731405" cy="5681977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Mark 7:1,2 </a:t>
            </a:r>
            <a:r>
              <a:rPr lang="en-US" sz="3200" dirty="0" smtClean="0"/>
              <a:t>– The leaders were always looking for reasons to accuse Jesus of bad behavior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vs.3,4</a:t>
            </a:r>
            <a:r>
              <a:rPr lang="en-US" sz="3200" dirty="0" smtClean="0"/>
              <a:t> – To “wash properly” was to follow a traditional procedure for “spiritual cleansing”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s.5</a:t>
            </a:r>
            <a:r>
              <a:rPr lang="en-US" sz="3200" dirty="0" smtClean="0"/>
              <a:t> – The disciples were not breaking the OT law.  The leaders were accusing Jesus of bad teaching.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“</a:t>
            </a:r>
            <a:r>
              <a:rPr lang="en-US" sz="3200" b="1" dirty="0" smtClean="0"/>
              <a:t>defiled</a:t>
            </a:r>
            <a:r>
              <a:rPr lang="en-US" sz="3200" dirty="0" smtClean="0"/>
              <a:t>” = spiritually unclean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vs.6-7</a:t>
            </a:r>
            <a:r>
              <a:rPr lang="en-US" sz="3200" dirty="0" smtClean="0"/>
              <a:t> – True worship is about the heart. Jesus accuses them of heartless, external worship.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The heart</a:t>
            </a:r>
            <a:r>
              <a:rPr lang="en-US" sz="3200" dirty="0" smtClean="0"/>
              <a:t> = center of mind, will, and emotions</a:t>
            </a:r>
          </a:p>
          <a:p>
            <a:pPr>
              <a:spcAft>
                <a:spcPts val="12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1355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Tradition instead of obedience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1019907"/>
            <a:ext cx="8731405" cy="568197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/>
              <a:t>vs.8</a:t>
            </a:r>
            <a:r>
              <a:rPr lang="en-US" sz="3200" dirty="0"/>
              <a:t> – Tradition can easily blind us to the truth about </a:t>
            </a:r>
            <a:r>
              <a:rPr lang="en-US" sz="3200" dirty="0" smtClean="0"/>
              <a:t>God and proper worship.  For example:</a:t>
            </a:r>
            <a:endParaRPr lang="en-US" sz="3200" dirty="0"/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vs.9,10</a:t>
            </a:r>
            <a:r>
              <a:rPr lang="en-US" sz="3200" dirty="0" smtClean="0"/>
              <a:t> – The 5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commandment is clear: to honor parents.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vs.11</a:t>
            </a:r>
            <a:r>
              <a:rPr lang="en-US" sz="3200" dirty="0" smtClean="0"/>
              <a:t> – To declare something as “Corban” meant to devote it to God for use in the temple (some Jewish leaders did this to reserve their wealth for their own use).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vs.12,13</a:t>
            </a:r>
            <a:r>
              <a:rPr lang="en-US" sz="3200" dirty="0" smtClean="0"/>
              <a:t> – By following this tradition, their money was not available to help care for elderly parents.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3363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What is the source of “unclean”?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1019907"/>
            <a:ext cx="8731405" cy="568197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vs.14,15 </a:t>
            </a:r>
            <a:r>
              <a:rPr lang="en-US" sz="3200" dirty="0" smtClean="0"/>
              <a:t>– Physical things and external activities are not the source of a person’s uncleanness.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Man-made religions invent rules to </a:t>
            </a:r>
            <a:r>
              <a:rPr lang="en-US" sz="3200" b="1" dirty="0" smtClean="0"/>
              <a:t>balance sin </a:t>
            </a:r>
            <a:r>
              <a:rPr lang="en-US" sz="3200" dirty="0" smtClean="0"/>
              <a:t>with </a:t>
            </a:r>
            <a:r>
              <a:rPr lang="en-US" sz="3200" b="1" dirty="0" smtClean="0"/>
              <a:t>good works </a:t>
            </a:r>
            <a:r>
              <a:rPr lang="en-US" sz="3200" dirty="0" smtClean="0"/>
              <a:t>and try to achieve godliness.</a:t>
            </a:r>
            <a:endParaRPr lang="en-US" sz="3200" dirty="0"/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vs.17</a:t>
            </a:r>
            <a:r>
              <a:rPr lang="en-US" sz="3200" dirty="0" smtClean="0"/>
              <a:t> – Genuine followers of Jesus ask for Him to help them understand truth.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vs.18,19</a:t>
            </a:r>
            <a:r>
              <a:rPr lang="en-US" sz="3200" dirty="0" smtClean="0"/>
              <a:t> – Food does not make a person unclean because it does not come out of </a:t>
            </a:r>
            <a:r>
              <a:rPr lang="en-US" sz="3200" b="1" dirty="0" smtClean="0"/>
              <a:t>the heart</a:t>
            </a:r>
            <a:r>
              <a:rPr lang="en-US" sz="32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By His authority, He now </a:t>
            </a:r>
            <a:r>
              <a:rPr lang="en-US" sz="3200" b="1" dirty="0" smtClean="0"/>
              <a:t>declares </a:t>
            </a:r>
            <a:r>
              <a:rPr lang="en-US" sz="3200" dirty="0" smtClean="0"/>
              <a:t>all foods clean.</a:t>
            </a:r>
          </a:p>
        </p:txBody>
      </p:sp>
    </p:spTree>
    <p:extLst>
      <p:ext uri="{BB962C8B-B14F-4D97-AF65-F5344CB8AC3E}">
        <p14:creationId xmlns:p14="http://schemas.microsoft.com/office/powerpoint/2010/main" val="157117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630" y="118629"/>
            <a:ext cx="8618607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How to fix the “unclean” problem?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1113692"/>
            <a:ext cx="8731405" cy="5588192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vs.20,21 </a:t>
            </a:r>
            <a:r>
              <a:rPr lang="en-US" sz="3200" dirty="0" smtClean="0"/>
              <a:t>– Our problem is deeper than our actions – it comes from our very heart.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vs.21-23</a:t>
            </a:r>
            <a:r>
              <a:rPr lang="en-US" sz="3200" dirty="0" smtClean="0"/>
              <a:t> – These evil realities rise out of sinful, self-centered, broken hearts.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Mark 9:43-48</a:t>
            </a:r>
            <a:r>
              <a:rPr lang="en-US" sz="3200" dirty="0" smtClean="0"/>
              <a:t> – “Unclean” sinful behaviors (hand and foot) and sinful desires (eye) are very serious.  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But the problem cannot be fixed on the outside by religion, social change, education, science (or even amputation).</a:t>
            </a:r>
          </a:p>
          <a:p>
            <a:pPr algn="just">
              <a:spcAft>
                <a:spcPts val="1200"/>
              </a:spcAft>
            </a:pPr>
            <a:r>
              <a:rPr lang="en-US" sz="3200" dirty="0" smtClean="0"/>
              <a:t>The problem can only be solved from the inside by Jesus</a:t>
            </a:r>
          </a:p>
        </p:txBody>
      </p:sp>
    </p:spTree>
    <p:extLst>
      <p:ext uri="{BB962C8B-B14F-4D97-AF65-F5344CB8AC3E}">
        <p14:creationId xmlns:p14="http://schemas.microsoft.com/office/powerpoint/2010/main" val="362799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211117" cy="68454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66084" y="132339"/>
            <a:ext cx="35252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Mark 7:24-25</a:t>
            </a:r>
          </a:p>
          <a:p>
            <a:r>
              <a:rPr lang="en-US" sz="2400" dirty="0" smtClean="0"/>
              <a:t>“And </a:t>
            </a:r>
            <a:r>
              <a:rPr lang="en-US" sz="2400" dirty="0"/>
              <a:t>from there he arose and went away to the region of </a:t>
            </a:r>
            <a:r>
              <a:rPr lang="en-US" sz="2400" dirty="0" err="1"/>
              <a:t>Tyre</a:t>
            </a:r>
            <a:r>
              <a:rPr lang="en-US" sz="2400" dirty="0"/>
              <a:t> and Sidon</a:t>
            </a:r>
            <a:r>
              <a:rPr lang="en-US" sz="2400" dirty="0" smtClean="0"/>
              <a:t>. </a:t>
            </a:r>
            <a:r>
              <a:rPr lang="en-US" sz="2400" dirty="0"/>
              <a:t>And he entered a house and did not want anyone to know, yet he could not be hidden</a:t>
            </a:r>
            <a:r>
              <a:rPr lang="en-US" sz="2400" dirty="0" smtClean="0"/>
              <a:t>.”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78116" y="3441032"/>
            <a:ext cx="36215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ookman Old Style" panose="02050604050505020204" pitchFamily="18" charset="0"/>
              </a:rPr>
              <a:t>Jesus leaves the Jewish provinces to get some rest and prepare for His upcoming crucifixion.</a:t>
            </a:r>
          </a:p>
          <a:p>
            <a:endParaRPr lang="en-US" sz="2400" dirty="0">
              <a:latin typeface="Bookman Old Style" panose="02050604050505020204" pitchFamily="18" charset="0"/>
            </a:endParaRPr>
          </a:p>
          <a:p>
            <a:r>
              <a:rPr lang="en-US" sz="2400" dirty="0" smtClean="0">
                <a:latin typeface="Bookman Old Style" panose="02050604050505020204" pitchFamily="18" charset="0"/>
              </a:rPr>
              <a:t>But there are needy people everywhere…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70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630" y="118629"/>
            <a:ext cx="8618607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Seeking the One who cleans inside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882589"/>
            <a:ext cx="8731405" cy="5819295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vs.25,26 </a:t>
            </a:r>
            <a:r>
              <a:rPr lang="en-US" sz="3200" dirty="0" smtClean="0"/>
              <a:t>– An unclean Gentile woman whose daughter has an unclean spirit comes to the perfectly clean Jewish Rabbi.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vs.27</a:t>
            </a:r>
            <a:r>
              <a:rPr lang="en-US" sz="3200" dirty="0" smtClean="0"/>
              <a:t> – The Jews called the Gentiles “dogs”: </a:t>
            </a:r>
            <a:r>
              <a:rPr lang="en-US" sz="3200" dirty="0" smtClean="0"/>
              <a:t>dirty </a:t>
            </a:r>
            <a:r>
              <a:rPr lang="en-US" sz="3200" dirty="0" smtClean="0"/>
              <a:t>stray dogs (</a:t>
            </a:r>
            <a:r>
              <a:rPr lang="en-US" sz="3200" dirty="0" err="1" smtClean="0"/>
              <a:t>kuon</a:t>
            </a:r>
            <a:r>
              <a:rPr lang="en-US" sz="3200" dirty="0" smtClean="0"/>
              <a:t>).  But here Jesus uses a different </a:t>
            </a:r>
            <a:r>
              <a:rPr lang="en-US" sz="3200" dirty="0"/>
              <a:t>word (</a:t>
            </a:r>
            <a:r>
              <a:rPr lang="en-US" sz="3200" dirty="0" err="1" smtClean="0"/>
              <a:t>kunarion</a:t>
            </a:r>
            <a:r>
              <a:rPr lang="en-US" sz="3200" dirty="0" smtClean="0"/>
              <a:t>), meaning pet puppy.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Jesus’ describes the order of His plan: He will preach to Israel </a:t>
            </a:r>
            <a:r>
              <a:rPr lang="en-US" sz="3200" b="1" dirty="0" smtClean="0"/>
              <a:t>first</a:t>
            </a:r>
            <a:r>
              <a:rPr lang="en-US" sz="3200" dirty="0" smtClean="0"/>
              <a:t>, and after His resurrection, the message will go out into the whole world (Matthew 28:19).</a:t>
            </a:r>
            <a:endParaRPr lang="en-US" sz="3200" dirty="0"/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s.28</a:t>
            </a:r>
            <a:r>
              <a:rPr lang="en-US" sz="3200" dirty="0" smtClean="0"/>
              <a:t> – The woman </a:t>
            </a:r>
            <a:r>
              <a:rPr lang="en-US" sz="3200" b="1" dirty="0" smtClean="0"/>
              <a:t>humbly</a:t>
            </a:r>
            <a:r>
              <a:rPr lang="en-US" sz="3200" dirty="0" smtClean="0"/>
              <a:t> admits her unworthiness and calls Jesus “Lord,” requesting His grace.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s.29,30</a:t>
            </a:r>
            <a:r>
              <a:rPr lang="en-US" sz="3200" dirty="0" smtClean="0"/>
              <a:t> – A compassionate Savior cleans the daughter of the humble Gentile woman.</a:t>
            </a:r>
          </a:p>
        </p:txBody>
      </p:sp>
    </p:spTree>
    <p:extLst>
      <p:ext uri="{BB962C8B-B14F-4D97-AF65-F5344CB8AC3E}">
        <p14:creationId xmlns:p14="http://schemas.microsoft.com/office/powerpoint/2010/main" val="126773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630" y="118629"/>
            <a:ext cx="8618607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Unlocking ears and tongues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1026973"/>
            <a:ext cx="8766326" cy="581929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vs.31,32 </a:t>
            </a:r>
            <a:r>
              <a:rPr lang="en-US" sz="3200" dirty="0" smtClean="0"/>
              <a:t>– A deaf and mute man is brought to Jesus by faithful friends.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vs.33</a:t>
            </a:r>
            <a:r>
              <a:rPr lang="en-US" sz="3200" dirty="0" smtClean="0"/>
              <a:t> – Jesus enters the man’s silent world with sign language and compassionate touch.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vs.34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Jesus speaks a single Greek word used only here and in </a:t>
            </a:r>
            <a:r>
              <a:rPr lang="en-US" sz="3200" b="1" dirty="0" smtClean="0"/>
              <a:t>Isaiah 35:4-6</a:t>
            </a:r>
            <a:r>
              <a:rPr lang="en-US" sz="3200" dirty="0" smtClean="0"/>
              <a:t>.  Two connections: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/>
              <a:t> “your God will come” – Jesus is God, the Savior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/>
              <a:t> “with divine retribution” – Jesus didn’t come to bring judgment, He came to take it on Himself.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s.36,37</a:t>
            </a:r>
            <a:r>
              <a:rPr lang="en-US" sz="3200" dirty="0" smtClean="0"/>
              <a:t> – Do we think we know better than God?</a:t>
            </a:r>
          </a:p>
          <a:p>
            <a:pPr>
              <a:spcAft>
                <a:spcPts val="1200"/>
              </a:spcAft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92790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3970</TotalTime>
  <Words>1027</Words>
  <Application>Microsoft Office PowerPoint</Application>
  <PresentationFormat>On-screen Show (4:3)</PresentationFormat>
  <Paragraphs>79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Bookman Old Style</vt:lpstr>
      <vt:lpstr>Calibri</vt:lpstr>
      <vt:lpstr>Calibri Light</vt:lpstr>
      <vt:lpstr>Cambria</vt:lpstr>
      <vt:lpstr>Wingdings</vt:lpstr>
      <vt:lpstr>Office Theme</vt:lpstr>
      <vt:lpstr>The Gospel of Mark</vt:lpstr>
      <vt:lpstr>Some Background:</vt:lpstr>
      <vt:lpstr>Pharisees challenge Jesus</vt:lpstr>
      <vt:lpstr>Tradition instead of obedience</vt:lpstr>
      <vt:lpstr>What is the source of “unclean”?</vt:lpstr>
      <vt:lpstr>How to fix the “unclean” problem?</vt:lpstr>
      <vt:lpstr>PowerPoint Presentation</vt:lpstr>
      <vt:lpstr>Seeking the One who cleans inside</vt:lpstr>
      <vt:lpstr>Unlocking ears and tongues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242</cp:revision>
  <dcterms:created xsi:type="dcterms:W3CDTF">2022-11-02T22:17:55Z</dcterms:created>
  <dcterms:modified xsi:type="dcterms:W3CDTF">2024-05-26T16:36:44Z</dcterms:modified>
</cp:coreProperties>
</file>