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305" r:id="rId3"/>
    <p:sldId id="304" r:id="rId4"/>
    <p:sldId id="299" r:id="rId5"/>
    <p:sldId id="306" r:id="rId6"/>
    <p:sldId id="307" r:id="rId7"/>
    <p:sldId id="308" r:id="rId8"/>
    <p:sldId id="309" r:id="rId9"/>
    <p:sldId id="310" r:id="rId10"/>
    <p:sldId id="311" r:id="rId11"/>
    <p:sldId id="26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72770" autoAdjust="0"/>
  </p:normalViewPr>
  <p:slideViewPr>
    <p:cSldViewPr snapToGrid="0">
      <p:cViewPr varScale="1">
        <p:scale>
          <a:sx n="83" d="100"/>
          <a:sy n="83" d="100"/>
        </p:scale>
        <p:origin x="2046" y="84"/>
      </p:cViewPr>
      <p:guideLst/>
    </p:cSldViewPr>
  </p:slideViewPr>
  <p:notesTextViewPr>
    <p:cViewPr>
      <p:scale>
        <a:sx n="200" d="100"/>
        <a:sy n="200" d="100"/>
      </p:scale>
      <p:origin x="0" y="0"/>
    </p:cViewPr>
  </p:notesTextViewPr>
  <p:sorterViewPr>
    <p:cViewPr>
      <p:scale>
        <a:sx n="200" d="100"/>
        <a:sy n="200" d="100"/>
      </p:scale>
      <p:origin x="0" y="-48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6/12/2024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33187923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The word for life in v.35</a:t>
            </a:r>
            <a:r>
              <a:rPr lang="en-US" sz="1200" baseline="0" dirty="0" smtClean="0"/>
              <a:t> </a:t>
            </a:r>
            <a:r>
              <a:rPr lang="en-US" sz="1200" dirty="0" smtClean="0"/>
              <a:t>is “psyche” – the things that define our</a:t>
            </a:r>
            <a:r>
              <a:rPr lang="en-US" sz="1200" baseline="0" dirty="0" smtClean="0"/>
              <a:t> identity.  He is not saying that we should lose our individual self (that’s eastern mythology).  He is saying that our identity must change from the things of this world to the things of God.</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10</a:t>
            </a:fld>
            <a:endParaRPr lang="en-US"/>
          </a:p>
        </p:txBody>
      </p:sp>
    </p:spTree>
    <p:extLst>
      <p:ext uri="{BB962C8B-B14F-4D97-AF65-F5344CB8AC3E}">
        <p14:creationId xmlns:p14="http://schemas.microsoft.com/office/powerpoint/2010/main" val="1609373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Much of Jesus’ ministry happened around the “Sea of Galilee”.</a:t>
            </a:r>
          </a:p>
          <a:p>
            <a:r>
              <a:rPr lang="en-US" dirty="0" smtClean="0"/>
              <a:t>It is about 21 km long and 11 km wide.</a:t>
            </a:r>
          </a:p>
          <a:p>
            <a:endParaRPr lang="en-US" dirty="0" smtClean="0"/>
          </a:p>
          <a:p>
            <a:r>
              <a:rPr lang="en-US" dirty="0" err="1" smtClean="0"/>
              <a:t>Dianchi</a:t>
            </a:r>
            <a:r>
              <a:rPr lang="en-US" dirty="0" smtClean="0"/>
              <a:t> Lake is about 39 km long and</a:t>
            </a:r>
            <a:r>
              <a:rPr lang="en-US" baseline="0" dirty="0" smtClean="0"/>
              <a:t> 13 km wide.</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413696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7576794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There are only two places in the NT where Jesus speaks</a:t>
            </a:r>
            <a:r>
              <a:rPr lang="en-US" sz="1200" kern="1200" baseline="0" dirty="0" smtClean="0">
                <a:solidFill>
                  <a:schemeClr val="tx1"/>
                </a:solidFill>
                <a:effectLst/>
                <a:latin typeface="+mn-lt"/>
                <a:ea typeface="+mn-ea"/>
                <a:cs typeface="+mn-cs"/>
              </a:rPr>
              <a:t> of His compassion for the people: in verse 2 where He speaks of their physical needs and in the parallel passage in Matthew15:32 where He speaks of their spiritual needs.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Interestingly, the Gentiles stayed with Jesus while the Jews only stayed for one day…</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1709920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7:34, Jesus sighed (</a:t>
            </a:r>
            <a:r>
              <a:rPr lang="en-US" sz="1200" kern="1200" dirty="0" err="1" smtClean="0">
                <a:solidFill>
                  <a:schemeClr val="tx1"/>
                </a:solidFill>
                <a:effectLst/>
                <a:latin typeface="+mn-lt"/>
                <a:ea typeface="+mn-ea"/>
                <a:cs typeface="+mn-cs"/>
              </a:rPr>
              <a:t>stenazo</a:t>
            </a:r>
            <a:r>
              <a:rPr lang="en-US" sz="1200" kern="1200" dirty="0" smtClean="0">
                <a:solidFill>
                  <a:schemeClr val="tx1"/>
                </a:solidFill>
                <a:effectLst/>
                <a:latin typeface="+mn-lt"/>
                <a:ea typeface="+mn-ea"/>
                <a:cs typeface="+mn-cs"/>
              </a:rPr>
              <a:t>), but here, He sighs deeply (</a:t>
            </a:r>
            <a:r>
              <a:rPr lang="en-US" sz="1200" kern="1200" dirty="0" err="1" smtClean="0">
                <a:solidFill>
                  <a:schemeClr val="tx1"/>
                </a:solidFill>
                <a:effectLst/>
                <a:latin typeface="+mn-lt"/>
                <a:ea typeface="+mn-ea"/>
                <a:cs typeface="+mn-cs"/>
              </a:rPr>
              <a:t>anastenazo</a:t>
            </a:r>
            <a:r>
              <a:rPr lang="en-US" sz="1200" kern="1200" dirty="0" smtClean="0">
                <a:solidFill>
                  <a:schemeClr val="tx1"/>
                </a:solidFill>
                <a:effectLst/>
                <a:latin typeface="+mn-lt"/>
                <a:ea typeface="+mn-ea"/>
                <a:cs typeface="+mn-cs"/>
              </a:rPr>
              <a:t>) in His spirit.</a:t>
            </a:r>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1789254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16612594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39564421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True forgiveness</a:t>
            </a:r>
            <a:r>
              <a:rPr lang="en-US" sz="1200" kern="1200" baseline="0" dirty="0" smtClean="0">
                <a:solidFill>
                  <a:schemeClr val="tx1"/>
                </a:solidFill>
                <a:effectLst/>
                <a:latin typeface="+mn-lt"/>
                <a:ea typeface="+mn-ea"/>
                <a:cs typeface="+mn-cs"/>
              </a:rPr>
              <a:t> always requires suffering.  Sin always carries a penalty.  Guilt can’t be dealt with unless someone pays.  The only way that God can pardon us and not judge us is to go to the cross and absorb it into Himself.</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25059815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458135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6/12/2024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6/12/2024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6/12/2024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6/12/2024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6/12/2024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6/12/2024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6/12/2024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800"/>
            <a:ext cx="6569110" cy="1021353"/>
          </a:xfrm>
        </p:spPr>
        <p:txBody>
          <a:bodyPr>
            <a:normAutofit fontScale="90000"/>
          </a:bodyPr>
          <a:lstStyle/>
          <a:p>
            <a:r>
              <a:rPr lang="en-US" sz="6600" b="1" dirty="0" smtClean="0"/>
              <a:t>The Gospel of Mark</a:t>
            </a:r>
            <a:endParaRPr lang="en-US" sz="6600" b="1" dirty="0"/>
          </a:p>
        </p:txBody>
      </p:sp>
      <p:sp>
        <p:nvSpPr>
          <p:cNvPr id="3" name="Subtitle 2"/>
          <p:cNvSpPr>
            <a:spLocks noGrp="1"/>
          </p:cNvSpPr>
          <p:nvPr>
            <p:ph type="subTitle" idx="1"/>
          </p:nvPr>
        </p:nvSpPr>
        <p:spPr>
          <a:xfrm>
            <a:off x="925972" y="3235800"/>
            <a:ext cx="7315200" cy="2288357"/>
          </a:xfrm>
        </p:spPr>
        <p:txBody>
          <a:bodyPr>
            <a:noAutofit/>
          </a:bodyPr>
          <a:lstStyle/>
          <a:p>
            <a:r>
              <a:rPr lang="en-US" sz="4000" dirty="0" smtClean="0"/>
              <a:t>Chapter </a:t>
            </a:r>
            <a:r>
              <a:rPr lang="en-US" sz="4000" dirty="0"/>
              <a:t>8</a:t>
            </a:r>
            <a:endParaRPr lang="en-US" sz="4000" dirty="0" smtClean="0"/>
          </a:p>
          <a:p>
            <a:endParaRPr lang="en-US" sz="4000" dirty="0"/>
          </a:p>
          <a:p>
            <a:r>
              <a:rPr lang="en-US" sz="2800" dirty="0"/>
              <a:t>“If anyone would come after me, let him deny himself and take up his cross and follow me</a:t>
            </a:r>
            <a:r>
              <a:rPr lang="en-US" sz="2800" dirty="0" smtClean="0"/>
              <a:t>.” Mark 8:34</a:t>
            </a:r>
            <a:endParaRPr lang="en-US" sz="2800" dirty="0"/>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The Way of the Cross</a:t>
            </a:r>
            <a:endParaRPr lang="en-US" b="1" u="sng" dirty="0">
              <a:latin typeface="+mn-lt"/>
            </a:endParaRPr>
          </a:p>
        </p:txBody>
      </p:sp>
      <p:sp>
        <p:nvSpPr>
          <p:cNvPr id="7" name="Content Placeholder 6"/>
          <p:cNvSpPr>
            <a:spLocks noGrp="1"/>
          </p:cNvSpPr>
          <p:nvPr>
            <p:ph idx="1"/>
          </p:nvPr>
        </p:nvSpPr>
        <p:spPr>
          <a:xfrm>
            <a:off x="0" y="1019907"/>
            <a:ext cx="9039828" cy="5681977"/>
          </a:xfrm>
        </p:spPr>
        <p:txBody>
          <a:bodyPr>
            <a:normAutofit fontScale="92500" lnSpcReduction="10000"/>
          </a:bodyPr>
          <a:lstStyle/>
          <a:p>
            <a:pPr>
              <a:lnSpc>
                <a:spcPct val="100000"/>
              </a:lnSpc>
              <a:spcBef>
                <a:spcPts val="0"/>
              </a:spcBef>
              <a:spcAft>
                <a:spcPts val="1200"/>
              </a:spcAft>
            </a:pPr>
            <a:r>
              <a:rPr lang="en-US" sz="3200" dirty="0" smtClean="0"/>
              <a:t>Jesus took up his cross and died for us.  Therefore we can submit to Him out of love and trust. </a:t>
            </a:r>
          </a:p>
          <a:p>
            <a:pPr>
              <a:lnSpc>
                <a:spcPct val="100000"/>
              </a:lnSpc>
              <a:spcBef>
                <a:spcPts val="0"/>
              </a:spcBef>
              <a:spcAft>
                <a:spcPts val="1200"/>
              </a:spcAft>
            </a:pPr>
            <a:r>
              <a:rPr lang="en-US" sz="3200" b="1" dirty="0" smtClean="0"/>
              <a:t>vs.34</a:t>
            </a:r>
            <a:r>
              <a:rPr lang="en-US" sz="3200" dirty="0" smtClean="0"/>
              <a:t> – What does it mean to “take up our cross”?</a:t>
            </a:r>
          </a:p>
          <a:p>
            <a:pPr>
              <a:lnSpc>
                <a:spcPct val="100000"/>
              </a:lnSpc>
              <a:spcBef>
                <a:spcPts val="0"/>
              </a:spcBef>
              <a:spcAft>
                <a:spcPts val="1200"/>
              </a:spcAft>
            </a:pPr>
            <a:r>
              <a:rPr lang="en-US" sz="3200" b="1" dirty="0" smtClean="0"/>
              <a:t>vs.35-37</a:t>
            </a:r>
            <a:r>
              <a:rPr lang="en-US" sz="3200" dirty="0" smtClean="0"/>
              <a:t> – Every culture points to achievements that define </a:t>
            </a:r>
            <a:r>
              <a:rPr lang="en-US" sz="3200" b="1" dirty="0" smtClean="0"/>
              <a:t>success</a:t>
            </a:r>
            <a:r>
              <a:rPr lang="en-US" sz="3200" dirty="0" smtClean="0"/>
              <a:t>: respect, children, position, money, possessions, etc.  Life = “psyche” = identity.</a:t>
            </a:r>
          </a:p>
          <a:p>
            <a:pPr>
              <a:lnSpc>
                <a:spcPct val="100000"/>
              </a:lnSpc>
              <a:spcBef>
                <a:spcPts val="0"/>
              </a:spcBef>
              <a:spcAft>
                <a:spcPts val="1200"/>
              </a:spcAft>
            </a:pPr>
            <a:r>
              <a:rPr lang="en-US" sz="3200" dirty="0" smtClean="0"/>
              <a:t>When we </a:t>
            </a:r>
            <a:r>
              <a:rPr lang="en-US" sz="3200" u="sng" dirty="0" smtClean="0"/>
              <a:t>follow Jesus</a:t>
            </a:r>
            <a:r>
              <a:rPr lang="en-US" sz="3200" dirty="0" smtClean="0"/>
              <a:t>, we receive a </a:t>
            </a:r>
            <a:r>
              <a:rPr lang="en-US" sz="3200" b="1" dirty="0" smtClean="0"/>
              <a:t>new identity </a:t>
            </a:r>
            <a:r>
              <a:rPr lang="en-US" sz="3200" dirty="0" smtClean="0"/>
              <a:t>with new purposes.  Since we are choosing a direction different than this world, it will involve suffering.</a:t>
            </a:r>
          </a:p>
          <a:p>
            <a:pPr>
              <a:lnSpc>
                <a:spcPct val="100000"/>
              </a:lnSpc>
              <a:spcBef>
                <a:spcPts val="0"/>
              </a:spcBef>
              <a:spcAft>
                <a:spcPts val="1200"/>
              </a:spcAft>
            </a:pPr>
            <a:r>
              <a:rPr lang="en-US" sz="3200" b="1" dirty="0" smtClean="0"/>
              <a:t>vs.38</a:t>
            </a:r>
            <a:r>
              <a:rPr lang="en-US" sz="3200" dirty="0" smtClean="0"/>
              <a:t> </a:t>
            </a:r>
            <a:r>
              <a:rPr lang="en-US" sz="3200" dirty="0"/>
              <a:t>– </a:t>
            </a:r>
            <a:r>
              <a:rPr lang="en-US" sz="3200" dirty="0" smtClean="0"/>
              <a:t>If people are ashamed of Jesus, they show that their </a:t>
            </a:r>
            <a:r>
              <a:rPr lang="en-US" sz="3200" b="1" dirty="0" smtClean="0"/>
              <a:t>true loyalty</a:t>
            </a:r>
            <a:r>
              <a:rPr lang="en-US" sz="3200" dirty="0" smtClean="0"/>
              <a:t> is to this passing world.</a:t>
            </a:r>
            <a:endParaRPr lang="en-US" sz="3200" dirty="0"/>
          </a:p>
          <a:p>
            <a:pPr>
              <a:lnSpc>
                <a:spcPct val="100000"/>
              </a:lnSpc>
              <a:spcBef>
                <a:spcPts val="0"/>
              </a:spcBef>
              <a:spcAft>
                <a:spcPts val="1200"/>
              </a:spcAft>
            </a:pPr>
            <a:endParaRPr lang="en-US" sz="3200" dirty="0" smtClean="0"/>
          </a:p>
        </p:txBody>
      </p:sp>
    </p:spTree>
    <p:extLst>
      <p:ext uri="{BB962C8B-B14F-4D97-AF65-F5344CB8AC3E}">
        <p14:creationId xmlns:p14="http://schemas.microsoft.com/office/powerpoint/2010/main" val="4097893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521372" y="1234627"/>
            <a:ext cx="8217514" cy="4957830"/>
          </a:xfrm>
        </p:spPr>
        <p:txBody>
          <a:bodyPr>
            <a:normAutofit/>
          </a:bodyPr>
          <a:lstStyle/>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We </a:t>
            </a:r>
            <a:r>
              <a:rPr lang="en-US" sz="3200" dirty="0" smtClean="0">
                <a:solidFill>
                  <a:schemeClr val="accent1">
                    <a:lumMod val="50000"/>
                  </a:schemeClr>
                </a:solidFill>
                <a:latin typeface="Cambria" panose="02040503050406030204" pitchFamily="18" charset="0"/>
                <a:ea typeface="Cambria" panose="02040503050406030204" pitchFamily="18" charset="0"/>
              </a:rPr>
              <a:t>often demand </a:t>
            </a:r>
            <a:r>
              <a:rPr lang="en-US" sz="3200" dirty="0" smtClean="0">
                <a:solidFill>
                  <a:schemeClr val="accent1">
                    <a:lumMod val="50000"/>
                  </a:schemeClr>
                </a:solidFill>
                <a:latin typeface="Cambria" panose="02040503050406030204" pitchFamily="18" charset="0"/>
                <a:ea typeface="Cambria" panose="02040503050406030204" pitchFamily="18" charset="0"/>
              </a:rPr>
              <a:t>more </a:t>
            </a:r>
            <a:r>
              <a:rPr lang="en-US" sz="3200" dirty="0" smtClean="0">
                <a:solidFill>
                  <a:schemeClr val="accent1">
                    <a:lumMod val="50000"/>
                  </a:schemeClr>
                </a:solidFill>
                <a:latin typeface="Cambria" panose="02040503050406030204" pitchFamily="18" charset="0"/>
                <a:ea typeface="Cambria" panose="02040503050406030204" pitchFamily="18" charset="0"/>
              </a:rPr>
              <a:t>signs from </a:t>
            </a:r>
            <a:r>
              <a:rPr lang="en-US" sz="3200" dirty="0" smtClean="0">
                <a:solidFill>
                  <a:schemeClr val="accent1">
                    <a:lumMod val="50000"/>
                  </a:schemeClr>
                </a:solidFill>
                <a:latin typeface="Cambria" panose="02040503050406030204" pitchFamily="18" charset="0"/>
                <a:ea typeface="Cambria" panose="02040503050406030204" pitchFamily="18" charset="0"/>
              </a:rPr>
              <a:t>Jesus, but He has already given </a:t>
            </a:r>
            <a:r>
              <a:rPr lang="en-US" sz="3200" dirty="0" smtClean="0">
                <a:solidFill>
                  <a:schemeClr val="accent1">
                    <a:lumMod val="50000"/>
                  </a:schemeClr>
                </a:solidFill>
                <a:latin typeface="Cambria" panose="02040503050406030204" pitchFamily="18" charset="0"/>
                <a:ea typeface="Cambria" panose="02040503050406030204" pitchFamily="18" charset="0"/>
              </a:rPr>
              <a:t>all we need.</a:t>
            </a:r>
            <a:endParaRPr lang="en-US" sz="3200"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Jesus is the King who defeats evil with a cross, not a sword.</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Do not come to Jesus with your </a:t>
            </a:r>
            <a:r>
              <a:rPr lang="en-US" sz="3200" dirty="0" smtClean="0">
                <a:solidFill>
                  <a:schemeClr val="accent1">
                    <a:lumMod val="50000"/>
                  </a:schemeClr>
                </a:solidFill>
                <a:latin typeface="Cambria" panose="02040503050406030204" pitchFamily="18" charset="0"/>
                <a:ea typeface="Cambria" panose="02040503050406030204" pitchFamily="18" charset="0"/>
              </a:rPr>
              <a:t>plan </a:t>
            </a:r>
            <a:r>
              <a:rPr lang="en-US" sz="3200" dirty="0" smtClean="0">
                <a:solidFill>
                  <a:schemeClr val="accent1">
                    <a:lumMod val="50000"/>
                  </a:schemeClr>
                </a:solidFill>
                <a:latin typeface="Cambria" panose="02040503050406030204" pitchFamily="18" charset="0"/>
                <a:ea typeface="Cambria" panose="02040503050406030204" pitchFamily="18" charset="0"/>
              </a:rPr>
              <a:t>– ask Him for grace to surrender to His </a:t>
            </a:r>
            <a:r>
              <a:rPr lang="en-US" sz="3200" dirty="0" smtClean="0">
                <a:solidFill>
                  <a:schemeClr val="accent1">
                    <a:lumMod val="50000"/>
                  </a:schemeClr>
                </a:solidFill>
                <a:latin typeface="Cambria" panose="02040503050406030204" pitchFamily="18" charset="0"/>
                <a:ea typeface="Cambria" panose="02040503050406030204" pitchFamily="18" charset="0"/>
              </a:rPr>
              <a:t>plan.</a:t>
            </a:r>
            <a:endParaRPr lang="en-US" sz="3200"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What is your identity?</a:t>
            </a:r>
            <a:endParaRPr lang="en-US" sz="3200" dirty="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1061160"/>
            <a:ext cx="9144000" cy="5486400"/>
          </a:xfrm>
          <a:prstGeom prst="rect">
            <a:avLst/>
          </a:prstGeom>
        </p:spPr>
      </p:pic>
      <p:sp>
        <p:nvSpPr>
          <p:cNvPr id="3" name="Title 2"/>
          <p:cNvSpPr>
            <a:spLocks noGrp="1"/>
          </p:cNvSpPr>
          <p:nvPr>
            <p:ph type="title"/>
          </p:nvPr>
        </p:nvSpPr>
        <p:spPr>
          <a:xfrm>
            <a:off x="628650" y="168353"/>
            <a:ext cx="7886700" cy="942813"/>
          </a:xfrm>
        </p:spPr>
        <p:txBody>
          <a:bodyPr/>
          <a:lstStyle/>
          <a:p>
            <a:pPr algn="ctr"/>
            <a:r>
              <a:rPr lang="en-US" b="1" dirty="0" smtClean="0">
                <a:solidFill>
                  <a:schemeClr val="bg1"/>
                </a:solidFill>
                <a:latin typeface="+mn-lt"/>
              </a:rPr>
              <a:t>Sea of Galilee</a:t>
            </a:r>
            <a:endParaRPr lang="en-US" b="1" dirty="0">
              <a:solidFill>
                <a:schemeClr val="bg1"/>
              </a:solidFill>
              <a:latin typeface="+mn-lt"/>
            </a:endParaRPr>
          </a:p>
        </p:txBody>
      </p:sp>
    </p:spTree>
    <p:extLst>
      <p:ext uri="{BB962C8B-B14F-4D97-AF65-F5344CB8AC3E}">
        <p14:creationId xmlns:p14="http://schemas.microsoft.com/office/powerpoint/2010/main" val="26546792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cstate="email">
            <a:extLst>
              <a:ext uri="{28A0092B-C50C-407E-A947-70E740481C1C}">
                <a14:useLocalDpi xmlns:a14="http://schemas.microsoft.com/office/drawing/2010/main"/>
              </a:ext>
            </a:extLst>
          </a:blip>
          <a:srcRect b="-1"/>
          <a:stretch/>
        </p:blipFill>
        <p:spPr>
          <a:xfrm>
            <a:off x="315566" y="3886"/>
            <a:ext cx="4366165" cy="6841588"/>
          </a:xfrm>
          <a:prstGeom prst="rect">
            <a:avLst/>
          </a:prstGeom>
        </p:spPr>
      </p:pic>
      <p:sp>
        <p:nvSpPr>
          <p:cNvPr id="5" name="TextBox 4"/>
          <p:cNvSpPr txBox="1"/>
          <p:nvPr/>
        </p:nvSpPr>
        <p:spPr>
          <a:xfrm>
            <a:off x="5041232" y="132339"/>
            <a:ext cx="3850105" cy="954107"/>
          </a:xfrm>
          <a:prstGeom prst="rect">
            <a:avLst/>
          </a:prstGeom>
          <a:noFill/>
        </p:spPr>
        <p:txBody>
          <a:bodyPr wrap="square" rtlCol="0">
            <a:spAutoFit/>
          </a:bodyPr>
          <a:lstStyle/>
          <a:p>
            <a:pPr algn="ctr"/>
            <a:r>
              <a:rPr lang="en-US" sz="2800" b="1" u="sng" dirty="0" smtClean="0"/>
              <a:t>Mark 8</a:t>
            </a:r>
          </a:p>
          <a:p>
            <a:pPr algn="ctr"/>
            <a:r>
              <a:rPr lang="en-US" sz="2800" b="1" u="sng" dirty="0"/>
              <a:t>T</a:t>
            </a:r>
            <a:r>
              <a:rPr lang="en-US" sz="2800" b="1" u="sng" dirty="0" smtClean="0"/>
              <a:t>eaching and Traveling</a:t>
            </a:r>
            <a:endParaRPr lang="en-US" sz="2800" dirty="0"/>
          </a:p>
        </p:txBody>
      </p:sp>
      <p:sp>
        <p:nvSpPr>
          <p:cNvPr id="6" name="TextBox 5"/>
          <p:cNvSpPr txBox="1"/>
          <p:nvPr/>
        </p:nvSpPr>
        <p:spPr>
          <a:xfrm>
            <a:off x="4982672" y="1311442"/>
            <a:ext cx="4016949" cy="5262979"/>
          </a:xfrm>
          <a:prstGeom prst="rect">
            <a:avLst/>
          </a:prstGeom>
          <a:noFill/>
        </p:spPr>
        <p:txBody>
          <a:bodyPr wrap="square" rtlCol="0">
            <a:spAutoFit/>
          </a:bodyPr>
          <a:lstStyle/>
          <a:p>
            <a:r>
              <a:rPr lang="en-US" sz="2400" dirty="0" smtClean="0">
                <a:latin typeface="Bookman Old Style" panose="02050604050505020204" pitchFamily="18" charset="0"/>
              </a:rPr>
              <a:t>Begins in the Gentile region of Decapolis</a:t>
            </a:r>
          </a:p>
          <a:p>
            <a:endParaRPr lang="en-US" sz="2400" dirty="0">
              <a:latin typeface="Bookman Old Style" panose="02050604050505020204" pitchFamily="18" charset="0"/>
            </a:endParaRPr>
          </a:p>
          <a:p>
            <a:r>
              <a:rPr lang="en-US" sz="2400" dirty="0" smtClean="0">
                <a:latin typeface="Bookman Old Style" panose="02050604050505020204" pitchFamily="18" charset="0"/>
              </a:rPr>
              <a:t>Across the Sea of Galilee to </a:t>
            </a:r>
            <a:r>
              <a:rPr lang="en-US" sz="2400" dirty="0" err="1" smtClean="0">
                <a:latin typeface="Bookman Old Style" panose="02050604050505020204" pitchFamily="18" charset="0"/>
              </a:rPr>
              <a:t>Dalmanutha</a:t>
            </a:r>
            <a:endParaRPr lang="en-US" sz="2400" dirty="0" smtClean="0">
              <a:latin typeface="Bookman Old Style" panose="02050604050505020204" pitchFamily="18" charset="0"/>
            </a:endParaRPr>
          </a:p>
          <a:p>
            <a:endParaRPr lang="en-US" sz="2400" dirty="0">
              <a:latin typeface="Bookman Old Style" panose="02050604050505020204" pitchFamily="18" charset="0"/>
            </a:endParaRPr>
          </a:p>
          <a:p>
            <a:r>
              <a:rPr lang="en-US" sz="2400" dirty="0" smtClean="0">
                <a:latin typeface="Bookman Old Style" panose="02050604050505020204" pitchFamily="18" charset="0"/>
              </a:rPr>
              <a:t>Another boat ride to Bethsaida</a:t>
            </a:r>
          </a:p>
          <a:p>
            <a:endParaRPr lang="en-US" sz="2400" dirty="0">
              <a:latin typeface="Bookman Old Style" panose="02050604050505020204" pitchFamily="18" charset="0"/>
            </a:endParaRPr>
          </a:p>
          <a:p>
            <a:r>
              <a:rPr lang="en-US" sz="2400" dirty="0" smtClean="0">
                <a:latin typeface="Bookman Old Style" panose="02050604050505020204" pitchFamily="18" charset="0"/>
              </a:rPr>
              <a:t>Over land (~40km) to Caesarea Philippi</a:t>
            </a:r>
          </a:p>
          <a:p>
            <a:endParaRPr lang="en-US" sz="2400" dirty="0">
              <a:latin typeface="Bookman Old Style" panose="02050604050505020204" pitchFamily="18" charset="0"/>
            </a:endParaRPr>
          </a:p>
          <a:p>
            <a:r>
              <a:rPr lang="en-US" sz="2400" dirty="0" smtClean="0">
                <a:latin typeface="Bookman Old Style" panose="02050604050505020204" pitchFamily="18" charset="0"/>
              </a:rPr>
              <a:t>Begins His final journey to Jerusalem</a:t>
            </a:r>
            <a:endParaRPr lang="en-US" sz="2400" dirty="0">
              <a:latin typeface="Bookman Old Style" panose="02050604050505020204" pitchFamily="18" charset="0"/>
            </a:endParaRPr>
          </a:p>
        </p:txBody>
      </p:sp>
      <p:sp>
        <p:nvSpPr>
          <p:cNvPr id="2" name="TextBox 1"/>
          <p:cNvSpPr txBox="1"/>
          <p:nvPr/>
        </p:nvSpPr>
        <p:spPr>
          <a:xfrm>
            <a:off x="616507" y="3912243"/>
            <a:ext cx="1551007" cy="400110"/>
          </a:xfrm>
          <a:prstGeom prst="rect">
            <a:avLst/>
          </a:prstGeom>
          <a:solidFill>
            <a:schemeClr val="accent6">
              <a:lumMod val="40000"/>
              <a:lumOff val="60000"/>
            </a:schemeClr>
          </a:solidFill>
        </p:spPr>
        <p:txBody>
          <a:bodyPr wrap="square" rtlCol="0">
            <a:spAutoFit/>
          </a:bodyPr>
          <a:lstStyle/>
          <a:p>
            <a:r>
              <a:rPr lang="en-US" sz="2000" i="1" dirty="0" err="1" smtClean="0">
                <a:latin typeface="Times New Roman" panose="02020603050405020304" pitchFamily="18" charset="0"/>
                <a:cs typeface="Times New Roman" panose="02020603050405020304" pitchFamily="18" charset="0"/>
              </a:rPr>
              <a:t>Dalmanutha</a:t>
            </a:r>
            <a:endParaRPr lang="en-US" sz="2000" i="1" dirty="0">
              <a:latin typeface="Times New Roman" panose="02020603050405020304" pitchFamily="18" charset="0"/>
              <a:cs typeface="Times New Roman" panose="02020603050405020304" pitchFamily="18" charset="0"/>
            </a:endParaRPr>
          </a:p>
        </p:txBody>
      </p:sp>
      <p:sp>
        <p:nvSpPr>
          <p:cNvPr id="3" name="Oval 2"/>
          <p:cNvSpPr/>
          <p:nvPr/>
        </p:nvSpPr>
        <p:spPr>
          <a:xfrm>
            <a:off x="2676801" y="5081286"/>
            <a:ext cx="138896" cy="12732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914801" y="4185031"/>
            <a:ext cx="138896" cy="12732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p:cNvCxnSpPr>
            <a:stCxn id="3" idx="0"/>
          </p:cNvCxnSpPr>
          <p:nvPr/>
        </p:nvCxnSpPr>
        <p:spPr>
          <a:xfrm flipH="1" flipV="1">
            <a:off x="2053697" y="4312354"/>
            <a:ext cx="692552" cy="768932"/>
          </a:xfrm>
          <a:prstGeom prst="straightConnector1">
            <a:avLst/>
          </a:prstGeom>
          <a:ln w="3810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2110606" y="3979190"/>
            <a:ext cx="548833" cy="269502"/>
          </a:xfrm>
          <a:prstGeom prst="straightConnector1">
            <a:avLst/>
          </a:prstGeom>
          <a:ln w="3810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2680177" y="1493134"/>
            <a:ext cx="459612" cy="2396743"/>
          </a:xfrm>
          <a:prstGeom prst="straightConnector1">
            <a:avLst/>
          </a:prstGeom>
          <a:ln w="3810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Curved Connector 19"/>
          <p:cNvCxnSpPr/>
          <p:nvPr/>
        </p:nvCxnSpPr>
        <p:spPr>
          <a:xfrm rot="5400000">
            <a:off x="-105782" y="3230567"/>
            <a:ext cx="4983007" cy="1508142"/>
          </a:xfrm>
          <a:prstGeom prst="curvedConnector3">
            <a:avLst>
              <a:gd name="adj1" fmla="val 50000"/>
            </a:avLst>
          </a:prstGeom>
          <a:ln w="38100">
            <a:solidFill>
              <a:srgbClr val="C0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879753" y="6488668"/>
            <a:ext cx="1528471" cy="369332"/>
          </a:xfrm>
          <a:prstGeom prst="rect">
            <a:avLst/>
          </a:prstGeom>
          <a:solidFill>
            <a:schemeClr val="bg1"/>
          </a:solidFill>
        </p:spPr>
        <p:txBody>
          <a:bodyPr wrap="square" rtlCol="0">
            <a:spAutoFit/>
          </a:bodyPr>
          <a:lstStyle/>
          <a:p>
            <a:pPr algn="ctr"/>
            <a:r>
              <a:rPr lang="en-US" b="1" dirty="0" smtClean="0"/>
              <a:t>To Jerusalem</a:t>
            </a:r>
            <a:endParaRPr lang="en-US" b="1" dirty="0"/>
          </a:p>
        </p:txBody>
      </p:sp>
    </p:spTree>
    <p:extLst>
      <p:ext uri="{BB962C8B-B14F-4D97-AF65-F5344CB8AC3E}">
        <p14:creationId xmlns:p14="http://schemas.microsoft.com/office/powerpoint/2010/main" val="1279702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wipe(left)">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wipe(left)">
                                      <p:cBhvr>
                                        <p:cTn id="22" dur="500"/>
                                        <p:tgtEl>
                                          <p:spTgt spid="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ipe(left)">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6">
                                            <p:txEl>
                                              <p:pRg st="6" end="6"/>
                                            </p:txEl>
                                          </p:spTgt>
                                        </p:tgtEl>
                                        <p:attrNameLst>
                                          <p:attrName>style.visibility</p:attrName>
                                        </p:attrNameLst>
                                      </p:cBhvr>
                                      <p:to>
                                        <p:strVal val="visible"/>
                                      </p:to>
                                    </p:set>
                                    <p:animEffect transition="in" filter="wipe(left)">
                                      <p:cBhvr>
                                        <p:cTn id="32" dur="500"/>
                                        <p:tgtEl>
                                          <p:spTgt spid="6">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down)">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6">
                                            <p:txEl>
                                              <p:pRg st="8" end="8"/>
                                            </p:txEl>
                                          </p:spTgt>
                                        </p:tgtEl>
                                        <p:attrNameLst>
                                          <p:attrName>style.visibility</p:attrName>
                                        </p:attrNameLst>
                                      </p:cBhvr>
                                      <p:to>
                                        <p:strVal val="visible"/>
                                      </p:to>
                                    </p:set>
                                    <p:animEffect transition="in" filter="wipe(left)">
                                      <p:cBhvr>
                                        <p:cTn id="42" dur="500"/>
                                        <p:tgtEl>
                                          <p:spTgt spid="6">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wipe(up)">
                                      <p:cBhvr>
                                        <p:cTn id="47" dur="500"/>
                                        <p:tgtEl>
                                          <p:spTgt spid="20"/>
                                        </p:tgtEl>
                                      </p:cBhvr>
                                    </p:animEffect>
                                  </p:childTnLst>
                                </p:cTn>
                              </p:par>
                            </p:childTnLst>
                          </p:cTn>
                        </p:par>
                        <p:par>
                          <p:cTn id="48" fill="hold">
                            <p:stCondLst>
                              <p:cond delay="500"/>
                            </p:stCondLst>
                            <p:childTnLst>
                              <p:par>
                                <p:cTn id="49" presetID="10" presetClass="entr" presetSubtype="0" fill="hold" grpId="0" nodeType="after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fade">
                                      <p:cBhvr>
                                        <p:cTn id="51"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2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Feeding the Gentiles</a:t>
            </a:r>
            <a:endParaRPr lang="en-US" b="1" u="sng" dirty="0">
              <a:latin typeface="+mn-lt"/>
            </a:endParaRPr>
          </a:p>
        </p:txBody>
      </p:sp>
      <p:sp>
        <p:nvSpPr>
          <p:cNvPr id="7" name="Content Placeholder 6"/>
          <p:cNvSpPr>
            <a:spLocks noGrp="1"/>
          </p:cNvSpPr>
          <p:nvPr>
            <p:ph idx="1"/>
          </p:nvPr>
        </p:nvSpPr>
        <p:spPr>
          <a:xfrm>
            <a:off x="0" y="1019907"/>
            <a:ext cx="9144000" cy="5681977"/>
          </a:xfrm>
        </p:spPr>
        <p:txBody>
          <a:bodyPr>
            <a:normAutofit fontScale="92500" lnSpcReduction="20000"/>
          </a:bodyPr>
          <a:lstStyle/>
          <a:p>
            <a:pPr>
              <a:lnSpc>
                <a:spcPct val="100000"/>
              </a:lnSpc>
              <a:spcBef>
                <a:spcPts val="0"/>
              </a:spcBef>
              <a:spcAft>
                <a:spcPts val="1200"/>
              </a:spcAft>
            </a:pPr>
            <a:r>
              <a:rPr lang="en-US" sz="3200" b="1" dirty="0" smtClean="0"/>
              <a:t>Mark 7:35-37 </a:t>
            </a:r>
            <a:r>
              <a:rPr lang="en-US" sz="3200" dirty="0" smtClean="0"/>
              <a:t>– Jesus did not come to be just a miracle worker – He came to be the Savior.  But, against His command, the people advertised His miracles.</a:t>
            </a:r>
          </a:p>
          <a:p>
            <a:pPr>
              <a:lnSpc>
                <a:spcPct val="100000"/>
              </a:lnSpc>
              <a:spcBef>
                <a:spcPts val="0"/>
              </a:spcBef>
              <a:spcAft>
                <a:spcPts val="1200"/>
              </a:spcAft>
            </a:pPr>
            <a:r>
              <a:rPr lang="en-US" sz="3200" b="1" dirty="0" smtClean="0"/>
              <a:t>Mark 8:1</a:t>
            </a:r>
            <a:r>
              <a:rPr lang="en-US" sz="3200" dirty="0" smtClean="0"/>
              <a:t> – To experience His miracle power, great crowds of Gentiles gathered for three days.</a:t>
            </a:r>
          </a:p>
          <a:p>
            <a:pPr>
              <a:lnSpc>
                <a:spcPct val="100000"/>
              </a:lnSpc>
              <a:spcBef>
                <a:spcPts val="0"/>
              </a:spcBef>
              <a:spcAft>
                <a:spcPts val="1200"/>
              </a:spcAft>
            </a:pPr>
            <a:r>
              <a:rPr lang="en-US" sz="3200" b="1" dirty="0" smtClean="0"/>
              <a:t>vs.2,3</a:t>
            </a:r>
            <a:r>
              <a:rPr lang="en-US" sz="3200" dirty="0" smtClean="0"/>
              <a:t> – Even though people came for the wrong reasons, Jesus still had compassion for the physical needs of the people.</a:t>
            </a:r>
          </a:p>
          <a:p>
            <a:pPr>
              <a:lnSpc>
                <a:spcPct val="100000"/>
              </a:lnSpc>
              <a:spcBef>
                <a:spcPts val="0"/>
              </a:spcBef>
              <a:spcAft>
                <a:spcPts val="1200"/>
              </a:spcAft>
            </a:pPr>
            <a:r>
              <a:rPr lang="en-US" sz="3200" b="1" dirty="0" smtClean="0"/>
              <a:t>vs.4-5</a:t>
            </a:r>
            <a:r>
              <a:rPr lang="en-US" sz="3200" dirty="0" smtClean="0"/>
              <a:t> – The apostles, like us, were quick to forget (and doubt?) the power and goodness of Jesus.</a:t>
            </a:r>
          </a:p>
          <a:p>
            <a:pPr>
              <a:lnSpc>
                <a:spcPct val="100000"/>
              </a:lnSpc>
              <a:spcBef>
                <a:spcPts val="0"/>
              </a:spcBef>
              <a:spcAft>
                <a:spcPts val="1200"/>
              </a:spcAft>
            </a:pPr>
            <a:r>
              <a:rPr lang="en-US" sz="3200" b="1" dirty="0"/>
              <a:t>v</a:t>
            </a:r>
            <a:r>
              <a:rPr lang="en-US" sz="3200" b="1" dirty="0" smtClean="0"/>
              <a:t>s.6-7</a:t>
            </a:r>
            <a:r>
              <a:rPr lang="en-US" sz="3200" dirty="0" smtClean="0"/>
              <a:t> – Jesus often “breaks” those that He uses</a:t>
            </a:r>
          </a:p>
          <a:p>
            <a:pPr>
              <a:lnSpc>
                <a:spcPct val="100000"/>
              </a:lnSpc>
              <a:spcBef>
                <a:spcPts val="0"/>
              </a:spcBef>
              <a:spcAft>
                <a:spcPts val="1200"/>
              </a:spcAft>
            </a:pPr>
            <a:r>
              <a:rPr lang="en-US" sz="3200" b="1" dirty="0"/>
              <a:t>v</a:t>
            </a:r>
            <a:r>
              <a:rPr lang="en-US" sz="3200" b="1" dirty="0" smtClean="0"/>
              <a:t>s.8-9</a:t>
            </a:r>
            <a:r>
              <a:rPr lang="en-US" sz="3200" dirty="0" smtClean="0"/>
              <a:t> – Big </a:t>
            </a:r>
            <a:r>
              <a:rPr lang="en-US" sz="3200" dirty="0"/>
              <a:t>baskets </a:t>
            </a:r>
            <a:r>
              <a:rPr lang="en-US" sz="3200" dirty="0" smtClean="0"/>
              <a:t>(</a:t>
            </a:r>
            <a:r>
              <a:rPr lang="en-US" sz="3200" dirty="0" err="1" smtClean="0"/>
              <a:t>Gk</a:t>
            </a:r>
            <a:r>
              <a:rPr lang="en-US" sz="3200" dirty="0" smtClean="0"/>
              <a:t>: “</a:t>
            </a:r>
            <a:r>
              <a:rPr lang="en-US" sz="3200" dirty="0" err="1" smtClean="0"/>
              <a:t>spuris</a:t>
            </a:r>
            <a:r>
              <a:rPr lang="en-US" sz="3200" dirty="0" smtClean="0"/>
              <a:t>”) not smaller </a:t>
            </a:r>
            <a:r>
              <a:rPr lang="en-US" sz="3200" dirty="0"/>
              <a:t>ones </a:t>
            </a:r>
            <a:r>
              <a:rPr lang="en-US" sz="3200" dirty="0" smtClean="0"/>
              <a:t>(“</a:t>
            </a:r>
            <a:r>
              <a:rPr lang="en-US" sz="3200" dirty="0" err="1" smtClean="0"/>
              <a:t>kophinos</a:t>
            </a:r>
            <a:r>
              <a:rPr lang="en-US" sz="3200" dirty="0" smtClean="0"/>
              <a:t>”) like in 6:43</a:t>
            </a:r>
            <a:endParaRPr lang="en-US" sz="3200" dirty="0"/>
          </a:p>
        </p:txBody>
      </p:sp>
    </p:spTree>
    <p:extLst>
      <p:ext uri="{BB962C8B-B14F-4D97-AF65-F5344CB8AC3E}">
        <p14:creationId xmlns:p14="http://schemas.microsoft.com/office/powerpoint/2010/main" val="3613554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Facing the Pharisees</a:t>
            </a:r>
            <a:endParaRPr lang="en-US" b="1" u="sng" dirty="0">
              <a:latin typeface="+mn-lt"/>
            </a:endParaRPr>
          </a:p>
        </p:txBody>
      </p:sp>
      <p:sp>
        <p:nvSpPr>
          <p:cNvPr id="7" name="Content Placeholder 6"/>
          <p:cNvSpPr>
            <a:spLocks noGrp="1"/>
          </p:cNvSpPr>
          <p:nvPr>
            <p:ph idx="1"/>
          </p:nvPr>
        </p:nvSpPr>
        <p:spPr>
          <a:xfrm>
            <a:off x="0" y="1019907"/>
            <a:ext cx="9144000" cy="5681977"/>
          </a:xfrm>
        </p:spPr>
        <p:txBody>
          <a:bodyPr>
            <a:normAutofit fontScale="92500" lnSpcReduction="10000"/>
          </a:bodyPr>
          <a:lstStyle/>
          <a:p>
            <a:pPr>
              <a:lnSpc>
                <a:spcPct val="100000"/>
              </a:lnSpc>
              <a:spcBef>
                <a:spcPts val="0"/>
              </a:spcBef>
              <a:spcAft>
                <a:spcPts val="1200"/>
              </a:spcAft>
            </a:pPr>
            <a:r>
              <a:rPr lang="en-US" sz="3200" b="1" dirty="0" smtClean="0"/>
              <a:t>Vs.10,11 </a:t>
            </a:r>
            <a:r>
              <a:rPr lang="en-US" sz="3200" dirty="0" smtClean="0"/>
              <a:t>– The Pharisees usually challenge and test Jesus, demanding increasingly greater signs and more proofs of His claims.</a:t>
            </a:r>
          </a:p>
          <a:p>
            <a:pPr>
              <a:lnSpc>
                <a:spcPct val="100000"/>
              </a:lnSpc>
              <a:spcBef>
                <a:spcPts val="0"/>
              </a:spcBef>
              <a:spcAft>
                <a:spcPts val="1200"/>
              </a:spcAft>
            </a:pPr>
            <a:r>
              <a:rPr lang="en-US" sz="3200" dirty="0" smtClean="0"/>
              <a:t>Sadly, we are often like them: always wanting more.</a:t>
            </a:r>
          </a:p>
          <a:p>
            <a:pPr>
              <a:lnSpc>
                <a:spcPct val="100000"/>
              </a:lnSpc>
              <a:spcBef>
                <a:spcPts val="0"/>
              </a:spcBef>
              <a:spcAft>
                <a:spcPts val="1200"/>
              </a:spcAft>
            </a:pPr>
            <a:r>
              <a:rPr lang="en-US" sz="3200" b="1" dirty="0" smtClean="0"/>
              <a:t>vs.12</a:t>
            </a:r>
            <a:r>
              <a:rPr lang="en-US" sz="3200" dirty="0" smtClean="0"/>
              <a:t> – In 7:34</a:t>
            </a:r>
            <a:r>
              <a:rPr lang="en-US" sz="3200" dirty="0"/>
              <a:t>, Jesus sighed </a:t>
            </a:r>
            <a:r>
              <a:rPr lang="en-US" sz="3200" dirty="0" smtClean="0"/>
              <a:t>(“</a:t>
            </a:r>
            <a:r>
              <a:rPr lang="en-US" sz="3200" dirty="0" err="1" smtClean="0"/>
              <a:t>stenazo</a:t>
            </a:r>
            <a:r>
              <a:rPr lang="en-US" sz="3200" dirty="0" smtClean="0"/>
              <a:t>”), </a:t>
            </a:r>
            <a:r>
              <a:rPr lang="en-US" sz="3200" dirty="0"/>
              <a:t>but here, He sighs deeply </a:t>
            </a:r>
            <a:r>
              <a:rPr lang="en-US" sz="3200" dirty="0" smtClean="0"/>
              <a:t>(“</a:t>
            </a:r>
            <a:r>
              <a:rPr lang="en-US" sz="3200" dirty="0" err="1" smtClean="0"/>
              <a:t>anastenazo</a:t>
            </a:r>
            <a:r>
              <a:rPr lang="en-US" sz="3200" dirty="0" smtClean="0"/>
              <a:t>”) </a:t>
            </a:r>
            <a:r>
              <a:rPr lang="en-US" sz="3200" dirty="0"/>
              <a:t>in His spirit</a:t>
            </a:r>
            <a:r>
              <a:rPr lang="en-US" sz="3200" dirty="0" smtClean="0"/>
              <a:t>.  He is </a:t>
            </a:r>
            <a:r>
              <a:rPr lang="en-US" sz="3200" b="1" dirty="0" smtClean="0"/>
              <a:t>deeply grieved</a:t>
            </a:r>
            <a:r>
              <a:rPr lang="en-US" sz="3200" dirty="0" smtClean="0"/>
              <a:t> at their hardness of heart and unbelief.</a:t>
            </a:r>
          </a:p>
          <a:p>
            <a:pPr>
              <a:lnSpc>
                <a:spcPct val="100000"/>
              </a:lnSpc>
              <a:spcBef>
                <a:spcPts val="0"/>
              </a:spcBef>
              <a:spcAft>
                <a:spcPts val="1200"/>
              </a:spcAft>
            </a:pPr>
            <a:r>
              <a:rPr lang="en-US" sz="3200" dirty="0" smtClean="0"/>
              <a:t>“No sign will be given” – only the greatest sign of all will convince many: His resurrection (John 2:18,19)</a:t>
            </a:r>
            <a:endParaRPr lang="en-US" sz="3200" dirty="0"/>
          </a:p>
          <a:p>
            <a:pPr>
              <a:lnSpc>
                <a:spcPct val="100000"/>
              </a:lnSpc>
              <a:spcBef>
                <a:spcPts val="0"/>
              </a:spcBef>
              <a:spcAft>
                <a:spcPts val="1200"/>
              </a:spcAft>
            </a:pPr>
            <a:r>
              <a:rPr lang="en-US" sz="3200" b="1" dirty="0" smtClean="0"/>
              <a:t>vs.13</a:t>
            </a:r>
            <a:r>
              <a:rPr lang="en-US" sz="3200" dirty="0" smtClean="0"/>
              <a:t> – When people reject Jesus, there is no other hope for their salvation</a:t>
            </a:r>
            <a:endParaRPr lang="en-US" sz="3200" dirty="0"/>
          </a:p>
        </p:txBody>
      </p:sp>
    </p:spTree>
    <p:extLst>
      <p:ext uri="{BB962C8B-B14F-4D97-AF65-F5344CB8AC3E}">
        <p14:creationId xmlns:p14="http://schemas.microsoft.com/office/powerpoint/2010/main" val="3248207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The Forgetful Apostles</a:t>
            </a:r>
            <a:endParaRPr lang="en-US" b="1" u="sng" dirty="0">
              <a:latin typeface="+mn-lt"/>
            </a:endParaRPr>
          </a:p>
        </p:txBody>
      </p:sp>
      <p:sp>
        <p:nvSpPr>
          <p:cNvPr id="7" name="Content Placeholder 6"/>
          <p:cNvSpPr>
            <a:spLocks noGrp="1"/>
          </p:cNvSpPr>
          <p:nvPr>
            <p:ph idx="1"/>
          </p:nvPr>
        </p:nvSpPr>
        <p:spPr>
          <a:xfrm>
            <a:off x="196770" y="1019907"/>
            <a:ext cx="8843058" cy="5681977"/>
          </a:xfrm>
        </p:spPr>
        <p:txBody>
          <a:bodyPr>
            <a:normAutofit fontScale="92500" lnSpcReduction="10000"/>
          </a:bodyPr>
          <a:lstStyle/>
          <a:p>
            <a:pPr>
              <a:lnSpc>
                <a:spcPct val="100000"/>
              </a:lnSpc>
              <a:spcBef>
                <a:spcPts val="0"/>
              </a:spcBef>
              <a:spcAft>
                <a:spcPts val="1200"/>
              </a:spcAft>
            </a:pPr>
            <a:r>
              <a:rPr lang="en-US" sz="3200" b="1" dirty="0" smtClean="0"/>
              <a:t>Vs.14 </a:t>
            </a:r>
            <a:r>
              <a:rPr lang="en-US" sz="3200" dirty="0" smtClean="0"/>
              <a:t>– They forgot to bring any food and Jesus uses their hunger as a teaching opportunity</a:t>
            </a:r>
          </a:p>
          <a:p>
            <a:pPr>
              <a:lnSpc>
                <a:spcPct val="100000"/>
              </a:lnSpc>
              <a:spcBef>
                <a:spcPts val="0"/>
              </a:spcBef>
              <a:spcAft>
                <a:spcPts val="1200"/>
              </a:spcAft>
            </a:pPr>
            <a:r>
              <a:rPr lang="en-US" sz="3200" b="1" dirty="0" smtClean="0"/>
              <a:t>vs.15</a:t>
            </a:r>
            <a:r>
              <a:rPr lang="en-US" sz="3200" dirty="0" smtClean="0"/>
              <a:t> – Yeast is often used in the Bible to describe something evil that spreads to many people</a:t>
            </a:r>
          </a:p>
          <a:p>
            <a:pPr lvl="1">
              <a:lnSpc>
                <a:spcPct val="100000"/>
              </a:lnSpc>
              <a:spcBef>
                <a:spcPts val="0"/>
              </a:spcBef>
              <a:spcAft>
                <a:spcPts val="1200"/>
              </a:spcAft>
              <a:buFont typeface="Wingdings" panose="05000000000000000000" pitchFamily="2" charset="2"/>
              <a:buChar char="§"/>
            </a:pPr>
            <a:r>
              <a:rPr lang="en-US" sz="2800" dirty="0" smtClean="0"/>
              <a:t>“yeast of the Pharisees” – the risk of </a:t>
            </a:r>
            <a:r>
              <a:rPr lang="en-US" sz="2800" u="sng" dirty="0" smtClean="0"/>
              <a:t>false teaching</a:t>
            </a:r>
            <a:r>
              <a:rPr lang="en-US" sz="2800" dirty="0" smtClean="0"/>
              <a:t> and </a:t>
            </a:r>
            <a:r>
              <a:rPr lang="en-US" sz="2800" u="sng" dirty="0" smtClean="0"/>
              <a:t>self-righteous</a:t>
            </a:r>
            <a:r>
              <a:rPr lang="en-US" sz="2800" dirty="0" smtClean="0"/>
              <a:t> religious effort</a:t>
            </a:r>
          </a:p>
          <a:p>
            <a:pPr lvl="1">
              <a:lnSpc>
                <a:spcPct val="100000"/>
              </a:lnSpc>
              <a:spcBef>
                <a:spcPts val="0"/>
              </a:spcBef>
              <a:spcAft>
                <a:spcPts val="1200"/>
              </a:spcAft>
              <a:buFont typeface="Wingdings" panose="05000000000000000000" pitchFamily="2" charset="2"/>
              <a:buChar char="§"/>
            </a:pPr>
            <a:r>
              <a:rPr lang="en-US" sz="2800" dirty="0" smtClean="0"/>
              <a:t>“yeast of Herod” – the </a:t>
            </a:r>
            <a:r>
              <a:rPr lang="en-US" sz="2800" u="sng" dirty="0" smtClean="0"/>
              <a:t>immoral, corrupt ways</a:t>
            </a:r>
            <a:r>
              <a:rPr lang="en-US" sz="2800" dirty="0" smtClean="0"/>
              <a:t> of the world</a:t>
            </a:r>
          </a:p>
          <a:p>
            <a:pPr>
              <a:lnSpc>
                <a:spcPct val="100000"/>
              </a:lnSpc>
              <a:spcBef>
                <a:spcPts val="0"/>
              </a:spcBef>
              <a:spcAft>
                <a:spcPts val="1200"/>
              </a:spcAft>
            </a:pPr>
            <a:r>
              <a:rPr lang="en-US" sz="3200" b="1" dirty="0" smtClean="0"/>
              <a:t>vs.16,21</a:t>
            </a:r>
            <a:r>
              <a:rPr lang="en-US" sz="3200" dirty="0" smtClean="0"/>
              <a:t> – </a:t>
            </a:r>
            <a:r>
              <a:rPr lang="en-US" sz="3200" dirty="0"/>
              <a:t>T</a:t>
            </a:r>
            <a:r>
              <a:rPr lang="en-US" sz="3200" dirty="0" smtClean="0"/>
              <a:t>he apostles were still focused on physical issues and were spiritually insensitive to Jesus’ teaching (like us…)</a:t>
            </a:r>
          </a:p>
          <a:p>
            <a:pPr>
              <a:lnSpc>
                <a:spcPct val="100000"/>
              </a:lnSpc>
              <a:spcBef>
                <a:spcPts val="0"/>
              </a:spcBef>
              <a:spcAft>
                <a:spcPts val="1200"/>
              </a:spcAft>
            </a:pPr>
            <a:r>
              <a:rPr lang="en-US" sz="3200" b="1" dirty="0" smtClean="0"/>
              <a:t>vs.17-20</a:t>
            </a:r>
            <a:r>
              <a:rPr lang="en-US" sz="3200" dirty="0" smtClean="0"/>
              <a:t> </a:t>
            </a:r>
            <a:r>
              <a:rPr lang="en-US" sz="3200" dirty="0"/>
              <a:t>– </a:t>
            </a:r>
            <a:r>
              <a:rPr lang="en-US" sz="3200" dirty="0" smtClean="0"/>
              <a:t>Jesus continues to remind them of </a:t>
            </a:r>
            <a:r>
              <a:rPr lang="en-US" sz="3200" u="sng" dirty="0" smtClean="0"/>
              <a:t>Who He is</a:t>
            </a:r>
            <a:r>
              <a:rPr lang="en-US" sz="3200" dirty="0" smtClean="0"/>
              <a:t> and </a:t>
            </a:r>
            <a:r>
              <a:rPr lang="en-US" sz="3200" u="sng" dirty="0" smtClean="0"/>
              <a:t>what He can do</a:t>
            </a:r>
          </a:p>
        </p:txBody>
      </p:sp>
    </p:spTree>
    <p:extLst>
      <p:ext uri="{BB962C8B-B14F-4D97-AF65-F5344CB8AC3E}">
        <p14:creationId xmlns:p14="http://schemas.microsoft.com/office/powerpoint/2010/main" val="36827903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Fixing Eyes and Understanding</a:t>
            </a:r>
            <a:endParaRPr lang="en-US" b="1" u="sng" dirty="0">
              <a:latin typeface="+mn-lt"/>
            </a:endParaRPr>
          </a:p>
        </p:txBody>
      </p:sp>
      <p:sp>
        <p:nvSpPr>
          <p:cNvPr id="7" name="Content Placeholder 6"/>
          <p:cNvSpPr>
            <a:spLocks noGrp="1"/>
          </p:cNvSpPr>
          <p:nvPr>
            <p:ph idx="1"/>
          </p:nvPr>
        </p:nvSpPr>
        <p:spPr>
          <a:xfrm>
            <a:off x="245328" y="1019907"/>
            <a:ext cx="8706168" cy="5681977"/>
          </a:xfrm>
        </p:spPr>
        <p:txBody>
          <a:bodyPr>
            <a:normAutofit fontScale="85000" lnSpcReduction="10000"/>
          </a:bodyPr>
          <a:lstStyle/>
          <a:p>
            <a:pPr>
              <a:lnSpc>
                <a:spcPct val="100000"/>
              </a:lnSpc>
              <a:spcBef>
                <a:spcPts val="0"/>
              </a:spcBef>
              <a:spcAft>
                <a:spcPts val="1200"/>
              </a:spcAft>
            </a:pPr>
            <a:r>
              <a:rPr lang="en-US" sz="3200" b="1" dirty="0"/>
              <a:t>v</a:t>
            </a:r>
            <a:r>
              <a:rPr lang="en-US" sz="3200" b="1" dirty="0" smtClean="0"/>
              <a:t>s.22,23 </a:t>
            </a:r>
            <a:r>
              <a:rPr lang="en-US" sz="3200" dirty="0" smtClean="0"/>
              <a:t>– Jesus uses compassionate touch to reassure the blind man.  He ask questions to illustrate two things:</a:t>
            </a:r>
          </a:p>
          <a:p>
            <a:pPr>
              <a:lnSpc>
                <a:spcPct val="100000"/>
              </a:lnSpc>
              <a:spcBef>
                <a:spcPts val="0"/>
              </a:spcBef>
              <a:spcAft>
                <a:spcPts val="1200"/>
              </a:spcAft>
            </a:pPr>
            <a:r>
              <a:rPr lang="en-US" sz="3200" b="1" dirty="0" smtClean="0"/>
              <a:t>vs.24</a:t>
            </a:r>
            <a:r>
              <a:rPr lang="en-US" sz="3200" dirty="0" smtClean="0"/>
              <a:t> – Step 1: the man’s </a:t>
            </a:r>
            <a:r>
              <a:rPr lang="en-US" sz="3200" b="1" dirty="0" smtClean="0"/>
              <a:t>eyes</a:t>
            </a:r>
            <a:r>
              <a:rPr lang="en-US" sz="3200" dirty="0" smtClean="0"/>
              <a:t> work, but his neural system is still not completely restored. </a:t>
            </a:r>
          </a:p>
          <a:p>
            <a:pPr>
              <a:lnSpc>
                <a:spcPct val="100000"/>
              </a:lnSpc>
              <a:spcBef>
                <a:spcPts val="0"/>
              </a:spcBef>
              <a:spcAft>
                <a:spcPts val="1200"/>
              </a:spcAft>
            </a:pPr>
            <a:r>
              <a:rPr lang="en-US" sz="3200" b="1" dirty="0" smtClean="0"/>
              <a:t>vs.25</a:t>
            </a:r>
            <a:r>
              <a:rPr lang="en-US" sz="3200" dirty="0" smtClean="0"/>
              <a:t> – Step 2: his </a:t>
            </a:r>
            <a:r>
              <a:rPr lang="en-US" sz="3200" b="1" dirty="0" smtClean="0"/>
              <a:t>mental processing </a:t>
            </a:r>
            <a:r>
              <a:rPr lang="en-US" sz="3200" dirty="0" smtClean="0"/>
              <a:t>ability is enabled, converting the images clearly.</a:t>
            </a:r>
          </a:p>
          <a:p>
            <a:pPr>
              <a:lnSpc>
                <a:spcPct val="100000"/>
              </a:lnSpc>
              <a:spcBef>
                <a:spcPts val="0"/>
              </a:spcBef>
              <a:spcAft>
                <a:spcPts val="1200"/>
              </a:spcAft>
            </a:pPr>
            <a:r>
              <a:rPr lang="en-US" sz="3200" dirty="0" smtClean="0"/>
              <a:t>Without fixing the </a:t>
            </a:r>
            <a:r>
              <a:rPr lang="en-US" sz="3200" b="1" dirty="0" smtClean="0"/>
              <a:t>brain</a:t>
            </a:r>
            <a:r>
              <a:rPr lang="en-US" sz="3200" dirty="0" smtClean="0"/>
              <a:t>, you cannot </a:t>
            </a:r>
            <a:r>
              <a:rPr lang="en-US" sz="3200" b="1" dirty="0" smtClean="0"/>
              <a:t>process</a:t>
            </a:r>
            <a:r>
              <a:rPr lang="en-US" sz="3200" dirty="0" smtClean="0"/>
              <a:t> what your eyes see.  And without the </a:t>
            </a:r>
            <a:r>
              <a:rPr lang="en-US" sz="3200" b="1" dirty="0" smtClean="0"/>
              <a:t>Spirit’s enlightenment</a:t>
            </a:r>
            <a:r>
              <a:rPr lang="en-US" sz="3200" dirty="0" smtClean="0"/>
              <a:t>, Jesus’ miracles and teaching cannot enter hard hearts.</a:t>
            </a:r>
          </a:p>
          <a:p>
            <a:pPr>
              <a:lnSpc>
                <a:spcPct val="100000"/>
              </a:lnSpc>
              <a:spcBef>
                <a:spcPts val="0"/>
              </a:spcBef>
              <a:spcAft>
                <a:spcPts val="1200"/>
              </a:spcAft>
            </a:pPr>
            <a:r>
              <a:rPr lang="en-US" sz="3200" b="1" dirty="0" smtClean="0"/>
              <a:t>vs.26</a:t>
            </a:r>
            <a:r>
              <a:rPr lang="en-US" sz="3200" dirty="0" smtClean="0"/>
              <a:t> </a:t>
            </a:r>
            <a:r>
              <a:rPr lang="en-US" sz="3200" dirty="0"/>
              <a:t>– </a:t>
            </a:r>
            <a:r>
              <a:rPr lang="en-US" sz="3200" dirty="0" smtClean="0"/>
              <a:t>Jesus took the man out of the village (and asks him to stay out) to keep the crowd from focusing only on His healing powers.</a:t>
            </a:r>
          </a:p>
        </p:txBody>
      </p:sp>
    </p:spTree>
    <p:extLst>
      <p:ext uri="{BB962C8B-B14F-4D97-AF65-F5344CB8AC3E}">
        <p14:creationId xmlns:p14="http://schemas.microsoft.com/office/powerpoint/2010/main" val="25711261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Who is Jesus?</a:t>
            </a:r>
            <a:endParaRPr lang="en-US" b="1" u="sng" dirty="0">
              <a:latin typeface="+mn-lt"/>
            </a:endParaRPr>
          </a:p>
        </p:txBody>
      </p:sp>
      <p:sp>
        <p:nvSpPr>
          <p:cNvPr id="7" name="Content Placeholder 6"/>
          <p:cNvSpPr>
            <a:spLocks noGrp="1"/>
          </p:cNvSpPr>
          <p:nvPr>
            <p:ph idx="1"/>
          </p:nvPr>
        </p:nvSpPr>
        <p:spPr>
          <a:xfrm>
            <a:off x="46299" y="1019907"/>
            <a:ext cx="9051403" cy="5681977"/>
          </a:xfrm>
        </p:spPr>
        <p:txBody>
          <a:bodyPr>
            <a:normAutofit fontScale="92500"/>
          </a:bodyPr>
          <a:lstStyle/>
          <a:p>
            <a:pPr>
              <a:lnSpc>
                <a:spcPct val="100000"/>
              </a:lnSpc>
              <a:spcBef>
                <a:spcPts val="0"/>
              </a:spcBef>
              <a:spcAft>
                <a:spcPts val="1200"/>
              </a:spcAft>
            </a:pPr>
            <a:r>
              <a:rPr lang="en-US" sz="3200" b="1" dirty="0" smtClean="0"/>
              <a:t>vs.27,28 </a:t>
            </a:r>
            <a:r>
              <a:rPr lang="en-US" sz="3200" dirty="0" smtClean="0"/>
              <a:t>– Jesus gives His apostles the opportunity to share the words of others and their own thoughts</a:t>
            </a:r>
          </a:p>
          <a:p>
            <a:pPr>
              <a:lnSpc>
                <a:spcPct val="100000"/>
              </a:lnSpc>
              <a:spcBef>
                <a:spcPts val="0"/>
              </a:spcBef>
              <a:spcAft>
                <a:spcPts val="1200"/>
              </a:spcAft>
            </a:pPr>
            <a:r>
              <a:rPr lang="en-US" sz="3200" b="1" dirty="0" smtClean="0"/>
              <a:t>vs.29</a:t>
            </a:r>
            <a:r>
              <a:rPr lang="en-US" sz="3200" dirty="0" smtClean="0"/>
              <a:t> – The answer </a:t>
            </a:r>
            <a:r>
              <a:rPr lang="en-US" sz="3200" b="1" dirty="0" smtClean="0"/>
              <a:t>every person </a:t>
            </a:r>
            <a:r>
              <a:rPr lang="en-US" sz="3200" dirty="0" smtClean="0"/>
              <a:t>gives to this question will determine their </a:t>
            </a:r>
            <a:r>
              <a:rPr lang="en-US" sz="3200" b="1" dirty="0" smtClean="0"/>
              <a:t>eternal destiny</a:t>
            </a:r>
            <a:r>
              <a:rPr lang="en-US" sz="3200" dirty="0" smtClean="0"/>
              <a:t>. Peter responds with clear truth and Jesus accepts it: </a:t>
            </a:r>
            <a:r>
              <a:rPr lang="en-US" sz="3200" u="sng" dirty="0" smtClean="0"/>
              <a:t>He is Messiah</a:t>
            </a:r>
            <a:r>
              <a:rPr lang="en-US" sz="3200" dirty="0" smtClean="0"/>
              <a:t>.</a:t>
            </a:r>
          </a:p>
          <a:p>
            <a:pPr>
              <a:lnSpc>
                <a:spcPct val="100000"/>
              </a:lnSpc>
              <a:spcBef>
                <a:spcPts val="0"/>
              </a:spcBef>
              <a:spcAft>
                <a:spcPts val="1200"/>
              </a:spcAft>
            </a:pPr>
            <a:r>
              <a:rPr lang="en-US" sz="3200" b="1" dirty="0" smtClean="0"/>
              <a:t>vs.30</a:t>
            </a:r>
            <a:r>
              <a:rPr lang="en-US" sz="3200" dirty="0" smtClean="0"/>
              <a:t> – Jesus’ mission could not be understood apart from the cross, and even the apostles didn’t get it yet…</a:t>
            </a:r>
          </a:p>
          <a:p>
            <a:pPr>
              <a:lnSpc>
                <a:spcPct val="100000"/>
              </a:lnSpc>
              <a:spcBef>
                <a:spcPts val="0"/>
              </a:spcBef>
              <a:spcAft>
                <a:spcPts val="1200"/>
              </a:spcAft>
            </a:pPr>
            <a:r>
              <a:rPr lang="en-US" sz="3200" b="1" dirty="0" smtClean="0"/>
              <a:t>vs.31</a:t>
            </a:r>
            <a:r>
              <a:rPr lang="en-US" sz="3200" dirty="0" smtClean="0"/>
              <a:t> </a:t>
            </a:r>
            <a:r>
              <a:rPr lang="en-US" sz="3200" dirty="0"/>
              <a:t>– </a:t>
            </a:r>
            <a:r>
              <a:rPr lang="en-US" sz="3200" dirty="0" smtClean="0"/>
              <a:t>Jesus </a:t>
            </a:r>
            <a:r>
              <a:rPr lang="en-US" sz="3200" u="sng" dirty="0" smtClean="0"/>
              <a:t>must</a:t>
            </a:r>
            <a:r>
              <a:rPr lang="en-US" sz="3200" dirty="0" smtClean="0"/>
              <a:t> suffer many things and be killed, then rise again.  His suffering was not accidental – this is why He came: to suffer and die for us!</a:t>
            </a:r>
          </a:p>
        </p:txBody>
      </p:sp>
    </p:spTree>
    <p:extLst>
      <p:ext uri="{BB962C8B-B14F-4D97-AF65-F5344CB8AC3E}">
        <p14:creationId xmlns:p14="http://schemas.microsoft.com/office/powerpoint/2010/main" val="3292957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9" y="118629"/>
            <a:ext cx="8272283" cy="763960"/>
          </a:xfrm>
        </p:spPr>
        <p:txBody>
          <a:bodyPr>
            <a:normAutofit/>
          </a:bodyPr>
          <a:lstStyle/>
          <a:p>
            <a:pPr algn="ctr"/>
            <a:r>
              <a:rPr lang="en-US" b="1" u="sng" dirty="0" smtClean="0">
                <a:latin typeface="+mn-lt"/>
              </a:rPr>
              <a:t>Correcting Confusion</a:t>
            </a:r>
            <a:endParaRPr lang="en-US" b="1" u="sng" dirty="0">
              <a:latin typeface="+mn-lt"/>
            </a:endParaRPr>
          </a:p>
        </p:txBody>
      </p:sp>
      <p:sp>
        <p:nvSpPr>
          <p:cNvPr id="7" name="Content Placeholder 6"/>
          <p:cNvSpPr>
            <a:spLocks noGrp="1"/>
          </p:cNvSpPr>
          <p:nvPr>
            <p:ph idx="1"/>
          </p:nvPr>
        </p:nvSpPr>
        <p:spPr>
          <a:xfrm>
            <a:off x="245328" y="1019907"/>
            <a:ext cx="8706168" cy="5681977"/>
          </a:xfrm>
        </p:spPr>
        <p:txBody>
          <a:bodyPr>
            <a:normAutofit fontScale="85000" lnSpcReduction="20000"/>
          </a:bodyPr>
          <a:lstStyle/>
          <a:p>
            <a:pPr>
              <a:lnSpc>
                <a:spcPct val="100000"/>
              </a:lnSpc>
              <a:spcBef>
                <a:spcPts val="0"/>
              </a:spcBef>
              <a:spcAft>
                <a:spcPts val="1200"/>
              </a:spcAft>
            </a:pPr>
            <a:r>
              <a:rPr lang="en-US" sz="3200" b="1" dirty="0" smtClean="0"/>
              <a:t>vs.32 </a:t>
            </a:r>
            <a:r>
              <a:rPr lang="en-US" sz="3200" dirty="0" smtClean="0"/>
              <a:t>– All of his life, Peter was told the Messiah would come, defeat evil, and take His throne of power.  But now, why is Jesus predicting His suffering and death…?</a:t>
            </a:r>
          </a:p>
          <a:p>
            <a:pPr>
              <a:lnSpc>
                <a:spcPct val="100000"/>
              </a:lnSpc>
              <a:spcBef>
                <a:spcPts val="0"/>
              </a:spcBef>
              <a:spcAft>
                <a:spcPts val="1200"/>
              </a:spcAft>
            </a:pPr>
            <a:r>
              <a:rPr lang="en-US" sz="3200" dirty="0" smtClean="0"/>
              <a:t>Peter condemns Jesus statement with very strong words!  This does </a:t>
            </a:r>
            <a:r>
              <a:rPr lang="en-US" sz="3200" b="1" dirty="0" smtClean="0"/>
              <a:t>not</a:t>
            </a:r>
            <a:r>
              <a:rPr lang="en-US" sz="3200" dirty="0" smtClean="0"/>
              <a:t> match </a:t>
            </a:r>
            <a:r>
              <a:rPr lang="en-US" sz="3200" b="1" dirty="0" smtClean="0"/>
              <a:t>Peter’s expectation</a:t>
            </a:r>
            <a:r>
              <a:rPr lang="en-US" sz="3200" dirty="0" smtClean="0"/>
              <a:t>!</a:t>
            </a:r>
          </a:p>
          <a:p>
            <a:pPr>
              <a:lnSpc>
                <a:spcPct val="100000"/>
              </a:lnSpc>
              <a:spcBef>
                <a:spcPts val="0"/>
              </a:spcBef>
              <a:spcAft>
                <a:spcPts val="1200"/>
              </a:spcAft>
            </a:pPr>
            <a:r>
              <a:rPr lang="en-US" sz="3200" b="1" dirty="0" smtClean="0"/>
              <a:t>vs.33</a:t>
            </a:r>
            <a:r>
              <a:rPr lang="en-US" sz="3200" dirty="0" smtClean="0"/>
              <a:t> – Jesus speaks to Peter and the other apostles (who may have been thinking the same thing):  you are </a:t>
            </a:r>
            <a:r>
              <a:rPr lang="en-US" sz="3200" b="1" dirty="0" smtClean="0"/>
              <a:t>focused</a:t>
            </a:r>
            <a:r>
              <a:rPr lang="en-US" sz="3200" dirty="0" smtClean="0"/>
              <a:t> on the things of </a:t>
            </a:r>
            <a:r>
              <a:rPr lang="en-US" sz="3200" b="1" dirty="0" smtClean="0"/>
              <a:t>this world</a:t>
            </a:r>
            <a:r>
              <a:rPr lang="en-US" sz="3200" dirty="0" smtClean="0"/>
              <a:t>, not God’s kingdom! (Satan’s temptation of everyone)</a:t>
            </a:r>
          </a:p>
          <a:p>
            <a:pPr>
              <a:lnSpc>
                <a:spcPct val="100000"/>
              </a:lnSpc>
              <a:spcBef>
                <a:spcPts val="0"/>
              </a:spcBef>
              <a:spcAft>
                <a:spcPts val="1200"/>
              </a:spcAft>
            </a:pPr>
            <a:r>
              <a:rPr lang="en-US" sz="3200" dirty="0" smtClean="0"/>
              <a:t>Jesus came to be a king and defeat evil, </a:t>
            </a:r>
            <a:r>
              <a:rPr lang="en-US" sz="3200" b="1" dirty="0" smtClean="0"/>
              <a:t>not with a sword</a:t>
            </a:r>
            <a:r>
              <a:rPr lang="en-US" sz="3200" dirty="0" smtClean="0"/>
              <a:t>, </a:t>
            </a:r>
            <a:r>
              <a:rPr lang="en-US" sz="3200" b="1" dirty="0" smtClean="0"/>
              <a:t>but</a:t>
            </a:r>
            <a:r>
              <a:rPr lang="en-US" sz="3200" dirty="0" smtClean="0"/>
              <a:t> with </a:t>
            </a:r>
            <a:r>
              <a:rPr lang="en-US" sz="3200" b="1" dirty="0" smtClean="0"/>
              <a:t>a cross</a:t>
            </a:r>
            <a:r>
              <a:rPr lang="en-US" sz="3200" dirty="0" smtClean="0"/>
              <a:t>.</a:t>
            </a:r>
          </a:p>
          <a:p>
            <a:pPr>
              <a:lnSpc>
                <a:spcPct val="100000"/>
              </a:lnSpc>
              <a:spcBef>
                <a:spcPts val="0"/>
              </a:spcBef>
              <a:spcAft>
                <a:spcPts val="1200"/>
              </a:spcAft>
            </a:pPr>
            <a:r>
              <a:rPr lang="en-US" sz="3200" dirty="0"/>
              <a:t>Jesus is the King of Kings and Lord of Lords.  You </a:t>
            </a:r>
            <a:r>
              <a:rPr lang="en-US" sz="3200" b="1" dirty="0"/>
              <a:t>don’t </a:t>
            </a:r>
            <a:r>
              <a:rPr lang="en-US" sz="3200" dirty="0"/>
              <a:t>approach a king </a:t>
            </a:r>
            <a:r>
              <a:rPr lang="en-US" sz="3200" b="1" dirty="0"/>
              <a:t>negotiating</a:t>
            </a:r>
            <a:r>
              <a:rPr lang="en-US" sz="3200" dirty="0"/>
              <a:t> – you lay your sword at his feet and say, “</a:t>
            </a:r>
            <a:r>
              <a:rPr lang="en-US" sz="3200" b="1" dirty="0"/>
              <a:t>command me</a:t>
            </a:r>
            <a:r>
              <a:rPr lang="en-US" sz="3200" dirty="0" smtClean="0"/>
              <a:t>.”</a:t>
            </a:r>
          </a:p>
          <a:p>
            <a:pPr>
              <a:lnSpc>
                <a:spcPct val="100000"/>
              </a:lnSpc>
              <a:spcBef>
                <a:spcPts val="0"/>
              </a:spcBef>
              <a:spcAft>
                <a:spcPts val="1200"/>
              </a:spcAft>
            </a:pPr>
            <a:endParaRPr lang="en-US" sz="3200" dirty="0" smtClean="0"/>
          </a:p>
        </p:txBody>
      </p:sp>
    </p:spTree>
    <p:extLst>
      <p:ext uri="{BB962C8B-B14F-4D97-AF65-F5344CB8AC3E}">
        <p14:creationId xmlns:p14="http://schemas.microsoft.com/office/powerpoint/2010/main" val="1533563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4566</TotalTime>
  <Words>1203</Words>
  <Application>Microsoft Office PowerPoint</Application>
  <PresentationFormat>On-screen Show (4:3)</PresentationFormat>
  <Paragraphs>86</Paragraphs>
  <Slides>11</Slides>
  <Notes>10</Notes>
  <HiddenSlides>2</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Bookman Old Style</vt:lpstr>
      <vt:lpstr>Calibri</vt:lpstr>
      <vt:lpstr>Calibri Light</vt:lpstr>
      <vt:lpstr>Cambria</vt:lpstr>
      <vt:lpstr>Times New Roman</vt:lpstr>
      <vt:lpstr>Wingdings</vt:lpstr>
      <vt:lpstr>Office Theme</vt:lpstr>
      <vt:lpstr>The Gospel of Mark</vt:lpstr>
      <vt:lpstr>Sea of Galilee</vt:lpstr>
      <vt:lpstr>PowerPoint Presentation</vt:lpstr>
      <vt:lpstr>Feeding the Gentiles</vt:lpstr>
      <vt:lpstr>Facing the Pharisees</vt:lpstr>
      <vt:lpstr>The Forgetful Apostles</vt:lpstr>
      <vt:lpstr>Fixing Eyes and Understanding</vt:lpstr>
      <vt:lpstr>Who is Jesus?</vt:lpstr>
      <vt:lpstr>Correcting Confusion</vt:lpstr>
      <vt:lpstr>The Way of the Cross</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272</cp:revision>
  <dcterms:created xsi:type="dcterms:W3CDTF">2022-11-02T22:17:55Z</dcterms:created>
  <dcterms:modified xsi:type="dcterms:W3CDTF">2024-06-12T20:17:08Z</dcterms:modified>
</cp:coreProperties>
</file>