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305" r:id="rId3"/>
    <p:sldId id="299" r:id="rId4"/>
    <p:sldId id="307" r:id="rId5"/>
    <p:sldId id="306" r:id="rId6"/>
    <p:sldId id="308" r:id="rId7"/>
    <p:sldId id="309" r:id="rId8"/>
    <p:sldId id="310" r:id="rId9"/>
    <p:sldId id="265"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205" autoAdjust="0"/>
    <p:restoredTop sz="72770" autoAdjust="0"/>
  </p:normalViewPr>
  <p:slideViewPr>
    <p:cSldViewPr snapToGrid="0">
      <p:cViewPr varScale="1">
        <p:scale>
          <a:sx n="83" d="100"/>
          <a:sy n="83" d="100"/>
        </p:scale>
        <p:origin x="2046" y="84"/>
      </p:cViewPr>
      <p:guideLst/>
    </p:cSldViewPr>
  </p:slideViewPr>
  <p:notesTextViewPr>
    <p:cViewPr>
      <p:scale>
        <a:sx n="200" d="100"/>
        <a:sy n="2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6/8/2024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3318792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Today’s story</a:t>
            </a:r>
            <a:r>
              <a:rPr lang="en-US" baseline="0" dirty="0" smtClean="0"/>
              <a:t> begins on “a very high mountain” near Jerusalem, traditionally Mt. Hermon (2814 meters above sea level).  As you can imagine, it took time to walk up and down, giving opportunity for thoughtful conversation.</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413696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1709920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No</a:t>
            </a:r>
            <a:r>
              <a:rPr lang="en-US" sz="1200" kern="1200" baseline="0" dirty="0" smtClean="0">
                <a:solidFill>
                  <a:schemeClr val="tx1"/>
                </a:solidFill>
                <a:effectLst/>
                <a:latin typeface="+mn-lt"/>
                <a:ea typeface="+mn-ea"/>
                <a:cs typeface="+mn-cs"/>
              </a:rPr>
              <a:t> one could see the face of God and live, but the apostles are given a glimpse of God’s glory, and yet they do not die.  Jesus is the intercessor to bring people into the presence of God.</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33443612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Tabernacles</a:t>
            </a:r>
            <a:r>
              <a:rPr lang="en-US" sz="1200" kern="1200" baseline="0" dirty="0" smtClean="0">
                <a:solidFill>
                  <a:schemeClr val="tx1"/>
                </a:solidFill>
                <a:effectLst/>
                <a:latin typeface="+mn-lt"/>
                <a:ea typeface="+mn-ea"/>
                <a:cs typeface="+mn-cs"/>
              </a:rPr>
              <a:t> and temples are no longer needed – Jesus completes the law and the prophets!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Peter’s rebuke of Jesus did not cancel his role of service to Jesus.  Thankfully, God is gracious to sinners…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It is one thing to be told the truth about Jesus, but an entirely better thing to experience true worship!  This is what we were created for!</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42663983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1136235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Jesus healed many people apart</a:t>
            </a:r>
            <a:r>
              <a:rPr lang="en-US" sz="1200" kern="1200" baseline="0" dirty="0" smtClean="0">
                <a:solidFill>
                  <a:schemeClr val="tx1"/>
                </a:solidFill>
                <a:effectLst/>
                <a:latin typeface="+mn-lt"/>
                <a:ea typeface="+mn-ea"/>
                <a:cs typeface="+mn-cs"/>
              </a:rPr>
              <a:t> from their faith (raising the dead, healing a man born blind, the lame man at Bethesda, </a:t>
            </a:r>
            <a:r>
              <a:rPr lang="en-US" sz="1200" kern="1200" baseline="0" dirty="0" err="1" smtClean="0">
                <a:solidFill>
                  <a:schemeClr val="tx1"/>
                </a:solidFill>
                <a:effectLst/>
                <a:latin typeface="+mn-lt"/>
                <a:ea typeface="+mn-ea"/>
                <a:cs typeface="+mn-cs"/>
              </a:rPr>
              <a:t>etc</a:t>
            </a:r>
            <a:r>
              <a:rPr lang="en-US" sz="1200" kern="1200" baseline="0" dirty="0" smtClean="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Some people have faith in their faith (not</a:t>
            </a:r>
            <a:r>
              <a:rPr lang="en-US" sz="1200" kern="1200" baseline="0" dirty="0" smtClean="0">
                <a:solidFill>
                  <a:schemeClr val="tx1"/>
                </a:solidFill>
                <a:effectLst/>
                <a:latin typeface="+mn-lt"/>
                <a:ea typeface="+mn-ea"/>
                <a:cs typeface="+mn-cs"/>
              </a:rPr>
              <a:t> the right kind of faith).</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10479630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24864626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6/8/2024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6/8/2024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6/8/2024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6/8/2024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6/8/2024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6/8/2024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6/8/2024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6/8/2024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3458" y="1212800"/>
            <a:ext cx="7893934" cy="1021353"/>
          </a:xfrm>
        </p:spPr>
        <p:txBody>
          <a:bodyPr>
            <a:normAutofit/>
          </a:bodyPr>
          <a:lstStyle/>
          <a:p>
            <a:r>
              <a:rPr lang="en-US" sz="6600" b="1" dirty="0" smtClean="0"/>
              <a:t>The Glory of Jesus </a:t>
            </a:r>
            <a:endParaRPr lang="en-US" sz="6600" b="1" dirty="0"/>
          </a:p>
        </p:txBody>
      </p:sp>
      <p:sp>
        <p:nvSpPr>
          <p:cNvPr id="3" name="Subtitle 2"/>
          <p:cNvSpPr>
            <a:spLocks noGrp="1"/>
          </p:cNvSpPr>
          <p:nvPr>
            <p:ph type="subTitle" idx="1"/>
          </p:nvPr>
        </p:nvSpPr>
        <p:spPr>
          <a:xfrm>
            <a:off x="925972" y="3235800"/>
            <a:ext cx="7315200" cy="2288357"/>
          </a:xfrm>
        </p:spPr>
        <p:txBody>
          <a:bodyPr>
            <a:noAutofit/>
          </a:bodyPr>
          <a:lstStyle/>
          <a:p>
            <a:r>
              <a:rPr lang="en-US" sz="4000" dirty="0" smtClean="0"/>
              <a:t>(</a:t>
            </a:r>
            <a:r>
              <a:rPr lang="en-US" sz="4000" dirty="0"/>
              <a:t>and weakness of men</a:t>
            </a:r>
            <a:r>
              <a:rPr lang="en-US" sz="4000" dirty="0" smtClean="0"/>
              <a:t>)</a:t>
            </a:r>
          </a:p>
          <a:p>
            <a:endParaRPr lang="en-US" sz="4000" dirty="0" smtClean="0"/>
          </a:p>
          <a:p>
            <a:r>
              <a:rPr lang="en-US" sz="4000" dirty="0"/>
              <a:t>Chapter </a:t>
            </a:r>
            <a:r>
              <a:rPr lang="en-US" sz="4000" dirty="0" smtClean="0"/>
              <a:t>9a</a:t>
            </a:r>
            <a:endParaRPr lang="en-US" sz="4000" dirty="0"/>
          </a:p>
        </p:txBody>
      </p:sp>
    </p:spTree>
    <p:extLst>
      <p:ext uri="{BB962C8B-B14F-4D97-AF65-F5344CB8AC3E}">
        <p14:creationId xmlns:p14="http://schemas.microsoft.com/office/powerpoint/2010/main" val="1262474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628650" y="-74722"/>
            <a:ext cx="7886700" cy="942813"/>
          </a:xfrm>
        </p:spPr>
        <p:txBody>
          <a:bodyPr/>
          <a:lstStyle/>
          <a:p>
            <a:pPr algn="ctr"/>
            <a:r>
              <a:rPr lang="en-US" b="1" dirty="0" smtClean="0">
                <a:solidFill>
                  <a:schemeClr val="bg1"/>
                </a:solidFill>
                <a:latin typeface="+mn-lt"/>
              </a:rPr>
              <a:t>Mount Hermon</a:t>
            </a:r>
            <a:endParaRPr lang="en-US" b="1" dirty="0">
              <a:solidFill>
                <a:schemeClr val="bg1"/>
              </a:solidFill>
              <a:latin typeface="+mn-lt"/>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776447"/>
            <a:ext cx="9144000" cy="6092191"/>
          </a:xfrm>
          <a:prstGeom prst="rect">
            <a:avLst/>
          </a:prstGeom>
        </p:spPr>
      </p:pic>
    </p:spTree>
    <p:extLst>
      <p:ext uri="{BB962C8B-B14F-4D97-AF65-F5344CB8AC3E}">
        <p14:creationId xmlns:p14="http://schemas.microsoft.com/office/powerpoint/2010/main" val="26546792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latin typeface="+mn-lt"/>
              </a:rPr>
              <a:t>Seeing the Kingdom of God</a:t>
            </a:r>
            <a:endParaRPr lang="en-US" b="1" u="sng" dirty="0">
              <a:latin typeface="+mn-lt"/>
            </a:endParaRPr>
          </a:p>
        </p:txBody>
      </p:sp>
      <p:sp>
        <p:nvSpPr>
          <p:cNvPr id="7" name="Content Placeholder 6"/>
          <p:cNvSpPr>
            <a:spLocks noGrp="1"/>
          </p:cNvSpPr>
          <p:nvPr>
            <p:ph idx="1"/>
          </p:nvPr>
        </p:nvSpPr>
        <p:spPr>
          <a:xfrm>
            <a:off x="245328" y="1019907"/>
            <a:ext cx="8706168" cy="5681977"/>
          </a:xfrm>
        </p:spPr>
        <p:txBody>
          <a:bodyPr>
            <a:normAutofit fontScale="85000" lnSpcReduction="10000"/>
          </a:bodyPr>
          <a:lstStyle/>
          <a:p>
            <a:pPr>
              <a:lnSpc>
                <a:spcPct val="100000"/>
              </a:lnSpc>
              <a:spcBef>
                <a:spcPts val="0"/>
              </a:spcBef>
              <a:spcAft>
                <a:spcPts val="1200"/>
              </a:spcAft>
            </a:pPr>
            <a:r>
              <a:rPr lang="en-US" sz="3200" b="1" dirty="0" smtClean="0"/>
              <a:t>Mark 9:1 </a:t>
            </a:r>
            <a:r>
              <a:rPr lang="en-US" sz="3200" dirty="0" smtClean="0"/>
              <a:t>– To understand this, look back to preceding verses in chapter 8…</a:t>
            </a:r>
          </a:p>
          <a:p>
            <a:pPr>
              <a:lnSpc>
                <a:spcPct val="100000"/>
              </a:lnSpc>
              <a:spcBef>
                <a:spcPts val="0"/>
              </a:spcBef>
              <a:spcAft>
                <a:spcPts val="1200"/>
              </a:spcAft>
            </a:pPr>
            <a:r>
              <a:rPr lang="en-US" sz="3200" b="1" dirty="0" smtClean="0"/>
              <a:t>Mark 8:31</a:t>
            </a:r>
            <a:r>
              <a:rPr lang="en-US" sz="3200" dirty="0" smtClean="0"/>
              <a:t> – Jesus tells of His death and resurrection, resulting in surprise among the apostles (vs. 32,33).</a:t>
            </a:r>
          </a:p>
          <a:p>
            <a:pPr>
              <a:lnSpc>
                <a:spcPct val="100000"/>
              </a:lnSpc>
              <a:spcBef>
                <a:spcPts val="0"/>
              </a:spcBef>
              <a:spcAft>
                <a:spcPts val="1200"/>
              </a:spcAft>
            </a:pPr>
            <a:r>
              <a:rPr lang="en-US" sz="3200" b="1" dirty="0"/>
              <a:t>Mark 9:1 </a:t>
            </a:r>
            <a:r>
              <a:rPr lang="en-US" sz="3200" dirty="0"/>
              <a:t>– </a:t>
            </a:r>
            <a:r>
              <a:rPr lang="en-US" sz="3200" dirty="0" smtClean="0"/>
              <a:t>“</a:t>
            </a:r>
            <a:r>
              <a:rPr lang="en-US" sz="3200" dirty="0"/>
              <a:t>And he said to them” – connects to the previous </a:t>
            </a:r>
            <a:r>
              <a:rPr lang="en-US" sz="3200" dirty="0" smtClean="0"/>
              <a:t>words.</a:t>
            </a:r>
            <a:endParaRPr lang="en-US" sz="3200" dirty="0"/>
          </a:p>
          <a:p>
            <a:pPr>
              <a:lnSpc>
                <a:spcPct val="100000"/>
              </a:lnSpc>
              <a:spcBef>
                <a:spcPts val="0"/>
              </a:spcBef>
              <a:spcAft>
                <a:spcPts val="1200"/>
              </a:spcAft>
            </a:pPr>
            <a:r>
              <a:rPr lang="en-US" sz="3200" b="1" dirty="0" smtClean="0"/>
              <a:t>“the </a:t>
            </a:r>
            <a:r>
              <a:rPr lang="en-US" sz="3200" b="1" dirty="0"/>
              <a:t>kingdom of God after it has come with power</a:t>
            </a:r>
            <a:r>
              <a:rPr lang="en-US" sz="3200" b="1" dirty="0" smtClean="0"/>
              <a:t>.”  </a:t>
            </a:r>
            <a:r>
              <a:rPr lang="en-US" sz="3200" dirty="0" smtClean="0"/>
              <a:t>Two possible views about this: the transfiguration (one week away) or the resurrection (several months away).</a:t>
            </a:r>
          </a:p>
          <a:p>
            <a:pPr lvl="1">
              <a:lnSpc>
                <a:spcPct val="100000"/>
              </a:lnSpc>
              <a:spcBef>
                <a:spcPts val="0"/>
              </a:spcBef>
              <a:spcAft>
                <a:spcPts val="1200"/>
              </a:spcAft>
              <a:buFont typeface="Wingdings" panose="05000000000000000000" pitchFamily="2" charset="2"/>
              <a:buChar char="q"/>
            </a:pPr>
            <a:r>
              <a:rPr lang="en-US" sz="2800" dirty="0" smtClean="0"/>
              <a:t> Matthew and Luke also include the transfiguration immediately after this statement (a sample of Jesus’ glory when He returns)</a:t>
            </a:r>
          </a:p>
          <a:p>
            <a:pPr lvl="1">
              <a:lnSpc>
                <a:spcPct val="100000"/>
              </a:lnSpc>
              <a:spcBef>
                <a:spcPts val="0"/>
              </a:spcBef>
              <a:spcAft>
                <a:spcPts val="1200"/>
              </a:spcAft>
              <a:buFont typeface="Wingdings" panose="05000000000000000000" pitchFamily="2" charset="2"/>
              <a:buChar char="q"/>
            </a:pPr>
            <a:r>
              <a:rPr lang="en-US" sz="2800" dirty="0" smtClean="0"/>
              <a:t> The resurrection: the ultimate picture of the power of God</a:t>
            </a:r>
            <a:endParaRPr lang="en-US" sz="2800" dirty="0"/>
          </a:p>
        </p:txBody>
      </p:sp>
    </p:spTree>
    <p:extLst>
      <p:ext uri="{BB962C8B-B14F-4D97-AF65-F5344CB8AC3E}">
        <p14:creationId xmlns:p14="http://schemas.microsoft.com/office/powerpoint/2010/main" val="3613554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latin typeface="+mn-lt"/>
              </a:rPr>
              <a:t>The Transfiguration</a:t>
            </a:r>
            <a:endParaRPr lang="en-US" b="1" u="sng" dirty="0">
              <a:latin typeface="+mn-lt"/>
            </a:endParaRPr>
          </a:p>
        </p:txBody>
      </p:sp>
      <p:sp>
        <p:nvSpPr>
          <p:cNvPr id="7" name="Content Placeholder 6"/>
          <p:cNvSpPr>
            <a:spLocks noGrp="1"/>
          </p:cNvSpPr>
          <p:nvPr>
            <p:ph idx="1"/>
          </p:nvPr>
        </p:nvSpPr>
        <p:spPr>
          <a:xfrm>
            <a:off x="245328" y="1019907"/>
            <a:ext cx="8706168" cy="5681977"/>
          </a:xfrm>
        </p:spPr>
        <p:txBody>
          <a:bodyPr>
            <a:normAutofit fontScale="92500" lnSpcReduction="10000"/>
          </a:bodyPr>
          <a:lstStyle/>
          <a:p>
            <a:pPr>
              <a:lnSpc>
                <a:spcPct val="100000"/>
              </a:lnSpc>
              <a:spcBef>
                <a:spcPts val="0"/>
              </a:spcBef>
              <a:spcAft>
                <a:spcPts val="1200"/>
              </a:spcAft>
            </a:pPr>
            <a:r>
              <a:rPr lang="en-US" sz="3200" b="1" dirty="0" smtClean="0"/>
              <a:t>Transfiguration</a:t>
            </a:r>
            <a:r>
              <a:rPr lang="en-US" sz="3200" dirty="0" smtClean="0"/>
              <a:t> (Greek: “To be transformed”) </a:t>
            </a:r>
          </a:p>
          <a:p>
            <a:pPr>
              <a:lnSpc>
                <a:spcPct val="100000"/>
              </a:lnSpc>
              <a:spcBef>
                <a:spcPts val="0"/>
              </a:spcBef>
              <a:spcAft>
                <a:spcPts val="1200"/>
              </a:spcAft>
            </a:pPr>
            <a:r>
              <a:rPr lang="en-US" sz="3200" b="1" dirty="0"/>
              <a:t>v</a:t>
            </a:r>
            <a:r>
              <a:rPr lang="en-US" sz="3200" b="1" dirty="0" smtClean="0"/>
              <a:t>s.2 </a:t>
            </a:r>
            <a:r>
              <a:rPr lang="en-US" sz="3200" dirty="0" smtClean="0"/>
              <a:t>– up on a high mountain.  Some encounters with God happen on mountains:</a:t>
            </a:r>
          </a:p>
          <a:p>
            <a:pPr lvl="1">
              <a:lnSpc>
                <a:spcPct val="100000"/>
              </a:lnSpc>
              <a:spcBef>
                <a:spcPts val="0"/>
              </a:spcBef>
              <a:spcAft>
                <a:spcPts val="1200"/>
              </a:spcAft>
            </a:pPr>
            <a:r>
              <a:rPr lang="en-US" sz="2800" b="1" dirty="0" smtClean="0"/>
              <a:t>Exodus 34:4-6</a:t>
            </a:r>
            <a:r>
              <a:rPr lang="en-US" sz="2800" dirty="0" smtClean="0"/>
              <a:t>  Moses is given a small taste of God’s glory</a:t>
            </a:r>
          </a:p>
          <a:p>
            <a:pPr lvl="1">
              <a:lnSpc>
                <a:spcPct val="100000"/>
              </a:lnSpc>
              <a:spcBef>
                <a:spcPts val="0"/>
              </a:spcBef>
              <a:spcAft>
                <a:spcPts val="1200"/>
              </a:spcAft>
            </a:pPr>
            <a:r>
              <a:rPr lang="en-US" sz="2800" b="1" dirty="0" smtClean="0"/>
              <a:t>1 Kings 19:11-13</a:t>
            </a:r>
            <a:r>
              <a:rPr lang="en-US" sz="2800" dirty="0" smtClean="0"/>
              <a:t>  Elijah experiences God’s power and quiet voice</a:t>
            </a:r>
          </a:p>
          <a:p>
            <a:pPr>
              <a:lnSpc>
                <a:spcPct val="100000"/>
              </a:lnSpc>
              <a:spcBef>
                <a:spcPts val="0"/>
              </a:spcBef>
              <a:spcAft>
                <a:spcPts val="1200"/>
              </a:spcAft>
            </a:pPr>
            <a:r>
              <a:rPr lang="en-US" sz="3200" b="1" dirty="0"/>
              <a:t>v</a:t>
            </a:r>
            <a:r>
              <a:rPr lang="en-US" sz="3200" b="1" dirty="0" smtClean="0"/>
              <a:t>s.2,3 </a:t>
            </a:r>
            <a:r>
              <a:rPr lang="en-US" sz="3200" dirty="0" smtClean="0"/>
              <a:t>– The glory of God in Jesus </a:t>
            </a:r>
            <a:r>
              <a:rPr lang="en-US" sz="3200" b="1" dirty="0" smtClean="0"/>
              <a:t>shines out from Him</a:t>
            </a:r>
            <a:r>
              <a:rPr lang="en-US" sz="3200" dirty="0" smtClean="0"/>
              <a:t>. He does not point to God’s glory like the prophets – He is the glory of God!</a:t>
            </a:r>
          </a:p>
          <a:p>
            <a:pPr>
              <a:lnSpc>
                <a:spcPct val="100000"/>
              </a:lnSpc>
              <a:spcBef>
                <a:spcPts val="0"/>
              </a:spcBef>
              <a:spcAft>
                <a:spcPts val="1200"/>
              </a:spcAft>
            </a:pPr>
            <a:r>
              <a:rPr lang="en-US" sz="3200" b="1" dirty="0" smtClean="0"/>
              <a:t>vs.4</a:t>
            </a:r>
            <a:r>
              <a:rPr lang="en-US" sz="3200" dirty="0" smtClean="0"/>
              <a:t> – Elijah and Moses </a:t>
            </a:r>
            <a:r>
              <a:rPr lang="en-US" sz="3200" dirty="0" smtClean="0"/>
              <a:t>appear and </a:t>
            </a:r>
            <a:r>
              <a:rPr lang="en-US" sz="3200" dirty="0" smtClean="0"/>
              <a:t>talk with Jesus about </a:t>
            </a:r>
            <a:r>
              <a:rPr lang="en-US" sz="3200" b="1" dirty="0" smtClean="0"/>
              <a:t>His departure </a:t>
            </a:r>
            <a:r>
              <a:rPr lang="en-US" sz="3200" dirty="0" smtClean="0"/>
              <a:t>(Luke 9:31)</a:t>
            </a:r>
          </a:p>
        </p:txBody>
      </p:sp>
    </p:spTree>
    <p:extLst>
      <p:ext uri="{BB962C8B-B14F-4D97-AF65-F5344CB8AC3E}">
        <p14:creationId xmlns:p14="http://schemas.microsoft.com/office/powerpoint/2010/main" val="908287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latin typeface="+mn-lt"/>
              </a:rPr>
              <a:t>Listen to Jesus!</a:t>
            </a:r>
            <a:endParaRPr lang="en-US" b="1" u="sng" dirty="0">
              <a:latin typeface="+mn-lt"/>
            </a:endParaRPr>
          </a:p>
        </p:txBody>
      </p:sp>
      <p:sp>
        <p:nvSpPr>
          <p:cNvPr id="7" name="Content Placeholder 6"/>
          <p:cNvSpPr>
            <a:spLocks noGrp="1"/>
          </p:cNvSpPr>
          <p:nvPr>
            <p:ph idx="1"/>
          </p:nvPr>
        </p:nvSpPr>
        <p:spPr>
          <a:xfrm>
            <a:off x="245328" y="1019907"/>
            <a:ext cx="8706168" cy="5681977"/>
          </a:xfrm>
        </p:spPr>
        <p:txBody>
          <a:bodyPr>
            <a:normAutofit fontScale="85000" lnSpcReduction="10000"/>
          </a:bodyPr>
          <a:lstStyle/>
          <a:p>
            <a:pPr>
              <a:lnSpc>
                <a:spcPct val="100000"/>
              </a:lnSpc>
              <a:spcBef>
                <a:spcPts val="0"/>
              </a:spcBef>
              <a:spcAft>
                <a:spcPts val="1200"/>
              </a:spcAft>
            </a:pPr>
            <a:r>
              <a:rPr lang="en-US" sz="3200" dirty="0" smtClean="0"/>
              <a:t>After meeting with God on Mt. Sinai, Moses built a “tabernacle” – a tent to meet with God (a portable temple)</a:t>
            </a:r>
          </a:p>
          <a:p>
            <a:pPr>
              <a:lnSpc>
                <a:spcPct val="100000"/>
              </a:lnSpc>
              <a:spcBef>
                <a:spcPts val="0"/>
              </a:spcBef>
              <a:spcAft>
                <a:spcPts val="1200"/>
              </a:spcAft>
            </a:pPr>
            <a:r>
              <a:rPr lang="en-US" sz="3200" b="1" dirty="0" smtClean="0"/>
              <a:t>vs.5,6 </a:t>
            </a:r>
            <a:r>
              <a:rPr lang="en-US" sz="3200" dirty="0" smtClean="0"/>
              <a:t>– Peter suggests they build three tents (Greek word for “tabernacle”).  When people experience God, they want to preserve the experience with a temple.</a:t>
            </a:r>
          </a:p>
          <a:p>
            <a:pPr>
              <a:lnSpc>
                <a:spcPct val="100000"/>
              </a:lnSpc>
              <a:spcBef>
                <a:spcPts val="0"/>
              </a:spcBef>
              <a:spcAft>
                <a:spcPts val="1200"/>
              </a:spcAft>
            </a:pPr>
            <a:r>
              <a:rPr lang="en-US" sz="3200" b="1" dirty="0" smtClean="0"/>
              <a:t>Jesus</a:t>
            </a:r>
            <a:r>
              <a:rPr lang="en-US" sz="3200" dirty="0" smtClean="0"/>
              <a:t> is the ultimate </a:t>
            </a:r>
            <a:r>
              <a:rPr lang="en-US" sz="3200" b="1" dirty="0" smtClean="0"/>
              <a:t>temple</a:t>
            </a:r>
            <a:r>
              <a:rPr lang="en-US" sz="3200" dirty="0" smtClean="0"/>
              <a:t>, the ultimate </a:t>
            </a:r>
            <a:r>
              <a:rPr lang="en-US" sz="3200" b="1" dirty="0" smtClean="0"/>
              <a:t>priest</a:t>
            </a:r>
            <a:r>
              <a:rPr lang="en-US" sz="3200" dirty="0" smtClean="0"/>
              <a:t>, and the ultimate </a:t>
            </a:r>
            <a:r>
              <a:rPr lang="en-US" sz="3200" b="1" dirty="0" smtClean="0"/>
              <a:t>sacrifice</a:t>
            </a:r>
            <a:r>
              <a:rPr lang="en-US" sz="3200" dirty="0" smtClean="0"/>
              <a:t>!  </a:t>
            </a:r>
            <a:r>
              <a:rPr lang="en-US" sz="3200" dirty="0" smtClean="0"/>
              <a:t>We no longer need a physical temple…</a:t>
            </a:r>
            <a:endParaRPr lang="en-US" sz="3200" dirty="0" smtClean="0"/>
          </a:p>
          <a:p>
            <a:pPr>
              <a:lnSpc>
                <a:spcPct val="100000"/>
              </a:lnSpc>
              <a:spcBef>
                <a:spcPts val="0"/>
              </a:spcBef>
              <a:spcAft>
                <a:spcPts val="1200"/>
              </a:spcAft>
            </a:pPr>
            <a:r>
              <a:rPr lang="en-US" sz="3200" b="1" dirty="0" smtClean="0"/>
              <a:t>vs.7 </a:t>
            </a:r>
            <a:r>
              <a:rPr lang="en-US" sz="3200" dirty="0" smtClean="0"/>
              <a:t>– The Father again proclaims Jesus’ identity (as He did at Jesus’ baptism, Mark 1:11).</a:t>
            </a:r>
          </a:p>
          <a:p>
            <a:pPr>
              <a:lnSpc>
                <a:spcPct val="100000"/>
              </a:lnSpc>
              <a:spcBef>
                <a:spcPts val="0"/>
              </a:spcBef>
              <a:spcAft>
                <a:spcPts val="1200"/>
              </a:spcAft>
            </a:pPr>
            <a:r>
              <a:rPr lang="en-US" sz="3200" b="1" dirty="0" smtClean="0"/>
              <a:t>vs.7,8</a:t>
            </a:r>
            <a:r>
              <a:rPr lang="en-US" sz="3200" dirty="0" smtClean="0"/>
              <a:t> – Moses and </a:t>
            </a:r>
            <a:r>
              <a:rPr lang="en-US" sz="3200" dirty="0"/>
              <a:t>Elijah </a:t>
            </a:r>
            <a:r>
              <a:rPr lang="en-US" sz="3200" dirty="0" smtClean="0"/>
              <a:t>disappear: the law and the prophets are fulfilled in Jesus. Give Him your full attention!</a:t>
            </a:r>
          </a:p>
          <a:p>
            <a:pPr>
              <a:lnSpc>
                <a:spcPct val="100000"/>
              </a:lnSpc>
              <a:spcBef>
                <a:spcPts val="0"/>
              </a:spcBef>
              <a:spcAft>
                <a:spcPts val="1200"/>
              </a:spcAft>
            </a:pPr>
            <a:r>
              <a:rPr lang="en-US" sz="3200" dirty="0" smtClean="0"/>
              <a:t>The three apostles have now actually seen the glory of Jesus, a personal experience of worship.</a:t>
            </a:r>
          </a:p>
        </p:txBody>
      </p:sp>
    </p:spTree>
    <p:extLst>
      <p:ext uri="{BB962C8B-B14F-4D97-AF65-F5344CB8AC3E}">
        <p14:creationId xmlns:p14="http://schemas.microsoft.com/office/powerpoint/2010/main" val="131704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latin typeface="+mn-lt"/>
              </a:rPr>
              <a:t>Talking and Learning with Jesus</a:t>
            </a:r>
            <a:endParaRPr lang="en-US" b="1" u="sng" dirty="0">
              <a:latin typeface="+mn-lt"/>
            </a:endParaRPr>
          </a:p>
        </p:txBody>
      </p:sp>
      <p:sp>
        <p:nvSpPr>
          <p:cNvPr id="7" name="Content Placeholder 6"/>
          <p:cNvSpPr>
            <a:spLocks noGrp="1"/>
          </p:cNvSpPr>
          <p:nvPr>
            <p:ph idx="1"/>
          </p:nvPr>
        </p:nvSpPr>
        <p:spPr>
          <a:xfrm>
            <a:off x="245328" y="1019907"/>
            <a:ext cx="8706168" cy="5681977"/>
          </a:xfrm>
        </p:spPr>
        <p:txBody>
          <a:bodyPr>
            <a:normAutofit fontScale="92500" lnSpcReduction="10000"/>
          </a:bodyPr>
          <a:lstStyle/>
          <a:p>
            <a:pPr>
              <a:lnSpc>
                <a:spcPct val="100000"/>
              </a:lnSpc>
              <a:spcBef>
                <a:spcPts val="0"/>
              </a:spcBef>
              <a:spcAft>
                <a:spcPts val="1200"/>
              </a:spcAft>
            </a:pPr>
            <a:r>
              <a:rPr lang="en-US" sz="3200" b="1" dirty="0" smtClean="0"/>
              <a:t>vs.9 </a:t>
            </a:r>
            <a:r>
              <a:rPr lang="en-US" sz="3200" dirty="0" smtClean="0"/>
              <a:t>– Jesus has just given the three apostles a preview of His resurrection power.  They are not to talk about it until after the actual resurrection.</a:t>
            </a:r>
          </a:p>
          <a:p>
            <a:pPr>
              <a:lnSpc>
                <a:spcPct val="100000"/>
              </a:lnSpc>
              <a:spcBef>
                <a:spcPts val="0"/>
              </a:spcBef>
              <a:spcAft>
                <a:spcPts val="1200"/>
              </a:spcAft>
            </a:pPr>
            <a:r>
              <a:rPr lang="en-US" sz="3200" dirty="0" smtClean="0"/>
              <a:t>Until the people see Him die and rise again, they </a:t>
            </a:r>
            <a:r>
              <a:rPr lang="en-US" sz="3200" dirty="0" smtClean="0"/>
              <a:t>may</a:t>
            </a:r>
            <a:r>
              <a:rPr lang="en-US" sz="3200" dirty="0" smtClean="0"/>
              <a:t> </a:t>
            </a:r>
            <a:r>
              <a:rPr lang="en-US" sz="3200" dirty="0" smtClean="0"/>
              <a:t>develop false expectations about His true mission.</a:t>
            </a:r>
          </a:p>
          <a:p>
            <a:pPr>
              <a:lnSpc>
                <a:spcPct val="100000"/>
              </a:lnSpc>
              <a:spcBef>
                <a:spcPts val="0"/>
              </a:spcBef>
              <a:spcAft>
                <a:spcPts val="1200"/>
              </a:spcAft>
            </a:pPr>
            <a:r>
              <a:rPr lang="en-US" sz="3200" b="1" dirty="0" smtClean="0"/>
              <a:t>vs.10 </a:t>
            </a:r>
            <a:r>
              <a:rPr lang="en-US" sz="3200" dirty="0" smtClean="0"/>
              <a:t>– The apostles still don’t get </a:t>
            </a:r>
            <a:r>
              <a:rPr lang="en-US" sz="3200" dirty="0" smtClean="0"/>
              <a:t>it (Jewish </a:t>
            </a:r>
            <a:r>
              <a:rPr lang="en-US" sz="3200" dirty="0" smtClean="0"/>
              <a:t>people only expected a resurrection at the end of </a:t>
            </a:r>
            <a:r>
              <a:rPr lang="en-US" sz="3200" dirty="0" smtClean="0"/>
              <a:t>time).</a:t>
            </a:r>
            <a:endParaRPr lang="en-US" sz="3200" dirty="0" smtClean="0"/>
          </a:p>
          <a:p>
            <a:pPr>
              <a:lnSpc>
                <a:spcPct val="100000"/>
              </a:lnSpc>
              <a:spcBef>
                <a:spcPts val="0"/>
              </a:spcBef>
              <a:spcAft>
                <a:spcPts val="1200"/>
              </a:spcAft>
            </a:pPr>
            <a:r>
              <a:rPr lang="en-US" sz="3200" b="1" dirty="0" smtClean="0"/>
              <a:t>vs.11</a:t>
            </a:r>
            <a:r>
              <a:rPr lang="en-US" sz="3200" dirty="0" smtClean="0"/>
              <a:t> – The apostles have just seen Elijah.  They are wondering if </a:t>
            </a:r>
            <a:r>
              <a:rPr lang="en-US" sz="3200" b="1" dirty="0" smtClean="0"/>
              <a:t>Malachi 3:1,4:5</a:t>
            </a:r>
            <a:r>
              <a:rPr lang="en-US" sz="3200" dirty="0" smtClean="0"/>
              <a:t> is about to be fulfilled.</a:t>
            </a:r>
          </a:p>
          <a:p>
            <a:pPr>
              <a:lnSpc>
                <a:spcPct val="100000"/>
              </a:lnSpc>
              <a:spcBef>
                <a:spcPts val="0"/>
              </a:spcBef>
              <a:spcAft>
                <a:spcPts val="1200"/>
              </a:spcAft>
            </a:pPr>
            <a:r>
              <a:rPr lang="en-US" sz="3200" b="1" dirty="0" smtClean="0"/>
              <a:t>vs.12,13</a:t>
            </a:r>
            <a:r>
              <a:rPr lang="en-US" sz="3200" dirty="0" smtClean="0"/>
              <a:t> – Jesus clarifies: the prophecy was fulfilled in </a:t>
            </a:r>
            <a:r>
              <a:rPr lang="en-US" sz="3200" b="1" dirty="0" smtClean="0"/>
              <a:t>John the Baptist</a:t>
            </a:r>
            <a:r>
              <a:rPr lang="en-US" sz="3200" dirty="0" smtClean="0"/>
              <a:t>.  He was </a:t>
            </a:r>
            <a:r>
              <a:rPr lang="en-US" sz="3200" b="1" dirty="0" smtClean="0"/>
              <a:t>rejected</a:t>
            </a:r>
            <a:r>
              <a:rPr lang="en-US" sz="3200" dirty="0" smtClean="0"/>
              <a:t> and </a:t>
            </a:r>
            <a:r>
              <a:rPr lang="en-US" sz="3200" b="1" dirty="0" smtClean="0"/>
              <a:t>killed</a:t>
            </a:r>
            <a:r>
              <a:rPr lang="en-US" sz="3200" dirty="0" smtClean="0"/>
              <a:t>, and so also, </a:t>
            </a:r>
            <a:r>
              <a:rPr lang="en-US" sz="3200" b="1" dirty="0" smtClean="0"/>
              <a:t>Jesus </a:t>
            </a:r>
            <a:r>
              <a:rPr lang="en-US" sz="3200" dirty="0" smtClean="0"/>
              <a:t>will also be </a:t>
            </a:r>
            <a:r>
              <a:rPr lang="en-US" sz="3200" b="1" dirty="0" smtClean="0"/>
              <a:t>rejected</a:t>
            </a:r>
            <a:r>
              <a:rPr lang="en-US" sz="3200" dirty="0" smtClean="0"/>
              <a:t> and </a:t>
            </a:r>
            <a:r>
              <a:rPr lang="en-US" sz="3200" b="1" dirty="0" smtClean="0"/>
              <a:t>killed.</a:t>
            </a:r>
          </a:p>
        </p:txBody>
      </p:sp>
    </p:spTree>
    <p:extLst>
      <p:ext uri="{BB962C8B-B14F-4D97-AF65-F5344CB8AC3E}">
        <p14:creationId xmlns:p14="http://schemas.microsoft.com/office/powerpoint/2010/main" val="1736017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latin typeface="+mn-lt"/>
              </a:rPr>
              <a:t>The weakness of men</a:t>
            </a:r>
            <a:endParaRPr lang="en-US" b="1" u="sng" dirty="0">
              <a:latin typeface="+mn-lt"/>
            </a:endParaRPr>
          </a:p>
        </p:txBody>
      </p:sp>
      <p:sp>
        <p:nvSpPr>
          <p:cNvPr id="7" name="Content Placeholder 6"/>
          <p:cNvSpPr>
            <a:spLocks noGrp="1"/>
          </p:cNvSpPr>
          <p:nvPr>
            <p:ph idx="1"/>
          </p:nvPr>
        </p:nvSpPr>
        <p:spPr>
          <a:xfrm>
            <a:off x="245328" y="1019907"/>
            <a:ext cx="8706168" cy="5681977"/>
          </a:xfrm>
        </p:spPr>
        <p:txBody>
          <a:bodyPr>
            <a:normAutofit fontScale="85000" lnSpcReduction="10000"/>
          </a:bodyPr>
          <a:lstStyle/>
          <a:p>
            <a:pPr>
              <a:lnSpc>
                <a:spcPct val="100000"/>
              </a:lnSpc>
              <a:spcBef>
                <a:spcPts val="0"/>
              </a:spcBef>
              <a:spcAft>
                <a:spcPts val="1200"/>
              </a:spcAft>
            </a:pPr>
            <a:r>
              <a:rPr lang="en-US" sz="3200" b="1" dirty="0" smtClean="0"/>
              <a:t>vs.14-18 </a:t>
            </a:r>
            <a:r>
              <a:rPr lang="en-US" sz="3200" dirty="0" smtClean="0"/>
              <a:t>– Jesus returns to find his apostles struggling to cast out a demon.  It appears that they were trying to do it in </a:t>
            </a:r>
            <a:r>
              <a:rPr lang="en-US" sz="3200" b="1" dirty="0" smtClean="0"/>
              <a:t>their own strength</a:t>
            </a:r>
            <a:r>
              <a:rPr lang="en-US" sz="3200" dirty="0" smtClean="0"/>
              <a:t>, not with prayer and </a:t>
            </a:r>
            <a:r>
              <a:rPr lang="en-US" sz="3200" b="1" dirty="0" smtClean="0"/>
              <a:t>dependence</a:t>
            </a:r>
            <a:r>
              <a:rPr lang="en-US" sz="3200" dirty="0" smtClean="0"/>
              <a:t> upon God (v.28,29).</a:t>
            </a:r>
          </a:p>
          <a:p>
            <a:pPr>
              <a:lnSpc>
                <a:spcPct val="100000"/>
              </a:lnSpc>
              <a:spcBef>
                <a:spcPts val="0"/>
              </a:spcBef>
              <a:spcAft>
                <a:spcPts val="1200"/>
              </a:spcAft>
            </a:pPr>
            <a:r>
              <a:rPr lang="en-US" sz="3200" dirty="0" smtClean="0"/>
              <a:t>They </a:t>
            </a:r>
            <a:r>
              <a:rPr lang="en-US" sz="3200" b="1" dirty="0" smtClean="0"/>
              <a:t>underestimated</a:t>
            </a:r>
            <a:r>
              <a:rPr lang="en-US" sz="3200" dirty="0" smtClean="0"/>
              <a:t> the power of </a:t>
            </a:r>
            <a:r>
              <a:rPr lang="en-US" sz="3200" b="1" dirty="0" smtClean="0"/>
              <a:t>evil</a:t>
            </a:r>
            <a:r>
              <a:rPr lang="en-US" sz="3200" dirty="0" smtClean="0"/>
              <a:t> in the world and in themselves.</a:t>
            </a:r>
          </a:p>
          <a:p>
            <a:pPr>
              <a:lnSpc>
                <a:spcPct val="100000"/>
              </a:lnSpc>
              <a:spcBef>
                <a:spcPts val="0"/>
              </a:spcBef>
              <a:spcAft>
                <a:spcPts val="1200"/>
              </a:spcAft>
            </a:pPr>
            <a:r>
              <a:rPr lang="en-US" sz="3200" b="1" dirty="0" smtClean="0"/>
              <a:t>vs.20-23 </a:t>
            </a:r>
            <a:r>
              <a:rPr lang="en-US" sz="3200" dirty="0" smtClean="0"/>
              <a:t>– The </a:t>
            </a:r>
            <a:r>
              <a:rPr lang="en-US" sz="3200" b="1" dirty="0" smtClean="0"/>
              <a:t>doubts</a:t>
            </a:r>
            <a:r>
              <a:rPr lang="en-US" sz="3200" dirty="0" smtClean="0"/>
              <a:t> of the man are </a:t>
            </a:r>
            <a:r>
              <a:rPr lang="en-US" sz="3200" b="1" dirty="0" smtClean="0"/>
              <a:t>exposed</a:t>
            </a:r>
            <a:r>
              <a:rPr lang="en-US" sz="3200" dirty="0" smtClean="0"/>
              <a:t>.  Jesus often healed </a:t>
            </a:r>
            <a:r>
              <a:rPr lang="en-US" sz="3200" b="1" dirty="0" smtClean="0"/>
              <a:t>apart from the faith </a:t>
            </a:r>
            <a:r>
              <a:rPr lang="en-US" sz="3200" dirty="0" smtClean="0"/>
              <a:t>of those involved, but here, He chooses to emphasize the </a:t>
            </a:r>
            <a:r>
              <a:rPr lang="en-US" sz="3200" b="1" dirty="0" smtClean="0"/>
              <a:t>power of faith</a:t>
            </a:r>
            <a:r>
              <a:rPr lang="en-US" sz="3200" dirty="0" smtClean="0"/>
              <a:t>.</a:t>
            </a:r>
          </a:p>
          <a:p>
            <a:pPr>
              <a:lnSpc>
                <a:spcPct val="100000"/>
              </a:lnSpc>
              <a:spcBef>
                <a:spcPts val="0"/>
              </a:spcBef>
              <a:spcAft>
                <a:spcPts val="1200"/>
              </a:spcAft>
            </a:pPr>
            <a:r>
              <a:rPr lang="en-US" sz="3200" b="1" dirty="0" smtClean="0"/>
              <a:t>vs.24</a:t>
            </a:r>
            <a:r>
              <a:rPr lang="en-US" sz="3200" dirty="0" smtClean="0"/>
              <a:t> – The man </a:t>
            </a:r>
            <a:r>
              <a:rPr lang="en-US" sz="3200" b="1" dirty="0" smtClean="0"/>
              <a:t>admits</a:t>
            </a:r>
            <a:r>
              <a:rPr lang="en-US" sz="3200" dirty="0" smtClean="0"/>
              <a:t> his weak faith.  He is willing to </a:t>
            </a:r>
            <a:r>
              <a:rPr lang="en-US" sz="3200" b="1" dirty="0" smtClean="0"/>
              <a:t>lose face</a:t>
            </a:r>
            <a:r>
              <a:rPr lang="en-US" sz="3200" dirty="0" smtClean="0"/>
              <a:t> and completely ask Jesus to help his faith and his son.</a:t>
            </a:r>
          </a:p>
          <a:p>
            <a:pPr>
              <a:lnSpc>
                <a:spcPct val="100000"/>
              </a:lnSpc>
              <a:spcBef>
                <a:spcPts val="0"/>
              </a:spcBef>
              <a:spcAft>
                <a:spcPts val="1200"/>
              </a:spcAft>
            </a:pPr>
            <a:r>
              <a:rPr lang="en-US" sz="3200" dirty="0" smtClean="0"/>
              <a:t>True “saving faith” is faith in Jesus instead of oneself.  If we wait for perfect faith, you will </a:t>
            </a:r>
            <a:r>
              <a:rPr lang="en-US" sz="3200" b="1" dirty="0" smtClean="0"/>
              <a:t>never</a:t>
            </a:r>
            <a:r>
              <a:rPr lang="en-US" sz="3200" dirty="0" smtClean="0"/>
              <a:t> enter God’s presence!</a:t>
            </a:r>
          </a:p>
        </p:txBody>
      </p:sp>
    </p:spTree>
    <p:extLst>
      <p:ext uri="{BB962C8B-B14F-4D97-AF65-F5344CB8AC3E}">
        <p14:creationId xmlns:p14="http://schemas.microsoft.com/office/powerpoint/2010/main" val="1481226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latin typeface="+mn-lt"/>
              </a:rPr>
              <a:t>The Power of Jesus</a:t>
            </a:r>
            <a:endParaRPr lang="en-US" b="1" u="sng" dirty="0">
              <a:latin typeface="+mn-lt"/>
            </a:endParaRPr>
          </a:p>
        </p:txBody>
      </p:sp>
      <p:sp>
        <p:nvSpPr>
          <p:cNvPr id="7" name="Content Placeholder 6"/>
          <p:cNvSpPr>
            <a:spLocks noGrp="1"/>
          </p:cNvSpPr>
          <p:nvPr>
            <p:ph idx="1"/>
          </p:nvPr>
        </p:nvSpPr>
        <p:spPr>
          <a:xfrm>
            <a:off x="245328" y="1019907"/>
            <a:ext cx="8706168" cy="5681977"/>
          </a:xfrm>
        </p:spPr>
        <p:txBody>
          <a:bodyPr>
            <a:normAutofit fontScale="92500" lnSpcReduction="10000"/>
          </a:bodyPr>
          <a:lstStyle/>
          <a:p>
            <a:pPr>
              <a:lnSpc>
                <a:spcPct val="100000"/>
              </a:lnSpc>
              <a:spcBef>
                <a:spcPts val="0"/>
              </a:spcBef>
              <a:spcAft>
                <a:spcPts val="1200"/>
              </a:spcAft>
            </a:pPr>
            <a:r>
              <a:rPr lang="en-US" sz="3200" b="1" dirty="0" smtClean="0"/>
              <a:t>vs.25 </a:t>
            </a:r>
            <a:r>
              <a:rPr lang="en-US" sz="3200" dirty="0" smtClean="0"/>
              <a:t>– Jesus did not perform miracles to impress thrill seekers.</a:t>
            </a:r>
          </a:p>
          <a:p>
            <a:pPr>
              <a:lnSpc>
                <a:spcPct val="100000"/>
              </a:lnSpc>
              <a:spcBef>
                <a:spcPts val="0"/>
              </a:spcBef>
              <a:spcAft>
                <a:spcPts val="1200"/>
              </a:spcAft>
            </a:pPr>
            <a:r>
              <a:rPr lang="en-US" sz="3200" b="1" dirty="0" smtClean="0"/>
              <a:t>vs.26,27 </a:t>
            </a:r>
            <a:r>
              <a:rPr lang="en-US" sz="3200" dirty="0" smtClean="0"/>
              <a:t>– The powerful evil spirit is overcome by the </a:t>
            </a:r>
            <a:r>
              <a:rPr lang="en-US" sz="3200" b="1" dirty="0" smtClean="0"/>
              <a:t>powerful Jesus</a:t>
            </a:r>
            <a:r>
              <a:rPr lang="en-US" sz="3200" dirty="0" smtClean="0"/>
              <a:t>.  New life is given to the boy </a:t>
            </a:r>
            <a:r>
              <a:rPr lang="en-US" sz="3200" b="1" dirty="0" smtClean="0"/>
              <a:t>and</a:t>
            </a:r>
            <a:r>
              <a:rPr lang="en-US" sz="3200" dirty="0" smtClean="0"/>
              <a:t> his father.</a:t>
            </a:r>
          </a:p>
          <a:p>
            <a:pPr>
              <a:lnSpc>
                <a:spcPct val="100000"/>
              </a:lnSpc>
              <a:spcBef>
                <a:spcPts val="0"/>
              </a:spcBef>
              <a:spcAft>
                <a:spcPts val="1200"/>
              </a:spcAft>
            </a:pPr>
            <a:r>
              <a:rPr lang="en-US" sz="3200" b="1" dirty="0" smtClean="0"/>
              <a:t>Luke 4:13 </a:t>
            </a:r>
            <a:r>
              <a:rPr lang="en-US" sz="3200" dirty="0" smtClean="0"/>
              <a:t>– Jesus was already tempted by the devil, and would soon face His greatest temptation yet.</a:t>
            </a:r>
          </a:p>
          <a:p>
            <a:pPr>
              <a:lnSpc>
                <a:spcPct val="100000"/>
              </a:lnSpc>
              <a:spcBef>
                <a:spcPts val="0"/>
              </a:spcBef>
              <a:spcAft>
                <a:spcPts val="1200"/>
              </a:spcAft>
            </a:pPr>
            <a:r>
              <a:rPr lang="en-US" sz="3200" dirty="0" smtClean="0"/>
              <a:t>On the mountain, Jesus talked with Moses and Elijah about His “departure,” </a:t>
            </a:r>
            <a:r>
              <a:rPr lang="en-US" sz="3200" b="1" dirty="0" smtClean="0"/>
              <a:t>preparing for the cross</a:t>
            </a:r>
            <a:r>
              <a:rPr lang="en-US" sz="3200" dirty="0" smtClean="0"/>
              <a:t>.</a:t>
            </a:r>
          </a:p>
          <a:p>
            <a:pPr>
              <a:lnSpc>
                <a:spcPct val="100000"/>
              </a:lnSpc>
              <a:spcBef>
                <a:spcPts val="0"/>
              </a:spcBef>
              <a:spcAft>
                <a:spcPts val="1200"/>
              </a:spcAft>
            </a:pPr>
            <a:r>
              <a:rPr lang="en-US" sz="3200" b="1" dirty="0" smtClean="0"/>
              <a:t>Colossians 2:13-15</a:t>
            </a:r>
            <a:r>
              <a:rPr lang="en-US" sz="3200" dirty="0" smtClean="0"/>
              <a:t> – Jesus came to </a:t>
            </a:r>
            <a:r>
              <a:rPr lang="en-US" sz="3200" b="1" dirty="0" smtClean="0"/>
              <a:t>completely save us</a:t>
            </a:r>
            <a:r>
              <a:rPr lang="en-US" sz="3200" dirty="0" smtClean="0"/>
              <a:t> by enduring a shameful death on the cross to </a:t>
            </a:r>
            <a:r>
              <a:rPr lang="en-US" sz="3200" b="1" dirty="0" smtClean="0"/>
              <a:t>completely conquer </a:t>
            </a:r>
            <a:r>
              <a:rPr lang="en-US" sz="3200" dirty="0" smtClean="0"/>
              <a:t>our evil enemy. </a:t>
            </a:r>
          </a:p>
        </p:txBody>
      </p:sp>
    </p:spTree>
    <p:extLst>
      <p:ext uri="{BB962C8B-B14F-4D97-AF65-F5344CB8AC3E}">
        <p14:creationId xmlns:p14="http://schemas.microsoft.com/office/powerpoint/2010/main" val="618299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Some “Take </a:t>
            </a:r>
            <a:r>
              <a:rPr lang="en-US" b="1" u="sng" dirty="0" err="1" smtClean="0"/>
              <a:t>Aways</a:t>
            </a:r>
            <a:r>
              <a:rPr lang="en-US" b="1" u="sng" dirty="0" smtClean="0"/>
              <a:t>”</a:t>
            </a:r>
            <a:endParaRPr lang="en-US" b="1" u="sng" dirty="0"/>
          </a:p>
        </p:txBody>
      </p:sp>
      <p:sp>
        <p:nvSpPr>
          <p:cNvPr id="7" name="Content Placeholder 6"/>
          <p:cNvSpPr>
            <a:spLocks noGrp="1"/>
          </p:cNvSpPr>
          <p:nvPr>
            <p:ph idx="1"/>
          </p:nvPr>
        </p:nvSpPr>
        <p:spPr>
          <a:xfrm>
            <a:off x="521372" y="1234627"/>
            <a:ext cx="8217514" cy="4957830"/>
          </a:xfrm>
        </p:spPr>
        <p:txBody>
          <a:bodyPr>
            <a:normAutofit lnSpcReduction="10000"/>
          </a:bodyPr>
          <a:lstStyle/>
          <a:p>
            <a:pPr>
              <a:lnSpc>
                <a:spcPct val="100000"/>
              </a:lnSpc>
              <a:spcAft>
                <a:spcPts val="1800"/>
              </a:spcAft>
            </a:pPr>
            <a:r>
              <a:rPr lang="en-US" sz="3200" b="1" dirty="0" smtClean="0">
                <a:solidFill>
                  <a:schemeClr val="accent1">
                    <a:lumMod val="50000"/>
                  </a:schemeClr>
                </a:solidFill>
                <a:latin typeface="Cambria" panose="02040503050406030204" pitchFamily="18" charset="0"/>
                <a:ea typeface="Cambria" panose="02040503050406030204" pitchFamily="18" charset="0"/>
              </a:rPr>
              <a:t>Evil is powerful </a:t>
            </a:r>
            <a:r>
              <a:rPr lang="en-US" sz="3200" dirty="0" smtClean="0">
                <a:solidFill>
                  <a:schemeClr val="accent1">
                    <a:lumMod val="50000"/>
                  </a:schemeClr>
                </a:solidFill>
                <a:latin typeface="Cambria" panose="02040503050406030204" pitchFamily="18" charset="0"/>
                <a:ea typeface="Cambria" panose="02040503050406030204" pitchFamily="18" charset="0"/>
              </a:rPr>
              <a:t>(around and inside) so we need to completely </a:t>
            </a:r>
            <a:r>
              <a:rPr lang="en-US" sz="3200" b="1" dirty="0" smtClean="0">
                <a:solidFill>
                  <a:schemeClr val="accent1">
                    <a:lumMod val="50000"/>
                  </a:schemeClr>
                </a:solidFill>
                <a:latin typeface="Cambria" panose="02040503050406030204" pitchFamily="18" charset="0"/>
                <a:ea typeface="Cambria" panose="02040503050406030204" pitchFamily="18" charset="0"/>
              </a:rPr>
              <a:t>trust</a:t>
            </a:r>
            <a:r>
              <a:rPr lang="en-US" sz="3200" dirty="0" smtClean="0">
                <a:solidFill>
                  <a:schemeClr val="accent1">
                    <a:lumMod val="50000"/>
                  </a:schemeClr>
                </a:solidFill>
                <a:latin typeface="Cambria" panose="02040503050406030204" pitchFamily="18" charset="0"/>
                <a:ea typeface="Cambria" panose="02040503050406030204" pitchFamily="18" charset="0"/>
              </a:rPr>
              <a:t> the power of Jesus</a:t>
            </a: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Don’t put your faith in your faith – put your </a:t>
            </a:r>
            <a:r>
              <a:rPr lang="en-US" sz="3200" b="1" dirty="0" smtClean="0">
                <a:solidFill>
                  <a:schemeClr val="accent1">
                    <a:lumMod val="50000"/>
                  </a:schemeClr>
                </a:solidFill>
                <a:latin typeface="Cambria" panose="02040503050406030204" pitchFamily="18" charset="0"/>
                <a:ea typeface="Cambria" panose="02040503050406030204" pitchFamily="18" charset="0"/>
              </a:rPr>
              <a:t>faith in Jesus</a:t>
            </a:r>
            <a:r>
              <a:rPr lang="en-US" sz="3200" dirty="0" smtClean="0">
                <a:solidFill>
                  <a:schemeClr val="accent1">
                    <a:lumMod val="50000"/>
                  </a:schemeClr>
                </a:solidFill>
                <a:latin typeface="Cambria" panose="02040503050406030204" pitchFamily="18" charset="0"/>
                <a:ea typeface="Cambria" panose="02040503050406030204" pitchFamily="18" charset="0"/>
              </a:rPr>
              <a:t>.</a:t>
            </a: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Don’t wait for perfect faith – trust Jesus to help you </a:t>
            </a:r>
            <a:r>
              <a:rPr lang="en-US" sz="3200" b="1" dirty="0" smtClean="0">
                <a:solidFill>
                  <a:schemeClr val="accent1">
                    <a:lumMod val="50000"/>
                  </a:schemeClr>
                </a:solidFill>
                <a:latin typeface="Cambria" panose="02040503050406030204" pitchFamily="18" charset="0"/>
                <a:ea typeface="Cambria" panose="02040503050406030204" pitchFamily="18" charset="0"/>
              </a:rPr>
              <a:t>serve Him even with weak faith</a:t>
            </a:r>
            <a:r>
              <a:rPr lang="en-US" sz="3200" dirty="0" smtClean="0">
                <a:solidFill>
                  <a:schemeClr val="accent1">
                    <a:lumMod val="50000"/>
                  </a:schemeClr>
                </a:solidFill>
                <a:latin typeface="Cambria" panose="02040503050406030204" pitchFamily="18" charset="0"/>
                <a:ea typeface="Cambria" panose="02040503050406030204" pitchFamily="18" charset="0"/>
              </a:rPr>
              <a:t>.</a:t>
            </a: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Jesus was willing to </a:t>
            </a:r>
            <a:r>
              <a:rPr lang="en-US" sz="3200" b="1" dirty="0" smtClean="0">
                <a:solidFill>
                  <a:schemeClr val="accent1">
                    <a:lumMod val="50000"/>
                  </a:schemeClr>
                </a:solidFill>
                <a:latin typeface="Cambria" panose="02040503050406030204" pitchFamily="18" charset="0"/>
                <a:ea typeface="Cambria" panose="02040503050406030204" pitchFamily="18" charset="0"/>
              </a:rPr>
              <a:t>lose face </a:t>
            </a:r>
            <a:r>
              <a:rPr lang="en-US" sz="3200" dirty="0" smtClean="0">
                <a:solidFill>
                  <a:schemeClr val="accent1">
                    <a:lumMod val="50000"/>
                  </a:schemeClr>
                </a:solidFill>
                <a:latin typeface="Cambria" panose="02040503050406030204" pitchFamily="18" charset="0"/>
                <a:ea typeface="Cambria" panose="02040503050406030204" pitchFamily="18" charset="0"/>
              </a:rPr>
              <a:t>to save us – are we willing to </a:t>
            </a:r>
            <a:r>
              <a:rPr lang="en-US" sz="3200" b="1" dirty="0" smtClean="0">
                <a:solidFill>
                  <a:schemeClr val="accent1">
                    <a:lumMod val="50000"/>
                  </a:schemeClr>
                </a:solidFill>
                <a:latin typeface="Cambria" panose="02040503050406030204" pitchFamily="18" charset="0"/>
                <a:ea typeface="Cambria" panose="02040503050406030204" pitchFamily="18" charset="0"/>
              </a:rPr>
              <a:t>lose face </a:t>
            </a:r>
            <a:r>
              <a:rPr lang="en-US" sz="3200" dirty="0" smtClean="0">
                <a:solidFill>
                  <a:schemeClr val="accent1">
                    <a:lumMod val="50000"/>
                  </a:schemeClr>
                </a:solidFill>
                <a:latin typeface="Cambria" panose="02040503050406030204" pitchFamily="18" charset="0"/>
                <a:ea typeface="Cambria" panose="02040503050406030204" pitchFamily="18" charset="0"/>
              </a:rPr>
              <a:t>to serve Him?</a:t>
            </a:r>
            <a:endParaRPr lang="en-US" sz="3200" dirty="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3935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4713</TotalTime>
  <Words>1038</Words>
  <Application>Microsoft Office PowerPoint</Application>
  <PresentationFormat>On-screen Show (4:3)</PresentationFormat>
  <Paragraphs>67</Paragraphs>
  <Slides>9</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Cambria</vt:lpstr>
      <vt:lpstr>Wingdings</vt:lpstr>
      <vt:lpstr>Office Theme</vt:lpstr>
      <vt:lpstr>The Glory of Jesus </vt:lpstr>
      <vt:lpstr>Mount Hermon</vt:lpstr>
      <vt:lpstr>Seeing the Kingdom of God</vt:lpstr>
      <vt:lpstr>The Transfiguration</vt:lpstr>
      <vt:lpstr>Listen to Jesus!</vt:lpstr>
      <vt:lpstr>Talking and Learning with Jesus</vt:lpstr>
      <vt:lpstr>The weakness of men</vt:lpstr>
      <vt:lpstr>The Power of Jesus</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289</cp:revision>
  <dcterms:created xsi:type="dcterms:W3CDTF">2022-11-02T22:17:55Z</dcterms:created>
  <dcterms:modified xsi:type="dcterms:W3CDTF">2024-06-08T15:29:31Z</dcterms:modified>
</cp:coreProperties>
</file>