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04" r:id="rId3"/>
    <p:sldId id="299" r:id="rId4"/>
    <p:sldId id="314" r:id="rId5"/>
    <p:sldId id="315" r:id="rId6"/>
    <p:sldId id="316" r:id="rId7"/>
    <p:sldId id="318" r:id="rId8"/>
    <p:sldId id="317" r:id="rId9"/>
    <p:sldId id="312" r:id="rId10"/>
    <p:sldId id="319" r:id="rId11"/>
    <p:sldId id="313" r:id="rId12"/>
    <p:sldId id="320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72770" autoAdjust="0"/>
  </p:normalViewPr>
  <p:slideViewPr>
    <p:cSldViewPr snapToGrid="0">
      <p:cViewPr varScale="1">
        <p:scale>
          <a:sx n="83" d="100"/>
          <a:sy n="83" d="100"/>
        </p:scale>
        <p:origin x="2046" y="8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92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Jesus was determined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He went to Jerusalem.  His followers must be wondering what conflict awaited them upon arrival…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John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17:1 – Jesus was glorified on the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cross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give His life as a ransom for many.”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(Gk. “anti”) = in place of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Ransom (Gk. “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lutron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”) = to buy freedom for a slave or prisoner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947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380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92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79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20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36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Maybe the disciples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considered the children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unimportant (an annoying distraction)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insignificant to take up Jesus’ time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Jesus reminds us that every human being is made in God’s image and has great value.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Never stop children from coming to Jesus!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44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does not come like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child – he comes with his wealth, accomplishments, and self-righteousness.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Jesus questions why the man would assume that an unknown wandering teacher would be good.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was a businessman, so Jesus combines the 8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9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commandment (stealing and lying) to question if his business dealings were always fair and true (do not defraud)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compared to other people, the man assumed he was OK.  But compared to God’s perfect righteousness, we all are left silent (Romans 3:20)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04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man followed his god instead of following Jesus (breaking the 1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commandment)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God may not call each of us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sell everything and give it away, but we must yield everything to God and steward it for His eternal purposes.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Jeremiah 4:22 – “For my people are foolish;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know me not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they are stupid children; they have no understanding. They are ‘wise’—in doing evil! But how to do good they know not.”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127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Jesus is the true Rich Young Ruler.  When we see how He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gave up His riches and position to come and save us, it should give us a new perspective on how loosely we hold our possessions.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4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97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800"/>
            <a:ext cx="6569110" cy="1021353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/>
              <a:t>The Gospel of Mark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878" y="2905247"/>
            <a:ext cx="7963385" cy="2653635"/>
          </a:xfrm>
        </p:spPr>
        <p:txBody>
          <a:bodyPr>
            <a:noAutofit/>
          </a:bodyPr>
          <a:lstStyle/>
          <a:p>
            <a:r>
              <a:rPr lang="en-US" sz="4000" dirty="0" smtClean="0"/>
              <a:t>Chapter 10</a:t>
            </a:r>
          </a:p>
          <a:p>
            <a:endParaRPr lang="en-US" sz="4000" dirty="0"/>
          </a:p>
          <a:p>
            <a:r>
              <a:rPr lang="en-US" sz="2800" dirty="0" smtClean="0"/>
              <a:t>How do </a:t>
            </a:r>
            <a:r>
              <a:rPr lang="en-US" sz="2800" i="1" dirty="0"/>
              <a:t>Y</a:t>
            </a:r>
            <a:r>
              <a:rPr lang="en-US" sz="2800" i="1" dirty="0" smtClean="0"/>
              <a:t>ou</a:t>
            </a:r>
            <a:r>
              <a:rPr lang="en-US" sz="2800" dirty="0" smtClean="0"/>
              <a:t> </a:t>
            </a:r>
            <a:r>
              <a:rPr lang="en-US" sz="2800" dirty="0" smtClean="0"/>
              <a:t>come to Jesus?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James and John come to Jesus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300" y="996757"/>
            <a:ext cx="9005104" cy="568197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vs.32-34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Jesus reminds them of what will happen in Jerusalem </a:t>
            </a:r>
            <a:r>
              <a:rPr lang="en-US" dirty="0" smtClean="0"/>
              <a:t>(with more details)</a:t>
            </a:r>
            <a:endParaRPr lang="en-US" sz="32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vs.35-37</a:t>
            </a:r>
            <a:r>
              <a:rPr lang="en-US" sz="3200" dirty="0" smtClean="0"/>
              <a:t> – When you pray, don’t tell Jesus exactly what to do.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vs.38</a:t>
            </a:r>
            <a:r>
              <a:rPr lang="en-US" sz="3200" dirty="0" smtClean="0"/>
              <a:t> – The guys didn’t know what they were asking for.  When we Jesus’ greatest moment of glory?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/>
              <a:t>  On </a:t>
            </a:r>
            <a:r>
              <a:rPr lang="en-US" sz="2800" dirty="0" smtClean="0"/>
              <a:t>the cross – the most amazing display of God’s love.  Who was prepared to be on His right and left sides?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  Jesus </a:t>
            </a:r>
            <a:r>
              <a:rPr lang="en-US" sz="3200" dirty="0" smtClean="0"/>
              <a:t>(and His disciples) would be “baptized” (immersed) in suffering because of our sinful world.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vs.42-44</a:t>
            </a:r>
            <a:r>
              <a:rPr lang="en-US" sz="3200" dirty="0" smtClean="0"/>
              <a:t> – Jesus redefines greatness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vs.45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Why did Jesus come to earth?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8348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93895" y="132339"/>
            <a:ext cx="38501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/>
              <a:t>Mark 10</a:t>
            </a:r>
          </a:p>
          <a:p>
            <a:pPr algn="ctr"/>
            <a:r>
              <a:rPr lang="en-US" sz="2800" b="1" u="sng" dirty="0" smtClean="0"/>
              <a:t>Journey to Jerusalem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59078" y="1458410"/>
            <a:ext cx="378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Bookman Old Style" panose="02050604050505020204" pitchFamily="18" charset="0"/>
              </a:rPr>
              <a:t>Capernaum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smtClean="0">
                <a:latin typeface="Bookman Old Style" panose="02050604050505020204" pitchFamily="18" charset="0"/>
              </a:rPr>
              <a:t> 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Mark 9:33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6137" y="-795680"/>
            <a:ext cx="5845215" cy="95671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59078" y="2453022"/>
            <a:ext cx="3784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Bookman Old Style" panose="02050604050505020204" pitchFamily="18" charset="0"/>
              </a:rPr>
              <a:t>Judea </a:t>
            </a:r>
            <a:r>
              <a:rPr lang="en-US" sz="2400" dirty="0">
                <a:latin typeface="Bookman Old Style" panose="02050604050505020204" pitchFamily="18" charset="0"/>
              </a:rPr>
              <a:t>and beyond the </a:t>
            </a:r>
            <a:r>
              <a:rPr lang="en-US" sz="2400" dirty="0" smtClean="0">
                <a:latin typeface="Bookman Old Style" panose="02050604050505020204" pitchFamily="18" charset="0"/>
              </a:rPr>
              <a:t>Jordan 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Mark 10:1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210765" y="1515093"/>
            <a:ext cx="937549" cy="24306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2650603" y="1794076"/>
            <a:ext cx="983848" cy="3935391"/>
            <a:chOff x="2650603" y="1794076"/>
            <a:chExt cx="983848" cy="3935391"/>
          </a:xfrm>
        </p:grpSpPr>
        <p:sp>
          <p:nvSpPr>
            <p:cNvPr id="16" name="Oval 15"/>
            <p:cNvSpPr/>
            <p:nvPr/>
          </p:nvSpPr>
          <p:spPr>
            <a:xfrm>
              <a:off x="3148314" y="3946966"/>
              <a:ext cx="486137" cy="1782501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650603" y="1794076"/>
              <a:ext cx="636607" cy="2257063"/>
            </a:xfrm>
            <a:custGeom>
              <a:avLst/>
              <a:gdLst>
                <a:gd name="connsiteX0" fmla="*/ 92597 w 636607"/>
                <a:gd name="connsiteY0" fmla="*/ 0 h 2257063"/>
                <a:gd name="connsiteX1" fmla="*/ 34724 w 636607"/>
                <a:gd name="connsiteY1" fmla="*/ 46299 h 2257063"/>
                <a:gd name="connsiteX2" fmla="*/ 11574 w 636607"/>
                <a:gd name="connsiteY2" fmla="*/ 69448 h 2257063"/>
                <a:gd name="connsiteX3" fmla="*/ 0 w 636607"/>
                <a:gd name="connsiteY3" fmla="*/ 104172 h 2257063"/>
                <a:gd name="connsiteX4" fmla="*/ 23149 w 636607"/>
                <a:gd name="connsiteY4" fmla="*/ 289367 h 2257063"/>
                <a:gd name="connsiteX5" fmla="*/ 46298 w 636607"/>
                <a:gd name="connsiteY5" fmla="*/ 324091 h 2257063"/>
                <a:gd name="connsiteX6" fmla="*/ 92597 w 636607"/>
                <a:gd name="connsiteY6" fmla="*/ 370390 h 2257063"/>
                <a:gd name="connsiteX7" fmla="*/ 173620 w 636607"/>
                <a:gd name="connsiteY7" fmla="*/ 474562 h 2257063"/>
                <a:gd name="connsiteX8" fmla="*/ 208344 w 636607"/>
                <a:gd name="connsiteY8" fmla="*/ 486137 h 2257063"/>
                <a:gd name="connsiteX9" fmla="*/ 312516 w 636607"/>
                <a:gd name="connsiteY9" fmla="*/ 532435 h 2257063"/>
                <a:gd name="connsiteX10" fmla="*/ 347240 w 636607"/>
                <a:gd name="connsiteY10" fmla="*/ 544010 h 2257063"/>
                <a:gd name="connsiteX11" fmla="*/ 393539 w 636607"/>
                <a:gd name="connsiteY11" fmla="*/ 601883 h 2257063"/>
                <a:gd name="connsiteX12" fmla="*/ 416688 w 636607"/>
                <a:gd name="connsiteY12" fmla="*/ 636608 h 2257063"/>
                <a:gd name="connsiteX13" fmla="*/ 439838 w 636607"/>
                <a:gd name="connsiteY13" fmla="*/ 659757 h 2257063"/>
                <a:gd name="connsiteX14" fmla="*/ 462987 w 636607"/>
                <a:gd name="connsiteY14" fmla="*/ 694481 h 2257063"/>
                <a:gd name="connsiteX15" fmla="*/ 497711 w 636607"/>
                <a:gd name="connsiteY15" fmla="*/ 717630 h 2257063"/>
                <a:gd name="connsiteX16" fmla="*/ 520860 w 636607"/>
                <a:gd name="connsiteY16" fmla="*/ 740780 h 2257063"/>
                <a:gd name="connsiteX17" fmla="*/ 532435 w 636607"/>
                <a:gd name="connsiteY17" fmla="*/ 775504 h 2257063"/>
                <a:gd name="connsiteX18" fmla="*/ 555584 w 636607"/>
                <a:gd name="connsiteY18" fmla="*/ 868101 h 2257063"/>
                <a:gd name="connsiteX19" fmla="*/ 544010 w 636607"/>
                <a:gd name="connsiteY19" fmla="*/ 972273 h 2257063"/>
                <a:gd name="connsiteX20" fmla="*/ 532435 w 636607"/>
                <a:gd name="connsiteY20" fmla="*/ 1018572 h 2257063"/>
                <a:gd name="connsiteX21" fmla="*/ 520860 w 636607"/>
                <a:gd name="connsiteY21" fmla="*/ 1180618 h 2257063"/>
                <a:gd name="connsiteX22" fmla="*/ 520860 w 636607"/>
                <a:gd name="connsiteY22" fmla="*/ 1527858 h 2257063"/>
                <a:gd name="connsiteX23" fmla="*/ 497711 w 636607"/>
                <a:gd name="connsiteY23" fmla="*/ 1597306 h 2257063"/>
                <a:gd name="connsiteX24" fmla="*/ 486136 w 636607"/>
                <a:gd name="connsiteY24" fmla="*/ 1655180 h 2257063"/>
                <a:gd name="connsiteX25" fmla="*/ 497711 w 636607"/>
                <a:gd name="connsiteY25" fmla="*/ 1921397 h 2257063"/>
                <a:gd name="connsiteX26" fmla="*/ 532435 w 636607"/>
                <a:gd name="connsiteY26" fmla="*/ 2025570 h 2257063"/>
                <a:gd name="connsiteX27" fmla="*/ 544010 w 636607"/>
                <a:gd name="connsiteY27" fmla="*/ 2060294 h 2257063"/>
                <a:gd name="connsiteX28" fmla="*/ 567159 w 636607"/>
                <a:gd name="connsiteY28" fmla="*/ 2141316 h 2257063"/>
                <a:gd name="connsiteX29" fmla="*/ 590308 w 636607"/>
                <a:gd name="connsiteY29" fmla="*/ 2176040 h 2257063"/>
                <a:gd name="connsiteX30" fmla="*/ 601883 w 636607"/>
                <a:gd name="connsiteY30" fmla="*/ 2210765 h 2257063"/>
                <a:gd name="connsiteX31" fmla="*/ 636607 w 636607"/>
                <a:gd name="connsiteY31" fmla="*/ 2257063 h 2257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6607" h="2257063">
                  <a:moveTo>
                    <a:pt x="92597" y="0"/>
                  </a:moveTo>
                  <a:cubicBezTo>
                    <a:pt x="73306" y="15433"/>
                    <a:pt x="53481" y="30221"/>
                    <a:pt x="34724" y="46299"/>
                  </a:cubicBezTo>
                  <a:cubicBezTo>
                    <a:pt x="26438" y="53401"/>
                    <a:pt x="17189" y="60090"/>
                    <a:pt x="11574" y="69448"/>
                  </a:cubicBezTo>
                  <a:cubicBezTo>
                    <a:pt x="5297" y="79910"/>
                    <a:pt x="3858" y="92597"/>
                    <a:pt x="0" y="104172"/>
                  </a:cubicBezTo>
                  <a:cubicBezTo>
                    <a:pt x="1394" y="120903"/>
                    <a:pt x="4244" y="245255"/>
                    <a:pt x="23149" y="289367"/>
                  </a:cubicBezTo>
                  <a:cubicBezTo>
                    <a:pt x="28629" y="302153"/>
                    <a:pt x="37245" y="313529"/>
                    <a:pt x="46298" y="324091"/>
                  </a:cubicBezTo>
                  <a:cubicBezTo>
                    <a:pt x="60502" y="340662"/>
                    <a:pt x="80490" y="352230"/>
                    <a:pt x="92597" y="370390"/>
                  </a:cubicBezTo>
                  <a:cubicBezTo>
                    <a:pt x="110993" y="397983"/>
                    <a:pt x="140982" y="452803"/>
                    <a:pt x="173620" y="474562"/>
                  </a:cubicBezTo>
                  <a:cubicBezTo>
                    <a:pt x="183772" y="481330"/>
                    <a:pt x="197431" y="480681"/>
                    <a:pt x="208344" y="486137"/>
                  </a:cubicBezTo>
                  <a:cubicBezTo>
                    <a:pt x="318397" y="541163"/>
                    <a:pt x="133349" y="472713"/>
                    <a:pt x="312516" y="532435"/>
                  </a:cubicBezTo>
                  <a:lnTo>
                    <a:pt x="347240" y="544010"/>
                  </a:lnTo>
                  <a:cubicBezTo>
                    <a:pt x="418497" y="650897"/>
                    <a:pt x="327561" y="519410"/>
                    <a:pt x="393539" y="601883"/>
                  </a:cubicBezTo>
                  <a:cubicBezTo>
                    <a:pt x="402229" y="612746"/>
                    <a:pt x="407998" y="625745"/>
                    <a:pt x="416688" y="636608"/>
                  </a:cubicBezTo>
                  <a:cubicBezTo>
                    <a:pt x="423505" y="645129"/>
                    <a:pt x="433021" y="651236"/>
                    <a:pt x="439838" y="659757"/>
                  </a:cubicBezTo>
                  <a:cubicBezTo>
                    <a:pt x="448528" y="670620"/>
                    <a:pt x="453150" y="684644"/>
                    <a:pt x="462987" y="694481"/>
                  </a:cubicBezTo>
                  <a:cubicBezTo>
                    <a:pt x="472824" y="704318"/>
                    <a:pt x="486848" y="708940"/>
                    <a:pt x="497711" y="717630"/>
                  </a:cubicBezTo>
                  <a:cubicBezTo>
                    <a:pt x="506232" y="724447"/>
                    <a:pt x="513144" y="733063"/>
                    <a:pt x="520860" y="740780"/>
                  </a:cubicBezTo>
                  <a:cubicBezTo>
                    <a:pt x="524718" y="752355"/>
                    <a:pt x="529225" y="763733"/>
                    <a:pt x="532435" y="775504"/>
                  </a:cubicBezTo>
                  <a:cubicBezTo>
                    <a:pt x="540806" y="806199"/>
                    <a:pt x="555584" y="868101"/>
                    <a:pt x="555584" y="868101"/>
                  </a:cubicBezTo>
                  <a:cubicBezTo>
                    <a:pt x="551726" y="902825"/>
                    <a:pt x="549322" y="937742"/>
                    <a:pt x="544010" y="972273"/>
                  </a:cubicBezTo>
                  <a:cubicBezTo>
                    <a:pt x="541591" y="987996"/>
                    <a:pt x="534192" y="1002761"/>
                    <a:pt x="532435" y="1018572"/>
                  </a:cubicBezTo>
                  <a:cubicBezTo>
                    <a:pt x="526455" y="1072394"/>
                    <a:pt x="524718" y="1126603"/>
                    <a:pt x="520860" y="1180618"/>
                  </a:cubicBezTo>
                  <a:cubicBezTo>
                    <a:pt x="527301" y="1309438"/>
                    <a:pt x="543671" y="1406198"/>
                    <a:pt x="520860" y="1527858"/>
                  </a:cubicBezTo>
                  <a:cubicBezTo>
                    <a:pt x="516363" y="1551842"/>
                    <a:pt x="502497" y="1573378"/>
                    <a:pt x="497711" y="1597306"/>
                  </a:cubicBezTo>
                  <a:lnTo>
                    <a:pt x="486136" y="1655180"/>
                  </a:lnTo>
                  <a:cubicBezTo>
                    <a:pt x="489994" y="1743919"/>
                    <a:pt x="488571" y="1833046"/>
                    <a:pt x="497711" y="1921397"/>
                  </a:cubicBezTo>
                  <a:cubicBezTo>
                    <a:pt x="497712" y="1921404"/>
                    <a:pt x="526646" y="2008205"/>
                    <a:pt x="532435" y="2025570"/>
                  </a:cubicBezTo>
                  <a:cubicBezTo>
                    <a:pt x="536293" y="2037145"/>
                    <a:pt x="541051" y="2048457"/>
                    <a:pt x="544010" y="2060294"/>
                  </a:cubicBezTo>
                  <a:cubicBezTo>
                    <a:pt x="547720" y="2075133"/>
                    <a:pt x="558855" y="2124708"/>
                    <a:pt x="567159" y="2141316"/>
                  </a:cubicBezTo>
                  <a:cubicBezTo>
                    <a:pt x="573380" y="2153758"/>
                    <a:pt x="584087" y="2163598"/>
                    <a:pt x="590308" y="2176040"/>
                  </a:cubicBezTo>
                  <a:cubicBezTo>
                    <a:pt x="595764" y="2186953"/>
                    <a:pt x="596427" y="2199852"/>
                    <a:pt x="601883" y="2210765"/>
                  </a:cubicBezTo>
                  <a:cubicBezTo>
                    <a:pt x="614972" y="2236944"/>
                    <a:pt x="620328" y="2240785"/>
                    <a:pt x="636607" y="2257063"/>
                  </a:cubicBezTo>
                </a:path>
              </a:pathLst>
            </a:custGeom>
            <a:noFill/>
            <a:ln w="57150">
              <a:solidFill>
                <a:srgbClr val="C00000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1458409" y="5393724"/>
            <a:ext cx="787078" cy="289443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766349" y="5092860"/>
            <a:ext cx="381966" cy="115748"/>
          </a:xfrm>
          <a:prstGeom prst="straightConnector1">
            <a:avLst/>
          </a:prstGeom>
          <a:ln w="571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61003" y="3774464"/>
            <a:ext cx="3784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Bookman Old Style" panose="02050604050505020204" pitchFamily="18" charset="0"/>
              </a:rPr>
              <a:t>Going up to Jerusalem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Mark 10:32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62928" y="5095903"/>
            <a:ext cx="3784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Bookman Old Style" panose="02050604050505020204" pitchFamily="18" charset="0"/>
              </a:rPr>
              <a:t>Came to Jericho  </a:t>
            </a:r>
          </a:p>
          <a:p>
            <a:pPr algn="ctr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Mark 10:46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245486" y="5052311"/>
            <a:ext cx="586461" cy="32983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2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err="1" smtClean="0">
                <a:latin typeface="+mn-lt"/>
              </a:rPr>
              <a:t>Bartimaeus</a:t>
            </a:r>
            <a:r>
              <a:rPr lang="en-US" b="1" u="sng" dirty="0" smtClean="0">
                <a:latin typeface="+mn-lt"/>
              </a:rPr>
              <a:t> comes to Jesus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300" y="996757"/>
            <a:ext cx="9005104" cy="568197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vs.46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Who was </a:t>
            </a:r>
            <a:r>
              <a:rPr lang="en-US" sz="3200" dirty="0" err="1" smtClean="0"/>
              <a:t>Bartimaeus</a:t>
            </a:r>
            <a:r>
              <a:rPr lang="en-US" sz="3200" dirty="0" smtClean="0"/>
              <a:t>?  What valuable thing to could he offer to Jesus?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vs.47</a:t>
            </a:r>
            <a:r>
              <a:rPr lang="en-US" sz="3200" dirty="0" smtClean="0"/>
              <a:t> – What truth did </a:t>
            </a:r>
            <a:r>
              <a:rPr lang="en-US" sz="3200" dirty="0" err="1"/>
              <a:t>Bartimaeus</a:t>
            </a:r>
            <a:r>
              <a:rPr lang="en-US" sz="3200" dirty="0"/>
              <a:t> </a:t>
            </a:r>
            <a:r>
              <a:rPr lang="en-US" sz="3200" dirty="0" smtClean="0"/>
              <a:t>proclaim about Jesus?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vs.48</a:t>
            </a:r>
            <a:r>
              <a:rPr lang="en-US" sz="3200" dirty="0" smtClean="0"/>
              <a:t> – How do people treat “worthless” people?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vs.49</a:t>
            </a:r>
            <a:r>
              <a:rPr lang="en-US" sz="3200" dirty="0" smtClean="0"/>
              <a:t> – </a:t>
            </a:r>
            <a:r>
              <a:rPr lang="en-US" sz="3200" dirty="0"/>
              <a:t>How </a:t>
            </a:r>
            <a:r>
              <a:rPr lang="en-US" sz="3200" dirty="0" smtClean="0"/>
              <a:t>does Jesus </a:t>
            </a:r>
            <a:r>
              <a:rPr lang="en-US" sz="3200" dirty="0"/>
              <a:t>people treat “worthless” people?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vs.50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He leaves behind the only valuable thing that he has to respond to Jesus’ call.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 51,52</a:t>
            </a:r>
            <a:r>
              <a:rPr lang="en-US" sz="3200" dirty="0" smtClean="0"/>
              <a:t> – What way does </a:t>
            </a:r>
            <a:r>
              <a:rPr lang="en-US" sz="3200" dirty="0" err="1" smtClean="0"/>
              <a:t>Bartimaeus</a:t>
            </a:r>
            <a:r>
              <a:rPr lang="en-US" sz="3200" dirty="0" smtClean="0"/>
              <a:t> go?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193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21372" y="1234627"/>
            <a:ext cx="8217514" cy="495783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Which of these people is most like you?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Pharisees   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Children   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rich man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James and John  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Blind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Bartimaeus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Wealth and position can blind us to our sinful need and God’s offer of grace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Come to Jesus as a blind beggar – we are all desperate for His grace.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sz="3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93895" y="132339"/>
            <a:ext cx="38501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/>
              <a:t>Mark 10</a:t>
            </a:r>
          </a:p>
          <a:p>
            <a:pPr algn="ctr"/>
            <a:r>
              <a:rPr lang="en-US" sz="2800" b="1" u="sng" dirty="0" smtClean="0"/>
              <a:t>Journey to Jerusalem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59078" y="1458410"/>
            <a:ext cx="378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Bookman Old Style" panose="02050604050505020204" pitchFamily="18" charset="0"/>
              </a:rPr>
              <a:t>Capernaum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smtClean="0">
                <a:latin typeface="Bookman Old Style" panose="02050604050505020204" pitchFamily="18" charset="0"/>
              </a:rPr>
              <a:t> 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Mark 9:33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6137" y="-795680"/>
            <a:ext cx="5845215" cy="95671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59078" y="2453022"/>
            <a:ext cx="3784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Bookman Old Style" panose="02050604050505020204" pitchFamily="18" charset="0"/>
              </a:rPr>
              <a:t>Judea </a:t>
            </a:r>
            <a:r>
              <a:rPr lang="en-US" sz="2400" dirty="0">
                <a:latin typeface="Bookman Old Style" panose="02050604050505020204" pitchFamily="18" charset="0"/>
              </a:rPr>
              <a:t>and beyond the </a:t>
            </a:r>
            <a:r>
              <a:rPr lang="en-US" sz="2400" dirty="0" smtClean="0">
                <a:latin typeface="Bookman Old Style" panose="02050604050505020204" pitchFamily="18" charset="0"/>
              </a:rPr>
              <a:t>Jordan 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Mark 10:1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210765" y="1515093"/>
            <a:ext cx="937549" cy="24306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2650603" y="1794076"/>
            <a:ext cx="983848" cy="3935391"/>
            <a:chOff x="2650603" y="1794076"/>
            <a:chExt cx="983848" cy="3935391"/>
          </a:xfrm>
        </p:grpSpPr>
        <p:sp>
          <p:nvSpPr>
            <p:cNvPr id="16" name="Oval 15"/>
            <p:cNvSpPr/>
            <p:nvPr/>
          </p:nvSpPr>
          <p:spPr>
            <a:xfrm>
              <a:off x="3148314" y="3946966"/>
              <a:ext cx="486137" cy="1782501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650603" y="1794076"/>
              <a:ext cx="636607" cy="2257063"/>
            </a:xfrm>
            <a:custGeom>
              <a:avLst/>
              <a:gdLst>
                <a:gd name="connsiteX0" fmla="*/ 92597 w 636607"/>
                <a:gd name="connsiteY0" fmla="*/ 0 h 2257063"/>
                <a:gd name="connsiteX1" fmla="*/ 34724 w 636607"/>
                <a:gd name="connsiteY1" fmla="*/ 46299 h 2257063"/>
                <a:gd name="connsiteX2" fmla="*/ 11574 w 636607"/>
                <a:gd name="connsiteY2" fmla="*/ 69448 h 2257063"/>
                <a:gd name="connsiteX3" fmla="*/ 0 w 636607"/>
                <a:gd name="connsiteY3" fmla="*/ 104172 h 2257063"/>
                <a:gd name="connsiteX4" fmla="*/ 23149 w 636607"/>
                <a:gd name="connsiteY4" fmla="*/ 289367 h 2257063"/>
                <a:gd name="connsiteX5" fmla="*/ 46298 w 636607"/>
                <a:gd name="connsiteY5" fmla="*/ 324091 h 2257063"/>
                <a:gd name="connsiteX6" fmla="*/ 92597 w 636607"/>
                <a:gd name="connsiteY6" fmla="*/ 370390 h 2257063"/>
                <a:gd name="connsiteX7" fmla="*/ 173620 w 636607"/>
                <a:gd name="connsiteY7" fmla="*/ 474562 h 2257063"/>
                <a:gd name="connsiteX8" fmla="*/ 208344 w 636607"/>
                <a:gd name="connsiteY8" fmla="*/ 486137 h 2257063"/>
                <a:gd name="connsiteX9" fmla="*/ 312516 w 636607"/>
                <a:gd name="connsiteY9" fmla="*/ 532435 h 2257063"/>
                <a:gd name="connsiteX10" fmla="*/ 347240 w 636607"/>
                <a:gd name="connsiteY10" fmla="*/ 544010 h 2257063"/>
                <a:gd name="connsiteX11" fmla="*/ 393539 w 636607"/>
                <a:gd name="connsiteY11" fmla="*/ 601883 h 2257063"/>
                <a:gd name="connsiteX12" fmla="*/ 416688 w 636607"/>
                <a:gd name="connsiteY12" fmla="*/ 636608 h 2257063"/>
                <a:gd name="connsiteX13" fmla="*/ 439838 w 636607"/>
                <a:gd name="connsiteY13" fmla="*/ 659757 h 2257063"/>
                <a:gd name="connsiteX14" fmla="*/ 462987 w 636607"/>
                <a:gd name="connsiteY14" fmla="*/ 694481 h 2257063"/>
                <a:gd name="connsiteX15" fmla="*/ 497711 w 636607"/>
                <a:gd name="connsiteY15" fmla="*/ 717630 h 2257063"/>
                <a:gd name="connsiteX16" fmla="*/ 520860 w 636607"/>
                <a:gd name="connsiteY16" fmla="*/ 740780 h 2257063"/>
                <a:gd name="connsiteX17" fmla="*/ 532435 w 636607"/>
                <a:gd name="connsiteY17" fmla="*/ 775504 h 2257063"/>
                <a:gd name="connsiteX18" fmla="*/ 555584 w 636607"/>
                <a:gd name="connsiteY18" fmla="*/ 868101 h 2257063"/>
                <a:gd name="connsiteX19" fmla="*/ 544010 w 636607"/>
                <a:gd name="connsiteY19" fmla="*/ 972273 h 2257063"/>
                <a:gd name="connsiteX20" fmla="*/ 532435 w 636607"/>
                <a:gd name="connsiteY20" fmla="*/ 1018572 h 2257063"/>
                <a:gd name="connsiteX21" fmla="*/ 520860 w 636607"/>
                <a:gd name="connsiteY21" fmla="*/ 1180618 h 2257063"/>
                <a:gd name="connsiteX22" fmla="*/ 520860 w 636607"/>
                <a:gd name="connsiteY22" fmla="*/ 1527858 h 2257063"/>
                <a:gd name="connsiteX23" fmla="*/ 497711 w 636607"/>
                <a:gd name="connsiteY23" fmla="*/ 1597306 h 2257063"/>
                <a:gd name="connsiteX24" fmla="*/ 486136 w 636607"/>
                <a:gd name="connsiteY24" fmla="*/ 1655180 h 2257063"/>
                <a:gd name="connsiteX25" fmla="*/ 497711 w 636607"/>
                <a:gd name="connsiteY25" fmla="*/ 1921397 h 2257063"/>
                <a:gd name="connsiteX26" fmla="*/ 532435 w 636607"/>
                <a:gd name="connsiteY26" fmla="*/ 2025570 h 2257063"/>
                <a:gd name="connsiteX27" fmla="*/ 544010 w 636607"/>
                <a:gd name="connsiteY27" fmla="*/ 2060294 h 2257063"/>
                <a:gd name="connsiteX28" fmla="*/ 567159 w 636607"/>
                <a:gd name="connsiteY28" fmla="*/ 2141316 h 2257063"/>
                <a:gd name="connsiteX29" fmla="*/ 590308 w 636607"/>
                <a:gd name="connsiteY29" fmla="*/ 2176040 h 2257063"/>
                <a:gd name="connsiteX30" fmla="*/ 601883 w 636607"/>
                <a:gd name="connsiteY30" fmla="*/ 2210765 h 2257063"/>
                <a:gd name="connsiteX31" fmla="*/ 636607 w 636607"/>
                <a:gd name="connsiteY31" fmla="*/ 2257063 h 2257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6607" h="2257063">
                  <a:moveTo>
                    <a:pt x="92597" y="0"/>
                  </a:moveTo>
                  <a:cubicBezTo>
                    <a:pt x="73306" y="15433"/>
                    <a:pt x="53481" y="30221"/>
                    <a:pt x="34724" y="46299"/>
                  </a:cubicBezTo>
                  <a:cubicBezTo>
                    <a:pt x="26438" y="53401"/>
                    <a:pt x="17189" y="60090"/>
                    <a:pt x="11574" y="69448"/>
                  </a:cubicBezTo>
                  <a:cubicBezTo>
                    <a:pt x="5297" y="79910"/>
                    <a:pt x="3858" y="92597"/>
                    <a:pt x="0" y="104172"/>
                  </a:cubicBezTo>
                  <a:cubicBezTo>
                    <a:pt x="1394" y="120903"/>
                    <a:pt x="4244" y="245255"/>
                    <a:pt x="23149" y="289367"/>
                  </a:cubicBezTo>
                  <a:cubicBezTo>
                    <a:pt x="28629" y="302153"/>
                    <a:pt x="37245" y="313529"/>
                    <a:pt x="46298" y="324091"/>
                  </a:cubicBezTo>
                  <a:cubicBezTo>
                    <a:pt x="60502" y="340662"/>
                    <a:pt x="80490" y="352230"/>
                    <a:pt x="92597" y="370390"/>
                  </a:cubicBezTo>
                  <a:cubicBezTo>
                    <a:pt x="110993" y="397983"/>
                    <a:pt x="140982" y="452803"/>
                    <a:pt x="173620" y="474562"/>
                  </a:cubicBezTo>
                  <a:cubicBezTo>
                    <a:pt x="183772" y="481330"/>
                    <a:pt x="197431" y="480681"/>
                    <a:pt x="208344" y="486137"/>
                  </a:cubicBezTo>
                  <a:cubicBezTo>
                    <a:pt x="318397" y="541163"/>
                    <a:pt x="133349" y="472713"/>
                    <a:pt x="312516" y="532435"/>
                  </a:cubicBezTo>
                  <a:lnTo>
                    <a:pt x="347240" y="544010"/>
                  </a:lnTo>
                  <a:cubicBezTo>
                    <a:pt x="418497" y="650897"/>
                    <a:pt x="327561" y="519410"/>
                    <a:pt x="393539" y="601883"/>
                  </a:cubicBezTo>
                  <a:cubicBezTo>
                    <a:pt x="402229" y="612746"/>
                    <a:pt x="407998" y="625745"/>
                    <a:pt x="416688" y="636608"/>
                  </a:cubicBezTo>
                  <a:cubicBezTo>
                    <a:pt x="423505" y="645129"/>
                    <a:pt x="433021" y="651236"/>
                    <a:pt x="439838" y="659757"/>
                  </a:cubicBezTo>
                  <a:cubicBezTo>
                    <a:pt x="448528" y="670620"/>
                    <a:pt x="453150" y="684644"/>
                    <a:pt x="462987" y="694481"/>
                  </a:cubicBezTo>
                  <a:cubicBezTo>
                    <a:pt x="472824" y="704318"/>
                    <a:pt x="486848" y="708940"/>
                    <a:pt x="497711" y="717630"/>
                  </a:cubicBezTo>
                  <a:cubicBezTo>
                    <a:pt x="506232" y="724447"/>
                    <a:pt x="513144" y="733063"/>
                    <a:pt x="520860" y="740780"/>
                  </a:cubicBezTo>
                  <a:cubicBezTo>
                    <a:pt x="524718" y="752355"/>
                    <a:pt x="529225" y="763733"/>
                    <a:pt x="532435" y="775504"/>
                  </a:cubicBezTo>
                  <a:cubicBezTo>
                    <a:pt x="540806" y="806199"/>
                    <a:pt x="555584" y="868101"/>
                    <a:pt x="555584" y="868101"/>
                  </a:cubicBezTo>
                  <a:cubicBezTo>
                    <a:pt x="551726" y="902825"/>
                    <a:pt x="549322" y="937742"/>
                    <a:pt x="544010" y="972273"/>
                  </a:cubicBezTo>
                  <a:cubicBezTo>
                    <a:pt x="541591" y="987996"/>
                    <a:pt x="534192" y="1002761"/>
                    <a:pt x="532435" y="1018572"/>
                  </a:cubicBezTo>
                  <a:cubicBezTo>
                    <a:pt x="526455" y="1072394"/>
                    <a:pt x="524718" y="1126603"/>
                    <a:pt x="520860" y="1180618"/>
                  </a:cubicBezTo>
                  <a:cubicBezTo>
                    <a:pt x="527301" y="1309438"/>
                    <a:pt x="543671" y="1406198"/>
                    <a:pt x="520860" y="1527858"/>
                  </a:cubicBezTo>
                  <a:cubicBezTo>
                    <a:pt x="516363" y="1551842"/>
                    <a:pt x="502497" y="1573378"/>
                    <a:pt x="497711" y="1597306"/>
                  </a:cubicBezTo>
                  <a:lnTo>
                    <a:pt x="486136" y="1655180"/>
                  </a:lnTo>
                  <a:cubicBezTo>
                    <a:pt x="489994" y="1743919"/>
                    <a:pt x="488571" y="1833046"/>
                    <a:pt x="497711" y="1921397"/>
                  </a:cubicBezTo>
                  <a:cubicBezTo>
                    <a:pt x="497712" y="1921404"/>
                    <a:pt x="526646" y="2008205"/>
                    <a:pt x="532435" y="2025570"/>
                  </a:cubicBezTo>
                  <a:cubicBezTo>
                    <a:pt x="536293" y="2037145"/>
                    <a:pt x="541051" y="2048457"/>
                    <a:pt x="544010" y="2060294"/>
                  </a:cubicBezTo>
                  <a:cubicBezTo>
                    <a:pt x="547720" y="2075133"/>
                    <a:pt x="558855" y="2124708"/>
                    <a:pt x="567159" y="2141316"/>
                  </a:cubicBezTo>
                  <a:cubicBezTo>
                    <a:pt x="573380" y="2153758"/>
                    <a:pt x="584087" y="2163598"/>
                    <a:pt x="590308" y="2176040"/>
                  </a:cubicBezTo>
                  <a:cubicBezTo>
                    <a:pt x="595764" y="2186953"/>
                    <a:pt x="596427" y="2199852"/>
                    <a:pt x="601883" y="2210765"/>
                  </a:cubicBezTo>
                  <a:cubicBezTo>
                    <a:pt x="614972" y="2236944"/>
                    <a:pt x="620328" y="2240785"/>
                    <a:pt x="636607" y="2257063"/>
                  </a:cubicBezTo>
                </a:path>
              </a:pathLst>
            </a:custGeom>
            <a:noFill/>
            <a:ln w="57150">
              <a:solidFill>
                <a:srgbClr val="C00000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1458409" y="5393724"/>
            <a:ext cx="787078" cy="289443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0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5" grpId="0" uiExpand="1" build="p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Different People Coming to Jesus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16692" y="1019907"/>
            <a:ext cx="8345347" cy="56819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s.2 </a:t>
            </a:r>
            <a:r>
              <a:rPr lang="en-US" sz="3200" dirty="0" smtClean="0"/>
              <a:t>– Pharisees came up to Him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s.14</a:t>
            </a:r>
            <a:r>
              <a:rPr lang="en-US" sz="3200" dirty="0" smtClean="0"/>
              <a:t> – Let the children come to Me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vs.17</a:t>
            </a:r>
            <a:r>
              <a:rPr lang="en-US" sz="3200" dirty="0" smtClean="0"/>
              <a:t> – a rich young man ran up to Jesus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vs.35</a:t>
            </a:r>
            <a:r>
              <a:rPr lang="en-US" sz="3200" dirty="0" smtClean="0"/>
              <a:t> – James and John came up to Him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vs.50</a:t>
            </a:r>
            <a:r>
              <a:rPr lang="en-US" sz="3200" dirty="0" smtClean="0"/>
              <a:t> – </a:t>
            </a:r>
            <a:r>
              <a:rPr lang="en-US" sz="3200" dirty="0" err="1" smtClean="0"/>
              <a:t>Bartimaeus</a:t>
            </a:r>
            <a:r>
              <a:rPr lang="en-US" sz="3200" dirty="0" smtClean="0"/>
              <a:t> came to Jesus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They each come for different reasons and get different responses from Jesus.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Which person is most like you?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1355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The Pharisees come to Him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16692" y="1019907"/>
            <a:ext cx="8345347" cy="56819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s.2 </a:t>
            </a:r>
            <a:r>
              <a:rPr lang="en-US" sz="3200" dirty="0" smtClean="0"/>
              <a:t>– Why did they come? </a:t>
            </a:r>
            <a:r>
              <a:rPr lang="en-US" dirty="0" smtClean="0"/>
              <a:t>(to test Him)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</a:t>
            </a:r>
            <a:r>
              <a:rPr lang="en-US" sz="3200" dirty="0" smtClean="0"/>
              <a:t> – How does Jesus respond? </a:t>
            </a:r>
            <a:r>
              <a:rPr lang="en-US" dirty="0" smtClean="0"/>
              <a:t>(with a question)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vs.4,5</a:t>
            </a:r>
            <a:r>
              <a:rPr lang="en-US" sz="3200" dirty="0" smtClean="0"/>
              <a:t> – What is their problem?</a:t>
            </a:r>
            <a:r>
              <a:rPr lang="en-US" dirty="0" smtClean="0"/>
              <a:t> (hard hearts)</a:t>
            </a:r>
            <a:endParaRPr lang="en-US" sz="32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vs.6</a:t>
            </a:r>
            <a:r>
              <a:rPr lang="en-US" sz="3200" dirty="0" smtClean="0"/>
              <a:t> – How long has marriage existed?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vs.7-9</a:t>
            </a:r>
            <a:r>
              <a:rPr lang="en-US" sz="3200" dirty="0" smtClean="0"/>
              <a:t> – Who determines if divorce is right?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It doesn’t appear that these hard-hearted Pharisees got closer to Jesus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602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Children are brought to Him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77792" y="1019907"/>
            <a:ext cx="8599986" cy="56819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vs.13 </a:t>
            </a:r>
            <a:r>
              <a:rPr lang="en-US" sz="3200" dirty="0" smtClean="0"/>
              <a:t>– Why did they come? </a:t>
            </a:r>
            <a:r>
              <a:rPr lang="en-US" dirty="0" smtClean="0"/>
              <a:t>(that He might touch them)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vs.13</a:t>
            </a:r>
            <a:r>
              <a:rPr lang="en-US" sz="3200" dirty="0" smtClean="0"/>
              <a:t> – Who tried to stop them?  Why?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vs.14</a:t>
            </a:r>
            <a:r>
              <a:rPr lang="en-US" sz="3200" dirty="0" smtClean="0"/>
              <a:t> – How does Jesus respond? (Mark 9:35-37)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vs.15</a:t>
            </a:r>
            <a:r>
              <a:rPr lang="en-US" sz="3200" dirty="0" smtClean="0"/>
              <a:t> – </a:t>
            </a:r>
            <a:r>
              <a:rPr lang="en-US" sz="3200" dirty="0"/>
              <a:t>H</a:t>
            </a:r>
            <a:r>
              <a:rPr lang="en-US" sz="3200" dirty="0" smtClean="0"/>
              <a:t>ow does someone come like a child?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vs.16</a:t>
            </a:r>
            <a:r>
              <a:rPr lang="en-US" sz="3200" dirty="0" smtClean="0"/>
              <a:t> – What does Jesus do?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The tenderness of Jesus is amazing (Matt 11:29)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3398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The Rich Young Man Comes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300" y="996757"/>
            <a:ext cx="9005104" cy="56819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vs.17 </a:t>
            </a:r>
            <a:r>
              <a:rPr lang="en-US" sz="3200" dirty="0" smtClean="0"/>
              <a:t>– Why did he come to Jesus? </a:t>
            </a:r>
            <a:r>
              <a:rPr lang="en-US" dirty="0" smtClean="0"/>
              <a:t>(he wondered </a:t>
            </a:r>
            <a:r>
              <a:rPr lang="en-US" b="1" dirty="0" smtClean="0"/>
              <a:t>what else</a:t>
            </a:r>
            <a:r>
              <a:rPr lang="en-US" dirty="0" smtClean="0"/>
              <a:t> he needed to </a:t>
            </a:r>
            <a:r>
              <a:rPr lang="en-US" b="1" dirty="0" smtClean="0"/>
              <a:t>do</a:t>
            </a:r>
            <a:r>
              <a:rPr lang="en-US" dirty="0" smtClean="0"/>
              <a:t> to earn heaven)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vs.18</a:t>
            </a:r>
            <a:r>
              <a:rPr lang="en-US" sz="3200" dirty="0" smtClean="0"/>
              <a:t> – What was Jesus’ response? </a:t>
            </a:r>
            <a:r>
              <a:rPr lang="en-US" dirty="0" smtClean="0"/>
              <a:t>(good teacher?)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vs.19</a:t>
            </a:r>
            <a:r>
              <a:rPr lang="en-US" sz="3200" dirty="0" smtClean="0"/>
              <a:t> – Jesus gives him a short test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vs.20</a:t>
            </a:r>
            <a:r>
              <a:rPr lang="en-US" sz="3200" dirty="0" smtClean="0"/>
              <a:t> – </a:t>
            </a:r>
            <a:r>
              <a:rPr lang="en-US" sz="3200" dirty="0"/>
              <a:t>H</a:t>
            </a:r>
            <a:r>
              <a:rPr lang="en-US" sz="3200" dirty="0" smtClean="0"/>
              <a:t>ow does the man respond?  Did he really do everything perfectly?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Jesus doesn’t call the man a “liar.”  He reminds him of another commandment in Leviticus 19:18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vs.21</a:t>
            </a:r>
            <a:r>
              <a:rPr lang="en-US" sz="3200" dirty="0" smtClean="0"/>
              <a:t> – Jesus exposes the idol of the man’s heart.</a:t>
            </a:r>
          </a:p>
        </p:txBody>
      </p:sp>
    </p:spTree>
    <p:extLst>
      <p:ext uri="{BB962C8B-B14F-4D97-AF65-F5344CB8AC3E}">
        <p14:creationId xmlns:p14="http://schemas.microsoft.com/office/powerpoint/2010/main" val="121227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The Rich Young Man Goes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8349" y="996757"/>
            <a:ext cx="8666092" cy="56819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vs.22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How did the man respond?  Why?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The man had put his faith in his wealth and accomplishments, instead of knowing God.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His money and position was the center of his identity. 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Jesus asked the man to trade his earthly identity for a new identity, but he was not willing.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How about you?  What do you love the most?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2517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The Disciples are Confused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300" y="996757"/>
            <a:ext cx="9005104" cy="568197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Jewish culture taught that wealth was a reward for good moral behavior.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vs.23,24</a:t>
            </a:r>
            <a:r>
              <a:rPr lang="en-US" sz="3200" dirty="0" smtClean="0"/>
              <a:t> – Why were the disciples amazed?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vs.25,26</a:t>
            </a:r>
            <a:r>
              <a:rPr lang="en-US" sz="3200" dirty="0" smtClean="0"/>
              <a:t> – If a rich man can’t be saved, then who can?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vs.27</a:t>
            </a:r>
            <a:r>
              <a:rPr lang="en-US" sz="3200" dirty="0" smtClean="0"/>
              <a:t> – </a:t>
            </a:r>
            <a:r>
              <a:rPr lang="en-US" sz="3200" dirty="0"/>
              <a:t>H</a:t>
            </a:r>
            <a:r>
              <a:rPr lang="en-US" sz="3200" dirty="0" smtClean="0"/>
              <a:t>ow hard is it for a man to save himself?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vs.27</a:t>
            </a:r>
            <a:r>
              <a:rPr lang="en-US" sz="3200" dirty="0" smtClean="0"/>
              <a:t> – Who makes salvation possible?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/>
              <a:t>v</a:t>
            </a:r>
            <a:r>
              <a:rPr lang="en-US" b="1" dirty="0" smtClean="0"/>
              <a:t>s.21</a:t>
            </a:r>
            <a:r>
              <a:rPr lang="en-US" dirty="0" smtClean="0"/>
              <a:t> – </a:t>
            </a:r>
            <a:r>
              <a:rPr lang="en-US" sz="3200" dirty="0" smtClean="0"/>
              <a:t>“Jesus </a:t>
            </a:r>
            <a:r>
              <a:rPr lang="en-US" sz="3200" dirty="0"/>
              <a:t>loved him” – What did Jesus do to demonstrate His love? </a:t>
            </a:r>
            <a:r>
              <a:rPr lang="en-US" dirty="0"/>
              <a:t>(exactly what He asked the man to do</a:t>
            </a:r>
            <a:r>
              <a:rPr lang="en-US" dirty="0" smtClean="0"/>
              <a:t>).  </a:t>
            </a:r>
            <a:r>
              <a:rPr lang="en-US" sz="3200" dirty="0" smtClean="0"/>
              <a:t>When we know this, it changes our values.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6923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93895" y="132339"/>
            <a:ext cx="38501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/>
              <a:t>Mark 10</a:t>
            </a:r>
          </a:p>
          <a:p>
            <a:pPr algn="ctr"/>
            <a:r>
              <a:rPr lang="en-US" sz="2800" b="1" u="sng" dirty="0" smtClean="0"/>
              <a:t>Journey to Jerusalem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59078" y="1458410"/>
            <a:ext cx="378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Bookman Old Style" panose="02050604050505020204" pitchFamily="18" charset="0"/>
              </a:rPr>
              <a:t>Capernaum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smtClean="0">
                <a:latin typeface="Bookman Old Style" panose="02050604050505020204" pitchFamily="18" charset="0"/>
              </a:rPr>
              <a:t> 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Mark 9:33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6137" y="-795680"/>
            <a:ext cx="5845215" cy="95671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59078" y="2453022"/>
            <a:ext cx="3784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Bookman Old Style" panose="02050604050505020204" pitchFamily="18" charset="0"/>
              </a:rPr>
              <a:t>Judea </a:t>
            </a:r>
            <a:r>
              <a:rPr lang="en-US" sz="2400" dirty="0">
                <a:latin typeface="Bookman Old Style" panose="02050604050505020204" pitchFamily="18" charset="0"/>
              </a:rPr>
              <a:t>and beyond the </a:t>
            </a:r>
            <a:r>
              <a:rPr lang="en-US" sz="2400" dirty="0" smtClean="0">
                <a:latin typeface="Bookman Old Style" panose="02050604050505020204" pitchFamily="18" charset="0"/>
              </a:rPr>
              <a:t>Jordan 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Mark 10:1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210765" y="1515093"/>
            <a:ext cx="937549" cy="24306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2650603" y="1794076"/>
            <a:ext cx="983848" cy="3935391"/>
            <a:chOff x="2650603" y="1794076"/>
            <a:chExt cx="983848" cy="3935391"/>
          </a:xfrm>
        </p:grpSpPr>
        <p:sp>
          <p:nvSpPr>
            <p:cNvPr id="16" name="Oval 15"/>
            <p:cNvSpPr/>
            <p:nvPr/>
          </p:nvSpPr>
          <p:spPr>
            <a:xfrm>
              <a:off x="3148314" y="3946966"/>
              <a:ext cx="486137" cy="1782501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650603" y="1794076"/>
              <a:ext cx="636607" cy="2257063"/>
            </a:xfrm>
            <a:custGeom>
              <a:avLst/>
              <a:gdLst>
                <a:gd name="connsiteX0" fmla="*/ 92597 w 636607"/>
                <a:gd name="connsiteY0" fmla="*/ 0 h 2257063"/>
                <a:gd name="connsiteX1" fmla="*/ 34724 w 636607"/>
                <a:gd name="connsiteY1" fmla="*/ 46299 h 2257063"/>
                <a:gd name="connsiteX2" fmla="*/ 11574 w 636607"/>
                <a:gd name="connsiteY2" fmla="*/ 69448 h 2257063"/>
                <a:gd name="connsiteX3" fmla="*/ 0 w 636607"/>
                <a:gd name="connsiteY3" fmla="*/ 104172 h 2257063"/>
                <a:gd name="connsiteX4" fmla="*/ 23149 w 636607"/>
                <a:gd name="connsiteY4" fmla="*/ 289367 h 2257063"/>
                <a:gd name="connsiteX5" fmla="*/ 46298 w 636607"/>
                <a:gd name="connsiteY5" fmla="*/ 324091 h 2257063"/>
                <a:gd name="connsiteX6" fmla="*/ 92597 w 636607"/>
                <a:gd name="connsiteY6" fmla="*/ 370390 h 2257063"/>
                <a:gd name="connsiteX7" fmla="*/ 173620 w 636607"/>
                <a:gd name="connsiteY7" fmla="*/ 474562 h 2257063"/>
                <a:gd name="connsiteX8" fmla="*/ 208344 w 636607"/>
                <a:gd name="connsiteY8" fmla="*/ 486137 h 2257063"/>
                <a:gd name="connsiteX9" fmla="*/ 312516 w 636607"/>
                <a:gd name="connsiteY9" fmla="*/ 532435 h 2257063"/>
                <a:gd name="connsiteX10" fmla="*/ 347240 w 636607"/>
                <a:gd name="connsiteY10" fmla="*/ 544010 h 2257063"/>
                <a:gd name="connsiteX11" fmla="*/ 393539 w 636607"/>
                <a:gd name="connsiteY11" fmla="*/ 601883 h 2257063"/>
                <a:gd name="connsiteX12" fmla="*/ 416688 w 636607"/>
                <a:gd name="connsiteY12" fmla="*/ 636608 h 2257063"/>
                <a:gd name="connsiteX13" fmla="*/ 439838 w 636607"/>
                <a:gd name="connsiteY13" fmla="*/ 659757 h 2257063"/>
                <a:gd name="connsiteX14" fmla="*/ 462987 w 636607"/>
                <a:gd name="connsiteY14" fmla="*/ 694481 h 2257063"/>
                <a:gd name="connsiteX15" fmla="*/ 497711 w 636607"/>
                <a:gd name="connsiteY15" fmla="*/ 717630 h 2257063"/>
                <a:gd name="connsiteX16" fmla="*/ 520860 w 636607"/>
                <a:gd name="connsiteY16" fmla="*/ 740780 h 2257063"/>
                <a:gd name="connsiteX17" fmla="*/ 532435 w 636607"/>
                <a:gd name="connsiteY17" fmla="*/ 775504 h 2257063"/>
                <a:gd name="connsiteX18" fmla="*/ 555584 w 636607"/>
                <a:gd name="connsiteY18" fmla="*/ 868101 h 2257063"/>
                <a:gd name="connsiteX19" fmla="*/ 544010 w 636607"/>
                <a:gd name="connsiteY19" fmla="*/ 972273 h 2257063"/>
                <a:gd name="connsiteX20" fmla="*/ 532435 w 636607"/>
                <a:gd name="connsiteY20" fmla="*/ 1018572 h 2257063"/>
                <a:gd name="connsiteX21" fmla="*/ 520860 w 636607"/>
                <a:gd name="connsiteY21" fmla="*/ 1180618 h 2257063"/>
                <a:gd name="connsiteX22" fmla="*/ 520860 w 636607"/>
                <a:gd name="connsiteY22" fmla="*/ 1527858 h 2257063"/>
                <a:gd name="connsiteX23" fmla="*/ 497711 w 636607"/>
                <a:gd name="connsiteY23" fmla="*/ 1597306 h 2257063"/>
                <a:gd name="connsiteX24" fmla="*/ 486136 w 636607"/>
                <a:gd name="connsiteY24" fmla="*/ 1655180 h 2257063"/>
                <a:gd name="connsiteX25" fmla="*/ 497711 w 636607"/>
                <a:gd name="connsiteY25" fmla="*/ 1921397 h 2257063"/>
                <a:gd name="connsiteX26" fmla="*/ 532435 w 636607"/>
                <a:gd name="connsiteY26" fmla="*/ 2025570 h 2257063"/>
                <a:gd name="connsiteX27" fmla="*/ 544010 w 636607"/>
                <a:gd name="connsiteY27" fmla="*/ 2060294 h 2257063"/>
                <a:gd name="connsiteX28" fmla="*/ 567159 w 636607"/>
                <a:gd name="connsiteY28" fmla="*/ 2141316 h 2257063"/>
                <a:gd name="connsiteX29" fmla="*/ 590308 w 636607"/>
                <a:gd name="connsiteY29" fmla="*/ 2176040 h 2257063"/>
                <a:gd name="connsiteX30" fmla="*/ 601883 w 636607"/>
                <a:gd name="connsiteY30" fmla="*/ 2210765 h 2257063"/>
                <a:gd name="connsiteX31" fmla="*/ 636607 w 636607"/>
                <a:gd name="connsiteY31" fmla="*/ 2257063 h 2257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6607" h="2257063">
                  <a:moveTo>
                    <a:pt x="92597" y="0"/>
                  </a:moveTo>
                  <a:cubicBezTo>
                    <a:pt x="73306" y="15433"/>
                    <a:pt x="53481" y="30221"/>
                    <a:pt x="34724" y="46299"/>
                  </a:cubicBezTo>
                  <a:cubicBezTo>
                    <a:pt x="26438" y="53401"/>
                    <a:pt x="17189" y="60090"/>
                    <a:pt x="11574" y="69448"/>
                  </a:cubicBezTo>
                  <a:cubicBezTo>
                    <a:pt x="5297" y="79910"/>
                    <a:pt x="3858" y="92597"/>
                    <a:pt x="0" y="104172"/>
                  </a:cubicBezTo>
                  <a:cubicBezTo>
                    <a:pt x="1394" y="120903"/>
                    <a:pt x="4244" y="245255"/>
                    <a:pt x="23149" y="289367"/>
                  </a:cubicBezTo>
                  <a:cubicBezTo>
                    <a:pt x="28629" y="302153"/>
                    <a:pt x="37245" y="313529"/>
                    <a:pt x="46298" y="324091"/>
                  </a:cubicBezTo>
                  <a:cubicBezTo>
                    <a:pt x="60502" y="340662"/>
                    <a:pt x="80490" y="352230"/>
                    <a:pt x="92597" y="370390"/>
                  </a:cubicBezTo>
                  <a:cubicBezTo>
                    <a:pt x="110993" y="397983"/>
                    <a:pt x="140982" y="452803"/>
                    <a:pt x="173620" y="474562"/>
                  </a:cubicBezTo>
                  <a:cubicBezTo>
                    <a:pt x="183772" y="481330"/>
                    <a:pt x="197431" y="480681"/>
                    <a:pt x="208344" y="486137"/>
                  </a:cubicBezTo>
                  <a:cubicBezTo>
                    <a:pt x="318397" y="541163"/>
                    <a:pt x="133349" y="472713"/>
                    <a:pt x="312516" y="532435"/>
                  </a:cubicBezTo>
                  <a:lnTo>
                    <a:pt x="347240" y="544010"/>
                  </a:lnTo>
                  <a:cubicBezTo>
                    <a:pt x="418497" y="650897"/>
                    <a:pt x="327561" y="519410"/>
                    <a:pt x="393539" y="601883"/>
                  </a:cubicBezTo>
                  <a:cubicBezTo>
                    <a:pt x="402229" y="612746"/>
                    <a:pt x="407998" y="625745"/>
                    <a:pt x="416688" y="636608"/>
                  </a:cubicBezTo>
                  <a:cubicBezTo>
                    <a:pt x="423505" y="645129"/>
                    <a:pt x="433021" y="651236"/>
                    <a:pt x="439838" y="659757"/>
                  </a:cubicBezTo>
                  <a:cubicBezTo>
                    <a:pt x="448528" y="670620"/>
                    <a:pt x="453150" y="684644"/>
                    <a:pt x="462987" y="694481"/>
                  </a:cubicBezTo>
                  <a:cubicBezTo>
                    <a:pt x="472824" y="704318"/>
                    <a:pt x="486848" y="708940"/>
                    <a:pt x="497711" y="717630"/>
                  </a:cubicBezTo>
                  <a:cubicBezTo>
                    <a:pt x="506232" y="724447"/>
                    <a:pt x="513144" y="733063"/>
                    <a:pt x="520860" y="740780"/>
                  </a:cubicBezTo>
                  <a:cubicBezTo>
                    <a:pt x="524718" y="752355"/>
                    <a:pt x="529225" y="763733"/>
                    <a:pt x="532435" y="775504"/>
                  </a:cubicBezTo>
                  <a:cubicBezTo>
                    <a:pt x="540806" y="806199"/>
                    <a:pt x="555584" y="868101"/>
                    <a:pt x="555584" y="868101"/>
                  </a:cubicBezTo>
                  <a:cubicBezTo>
                    <a:pt x="551726" y="902825"/>
                    <a:pt x="549322" y="937742"/>
                    <a:pt x="544010" y="972273"/>
                  </a:cubicBezTo>
                  <a:cubicBezTo>
                    <a:pt x="541591" y="987996"/>
                    <a:pt x="534192" y="1002761"/>
                    <a:pt x="532435" y="1018572"/>
                  </a:cubicBezTo>
                  <a:cubicBezTo>
                    <a:pt x="526455" y="1072394"/>
                    <a:pt x="524718" y="1126603"/>
                    <a:pt x="520860" y="1180618"/>
                  </a:cubicBezTo>
                  <a:cubicBezTo>
                    <a:pt x="527301" y="1309438"/>
                    <a:pt x="543671" y="1406198"/>
                    <a:pt x="520860" y="1527858"/>
                  </a:cubicBezTo>
                  <a:cubicBezTo>
                    <a:pt x="516363" y="1551842"/>
                    <a:pt x="502497" y="1573378"/>
                    <a:pt x="497711" y="1597306"/>
                  </a:cubicBezTo>
                  <a:lnTo>
                    <a:pt x="486136" y="1655180"/>
                  </a:lnTo>
                  <a:cubicBezTo>
                    <a:pt x="489994" y="1743919"/>
                    <a:pt x="488571" y="1833046"/>
                    <a:pt x="497711" y="1921397"/>
                  </a:cubicBezTo>
                  <a:cubicBezTo>
                    <a:pt x="497712" y="1921404"/>
                    <a:pt x="526646" y="2008205"/>
                    <a:pt x="532435" y="2025570"/>
                  </a:cubicBezTo>
                  <a:cubicBezTo>
                    <a:pt x="536293" y="2037145"/>
                    <a:pt x="541051" y="2048457"/>
                    <a:pt x="544010" y="2060294"/>
                  </a:cubicBezTo>
                  <a:cubicBezTo>
                    <a:pt x="547720" y="2075133"/>
                    <a:pt x="558855" y="2124708"/>
                    <a:pt x="567159" y="2141316"/>
                  </a:cubicBezTo>
                  <a:cubicBezTo>
                    <a:pt x="573380" y="2153758"/>
                    <a:pt x="584087" y="2163598"/>
                    <a:pt x="590308" y="2176040"/>
                  </a:cubicBezTo>
                  <a:cubicBezTo>
                    <a:pt x="595764" y="2186953"/>
                    <a:pt x="596427" y="2199852"/>
                    <a:pt x="601883" y="2210765"/>
                  </a:cubicBezTo>
                  <a:cubicBezTo>
                    <a:pt x="614972" y="2236944"/>
                    <a:pt x="620328" y="2240785"/>
                    <a:pt x="636607" y="2257063"/>
                  </a:cubicBezTo>
                </a:path>
              </a:pathLst>
            </a:custGeom>
            <a:noFill/>
            <a:ln w="57150">
              <a:solidFill>
                <a:srgbClr val="C00000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1458409" y="5393724"/>
            <a:ext cx="787078" cy="289443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245487" y="5092860"/>
            <a:ext cx="902827" cy="410861"/>
          </a:xfrm>
          <a:prstGeom prst="straightConnector1">
            <a:avLst/>
          </a:prstGeom>
          <a:ln w="571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61003" y="3774464"/>
            <a:ext cx="3784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Bookman Old Style" panose="02050604050505020204" pitchFamily="18" charset="0"/>
              </a:rPr>
              <a:t>Going up to Jerusalem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Mark 10:32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70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4793</TotalTime>
  <Words>1149</Words>
  <Application>Microsoft Office PowerPoint</Application>
  <PresentationFormat>On-screen Show (4:3)</PresentationFormat>
  <Paragraphs>120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Bookman Old Style</vt:lpstr>
      <vt:lpstr>Calibri</vt:lpstr>
      <vt:lpstr>Calibri Light</vt:lpstr>
      <vt:lpstr>Cambria</vt:lpstr>
      <vt:lpstr>Wingdings</vt:lpstr>
      <vt:lpstr>Office Theme</vt:lpstr>
      <vt:lpstr>The Gospel of Mark</vt:lpstr>
      <vt:lpstr>PowerPoint Presentation</vt:lpstr>
      <vt:lpstr>Different People Coming to Jesus</vt:lpstr>
      <vt:lpstr>The Pharisees come to Him</vt:lpstr>
      <vt:lpstr>Children are brought to Him</vt:lpstr>
      <vt:lpstr>The Rich Young Man Comes</vt:lpstr>
      <vt:lpstr>The Rich Young Man Goes</vt:lpstr>
      <vt:lpstr>The Disciples are Confused</vt:lpstr>
      <vt:lpstr>PowerPoint Presentation</vt:lpstr>
      <vt:lpstr>James and John come to Jesus</vt:lpstr>
      <vt:lpstr>PowerPoint Presentation</vt:lpstr>
      <vt:lpstr>Bartimaeus comes to Jesus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293</cp:revision>
  <dcterms:created xsi:type="dcterms:W3CDTF">2022-11-02T22:17:55Z</dcterms:created>
  <dcterms:modified xsi:type="dcterms:W3CDTF">2024-09-07T12:59:33Z</dcterms:modified>
</cp:coreProperties>
</file>