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4" r:id="rId3"/>
    <p:sldId id="299" r:id="rId4"/>
    <p:sldId id="321" r:id="rId5"/>
    <p:sldId id="314" r:id="rId6"/>
    <p:sldId id="315" r:id="rId7"/>
    <p:sldId id="323" r:id="rId8"/>
    <p:sldId id="322" r:id="rId9"/>
    <p:sldId id="316" r:id="rId10"/>
    <p:sldId id="31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2770" autoAdjust="0"/>
  </p:normalViewPr>
  <p:slideViewPr>
    <p:cSldViewPr snapToGrid="0">
      <p:cViewPr varScale="1">
        <p:scale>
          <a:sx n="83" d="100"/>
          <a:sy n="83" d="100"/>
        </p:scale>
        <p:origin x="2046" y="8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-48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E1A17-0C42-46D3-B25B-C5FDCF936158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137F4-5C01-4833-8342-24C04861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92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2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7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2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36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7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hates empty worship!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Isaiah 1:10-14;  Malachi 1:10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37F4-5C01-4833-8342-24C0486150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6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4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5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8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8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AF78-C487-492D-A5D8-4AA2F643F080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A6CB-21DE-471F-9D4B-BE60F307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445" y="1212800"/>
            <a:ext cx="6569110" cy="102135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The Gospel of Mark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878" y="2905247"/>
            <a:ext cx="7963385" cy="2653635"/>
          </a:xfrm>
        </p:spPr>
        <p:txBody>
          <a:bodyPr>
            <a:noAutofit/>
          </a:bodyPr>
          <a:lstStyle/>
          <a:p>
            <a:r>
              <a:rPr lang="en-US" sz="4000" dirty="0" smtClean="0"/>
              <a:t>Chapter 11</a:t>
            </a:r>
          </a:p>
          <a:p>
            <a:endParaRPr lang="en-US" sz="4000" dirty="0"/>
          </a:p>
          <a:p>
            <a:r>
              <a:rPr lang="en-US" sz="2800" dirty="0" smtClean="0"/>
              <a:t>Entering the Temple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24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118629"/>
            <a:ext cx="8272283" cy="76396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Serving in His Power</a:t>
            </a:r>
            <a:endParaRPr lang="en-US" b="1" u="sng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8349" y="996757"/>
            <a:ext cx="8666092" cy="56819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vs.22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en-US" sz="3200" dirty="0" smtClean="0"/>
              <a:t>We can only serve effectively by faith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vs.23,24</a:t>
            </a:r>
            <a:r>
              <a:rPr lang="en-US" sz="3200" dirty="0" smtClean="0"/>
              <a:t> – Peter and the apostles were uneducated fishermen, facing the powerful </a:t>
            </a:r>
            <a:r>
              <a:rPr lang="en-US" sz="3200" dirty="0" smtClean="0"/>
              <a:t>thousand-year-old </a:t>
            </a:r>
            <a:r>
              <a:rPr lang="en-US" sz="3200" dirty="0" smtClean="0"/>
              <a:t>Jewish </a:t>
            </a:r>
            <a:r>
              <a:rPr lang="en-US" sz="3200" dirty="0" smtClean="0"/>
              <a:t>system (Acts 4:13).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/>
              <a:t>v</a:t>
            </a:r>
            <a:r>
              <a:rPr lang="en-US" sz="3200" b="1" dirty="0" smtClean="0"/>
              <a:t>s.25</a:t>
            </a:r>
            <a:r>
              <a:rPr lang="en-US" sz="3200" dirty="0" smtClean="0"/>
              <a:t> – Even when treated badly, remember how much you’ve been forgiven.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/>
              <a:t>v</a:t>
            </a:r>
            <a:r>
              <a:rPr lang="en-US" sz="3200" b="1" dirty="0" smtClean="0"/>
              <a:t>s.27-30</a:t>
            </a:r>
            <a:r>
              <a:rPr lang="en-US" sz="3200" dirty="0" smtClean="0"/>
              <a:t> – Jesus responds to tests with questions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vs.31-33</a:t>
            </a:r>
            <a:r>
              <a:rPr lang="en-US" sz="3200" dirty="0" smtClean="0"/>
              <a:t> – Even if they are given a clear answer, skeptics will often not believe </a:t>
            </a:r>
          </a:p>
        </p:txBody>
      </p:sp>
    </p:spTree>
    <p:extLst>
      <p:ext uri="{BB962C8B-B14F-4D97-AF65-F5344CB8AC3E}">
        <p14:creationId xmlns:p14="http://schemas.microsoft.com/office/powerpoint/2010/main" val="19251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629"/>
            <a:ext cx="7886700" cy="76396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Some “Take </a:t>
            </a:r>
            <a:r>
              <a:rPr lang="en-US" b="1" u="sng" dirty="0" err="1" smtClean="0"/>
              <a:t>Aways</a:t>
            </a:r>
            <a:r>
              <a:rPr lang="en-US" b="1" u="sng" dirty="0" smtClean="0"/>
              <a:t>”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1372" y="1234627"/>
            <a:ext cx="8217514" cy="49578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God’s plans and timing are always perfect – trust Him and rest in His love!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Imitate Jesus: humble, meek, and patient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 on guard for fruitless worship – He wants your heart, not just your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words and activity.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Trust Him to use you, even in your weakness, to accomplish His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eternal kingdom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95" y="132339"/>
            <a:ext cx="3850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Mark 11</a:t>
            </a:r>
          </a:p>
          <a:p>
            <a:pPr algn="ctr"/>
            <a:r>
              <a:rPr lang="en-US" sz="2800" b="1" u="sng" dirty="0" smtClean="0"/>
              <a:t>Entering Jerusalem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22158" y="1354238"/>
            <a:ext cx="29935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Now when they drew near to Jerusalem, to </a:t>
            </a:r>
            <a:r>
              <a:rPr lang="en-US" sz="2400" dirty="0" err="1">
                <a:latin typeface="Bookman Old Style" panose="02050604050505020204" pitchFamily="18" charset="0"/>
              </a:rPr>
              <a:t>Bethphage</a:t>
            </a:r>
            <a:r>
              <a:rPr lang="en-US" sz="2400" dirty="0">
                <a:latin typeface="Bookman Old Style" panose="02050604050505020204" pitchFamily="18" charset="0"/>
              </a:rPr>
              <a:t> and Bethany, at the Mount of Olives, </a:t>
            </a:r>
            <a:r>
              <a:rPr lang="en-US" sz="2400" dirty="0" smtClean="0">
                <a:latin typeface="Bookman Old Style" panose="02050604050505020204" pitchFamily="18" charset="0"/>
              </a:rPr>
              <a:t>Jesus </a:t>
            </a:r>
            <a:r>
              <a:rPr lang="en-US" sz="2400" dirty="0">
                <a:latin typeface="Bookman Old Style" panose="02050604050505020204" pitchFamily="18" charset="0"/>
              </a:rPr>
              <a:t>sent two of his </a:t>
            </a:r>
            <a:r>
              <a:rPr lang="en-US" sz="2400" dirty="0" smtClean="0">
                <a:latin typeface="Bookman Old Style" panose="02050604050505020204" pitchFamily="18" charset="0"/>
              </a:rPr>
              <a:t>disciples…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 11:1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bibleatlas.org/area/mount_of_ol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249"/>
            <a:ext cx="4965539" cy="49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002420" y="2500132"/>
            <a:ext cx="1863525" cy="7838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118629"/>
            <a:ext cx="8272283" cy="76396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God’s </a:t>
            </a:r>
            <a:r>
              <a:rPr lang="en-US" b="1" u="sng" dirty="0">
                <a:latin typeface="+mn-lt"/>
              </a:rPr>
              <a:t>P</a:t>
            </a:r>
            <a:r>
              <a:rPr lang="en-US" b="1" u="sng" dirty="0" smtClean="0">
                <a:latin typeface="+mn-lt"/>
              </a:rPr>
              <a:t>erfect Plan</a:t>
            </a:r>
            <a:endParaRPr lang="en-US" b="1" u="sng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6692" y="1019907"/>
            <a:ext cx="8345347" cy="568197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/>
              <a:t>v</a:t>
            </a:r>
            <a:r>
              <a:rPr lang="en-US" sz="3200" b="1" dirty="0" smtClean="0"/>
              <a:t>s.2 </a:t>
            </a:r>
            <a:r>
              <a:rPr lang="en-US" sz="3200" dirty="0" smtClean="0"/>
              <a:t>– The right animal will be in the right place at the right time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vs.3</a:t>
            </a:r>
            <a:r>
              <a:rPr lang="en-US" sz="3200" dirty="0" smtClean="0"/>
              <a:t> – The answer before the question is asked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vs.4-6</a:t>
            </a:r>
            <a:r>
              <a:rPr lang="en-US" sz="3200" dirty="0" smtClean="0"/>
              <a:t> – Everything is exactly as Jesus said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vs.7</a:t>
            </a:r>
            <a:r>
              <a:rPr lang="en-US" sz="3200" dirty="0" smtClean="0"/>
              <a:t> – Jesus rides an untrained donkey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vs.8-10</a:t>
            </a:r>
            <a:r>
              <a:rPr lang="en-US" sz="3200" dirty="0" smtClean="0"/>
              <a:t> – People welcome the triumphant King as He rides into Jerusalem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Hosanna</a:t>
            </a:r>
            <a:r>
              <a:rPr lang="en-US" sz="3200" dirty="0" smtClean="0"/>
              <a:t> – (from Hebrew “</a:t>
            </a:r>
            <a:r>
              <a:rPr lang="en-US" sz="3200" dirty="0" err="1" smtClean="0"/>
              <a:t>Yasha</a:t>
            </a:r>
            <a:r>
              <a:rPr lang="en-US" sz="3200" dirty="0" smtClean="0"/>
              <a:t>”) “Save us!” The people wanted salvation from Rome, failing to see their biggest enemy, sin.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355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182" y="365126"/>
            <a:ext cx="3295168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A Different Kind of King</a:t>
            </a:r>
            <a:endParaRPr lang="en-US" b="1" u="sng" dirty="0">
              <a:latin typeface="+mn-lt"/>
            </a:endParaRPr>
          </a:p>
        </p:txBody>
      </p:sp>
      <p:pic>
        <p:nvPicPr>
          <p:cNvPr id="2050" name="Picture 2" descr="Wednesday of Fifth Week of Easter May 01, 2024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21" y="235465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lve The Victorious King Enters Constantinople jigsaw puzzle online with  117 pie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0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118629"/>
            <a:ext cx="8272283" cy="76396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A Different Kind of King</a:t>
            </a:r>
            <a:endParaRPr lang="en-US" b="1" u="sng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6692" y="1019907"/>
            <a:ext cx="8160149" cy="547349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Zechariah 9:9 </a:t>
            </a:r>
            <a:r>
              <a:rPr lang="en-US" sz="3200" dirty="0" smtClean="0"/>
              <a:t>– How would the true king enter Jerusalem?  What are some of His attributes?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  Righteous    Humble    Having Salvation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Revelation 5:5,6 </a:t>
            </a:r>
            <a:r>
              <a:rPr lang="en-US" sz="3200" dirty="0" smtClean="0"/>
              <a:t>– John is told to look for a lion, but sees a lamb “as though it had been slain,”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Lion</a:t>
            </a:r>
            <a:r>
              <a:rPr lang="en-US" sz="3200" dirty="0" smtClean="0"/>
              <a:t> = strength, majesty, authority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Lamb</a:t>
            </a:r>
            <a:r>
              <a:rPr lang="en-US" sz="3200" dirty="0" smtClean="0"/>
              <a:t> = gentle, meek, patient, sacrifice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Jesus</a:t>
            </a:r>
            <a:r>
              <a:rPr lang="en-US" sz="3200" dirty="0" smtClean="0"/>
              <a:t> – the King who doesn’t conquer with a sword but with a cross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60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26029"/>
            <a:ext cx="8272283" cy="76396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Jesus in the Temple</a:t>
            </a:r>
            <a:endParaRPr lang="en-US" b="1" u="sng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1167" y="789989"/>
            <a:ext cx="8599986" cy="15707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vs.11 </a:t>
            </a:r>
            <a:r>
              <a:rPr lang="en-US" dirty="0" smtClean="0"/>
              <a:t>– He enters the temple, looks around, and leaves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Isaiah 56:6,7 </a:t>
            </a:r>
            <a:r>
              <a:rPr lang="en-US" dirty="0" smtClean="0"/>
              <a:t>– the Gentiles will come, find joyful prayer, and love the Lord</a:t>
            </a:r>
          </a:p>
        </p:txBody>
      </p:sp>
      <p:pic>
        <p:nvPicPr>
          <p:cNvPr id="4098" name="Picture 2" descr="Herod's Temple Illustration - Bible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5" y="2360773"/>
            <a:ext cx="7926980" cy="43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20456" y="2442258"/>
            <a:ext cx="5777696" cy="3948895"/>
            <a:chOff x="1620456" y="2442258"/>
            <a:chExt cx="5777696" cy="3948895"/>
          </a:xfrm>
        </p:grpSpPr>
        <p:sp>
          <p:nvSpPr>
            <p:cNvPr id="3" name="Rounded Rectangle 2"/>
            <p:cNvSpPr/>
            <p:nvPr/>
          </p:nvSpPr>
          <p:spPr>
            <a:xfrm>
              <a:off x="1620456" y="2442258"/>
              <a:ext cx="648182" cy="27779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749970" y="6113361"/>
              <a:ext cx="648182" cy="27779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39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455"/>
            <a:ext cx="7886700" cy="8604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+mn-lt"/>
              </a:rPr>
              <a:t>New York Mercantile Exchange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6771" y="5217124"/>
            <a:ext cx="8738886" cy="1473043"/>
          </a:xfrm>
        </p:spPr>
        <p:txBody>
          <a:bodyPr/>
          <a:lstStyle/>
          <a:p>
            <a:r>
              <a:rPr lang="en-US" dirty="0" smtClean="0"/>
              <a:t>Is this a </a:t>
            </a:r>
            <a:r>
              <a:rPr lang="en-US" b="1" dirty="0" smtClean="0"/>
              <a:t>peaceful</a:t>
            </a:r>
            <a:r>
              <a:rPr lang="en-US" dirty="0" smtClean="0"/>
              <a:t> place for </a:t>
            </a:r>
            <a:r>
              <a:rPr lang="en-US" b="1" dirty="0" smtClean="0"/>
              <a:t>prayer</a:t>
            </a:r>
            <a:r>
              <a:rPr lang="en-US" dirty="0" smtClean="0"/>
              <a:t> and </a:t>
            </a:r>
            <a:r>
              <a:rPr lang="en-US" b="1" dirty="0" smtClean="0"/>
              <a:t>worship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Isaiah </a:t>
            </a:r>
            <a:r>
              <a:rPr lang="en-US" b="1" dirty="0"/>
              <a:t>56:6,7 </a:t>
            </a:r>
            <a:r>
              <a:rPr lang="en-US" dirty="0"/>
              <a:t>– the Gentiles will </a:t>
            </a:r>
            <a:r>
              <a:rPr lang="en-US" dirty="0" smtClean="0"/>
              <a:t>come to the temple, </a:t>
            </a:r>
            <a:r>
              <a:rPr lang="en-US" dirty="0"/>
              <a:t>find joyful prayer, and love the Lord</a:t>
            </a:r>
          </a:p>
          <a:p>
            <a:endParaRPr lang="en-US" dirty="0"/>
          </a:p>
        </p:txBody>
      </p:sp>
      <p:pic>
        <p:nvPicPr>
          <p:cNvPr id="3" name="NYMEX Flo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436" y="889890"/>
            <a:ext cx="7384060" cy="41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118629"/>
            <a:ext cx="8272283" cy="76396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Jesus in His Temple</a:t>
            </a:r>
            <a:endParaRPr lang="en-US" b="1" u="sng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7792" y="1019907"/>
            <a:ext cx="8599986" cy="56819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255,000 Lambs</a:t>
            </a:r>
            <a:r>
              <a:rPr lang="en-US" sz="3200" dirty="0" smtClean="0"/>
              <a:t> – Ancient historian Josephus reported this many sacrificed during Passover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vs.15,16 </a:t>
            </a:r>
            <a:r>
              <a:rPr lang="en-US" sz="3200" dirty="0" smtClean="0"/>
              <a:t>– How does Jesus feel about the crazy business culture in the temple?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The Jews expected that the Messiah would come and </a:t>
            </a:r>
            <a:r>
              <a:rPr lang="en-US" sz="3200" b="1" dirty="0" smtClean="0"/>
              <a:t>cleanse</a:t>
            </a:r>
            <a:r>
              <a:rPr lang="en-US" sz="3200" dirty="0" smtClean="0"/>
              <a:t> the temple </a:t>
            </a:r>
            <a:r>
              <a:rPr lang="en-US" sz="3200" b="1" u="sng" dirty="0" smtClean="0"/>
              <a:t>of</a:t>
            </a:r>
            <a:r>
              <a:rPr lang="en-US" sz="3200" b="1" dirty="0" smtClean="0"/>
              <a:t> foreigners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vs.17</a:t>
            </a:r>
            <a:r>
              <a:rPr lang="en-US" sz="3200" dirty="0" smtClean="0"/>
              <a:t> – Instead, Jesus came to cleanse the temple </a:t>
            </a:r>
            <a:r>
              <a:rPr lang="en-US" sz="3200" b="1" u="sng" dirty="0" smtClean="0"/>
              <a:t>for</a:t>
            </a:r>
            <a:r>
              <a:rPr lang="en-US" sz="3200" b="1" dirty="0" smtClean="0"/>
              <a:t> foreigners </a:t>
            </a:r>
            <a:r>
              <a:rPr lang="en-US" sz="3200" dirty="0" smtClean="0"/>
              <a:t>(like us)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vs.18,19 – </a:t>
            </a:r>
            <a:r>
              <a:rPr lang="en-US" sz="3200" dirty="0" smtClean="0"/>
              <a:t>Jesus didn’t just overturn the tables, He overturned the broken sacrificial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Mark 15:37,38</a:t>
            </a:r>
            <a:r>
              <a:rPr lang="en-US" sz="3200" dirty="0" smtClean="0"/>
              <a:t> – When Jesus died, the temple was no longer necessary (1 Corinthians 6:19,20)</a:t>
            </a:r>
          </a:p>
        </p:txBody>
      </p:sp>
    </p:spTree>
    <p:extLst>
      <p:ext uri="{BB962C8B-B14F-4D97-AF65-F5344CB8AC3E}">
        <p14:creationId xmlns:p14="http://schemas.microsoft.com/office/powerpoint/2010/main" val="15191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09" y="118629"/>
            <a:ext cx="8272283" cy="76396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A Fruitless Fig Tree</a:t>
            </a:r>
            <a:endParaRPr lang="en-US" b="1" u="sng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300" y="996757"/>
            <a:ext cx="9005104" cy="56819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vs.12 </a:t>
            </a:r>
            <a:r>
              <a:rPr lang="en-US" sz="3200" dirty="0" smtClean="0"/>
              <a:t>– Remember, Jesus was fully God and fully man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vs.13</a:t>
            </a:r>
            <a:r>
              <a:rPr lang="en-US" sz="3200" dirty="0" smtClean="0"/>
              <a:t> – Middle Eastern fig trees have two kinds of fruit. In the spring, before the figs develop, small sweet nodules, good to eat, emerge with the leaves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vs.14</a:t>
            </a:r>
            <a:r>
              <a:rPr lang="en-US" sz="3200" dirty="0" smtClean="0"/>
              <a:t> – From a distance, the tree looked healthy, but up close, it had no fruit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vs.20</a:t>
            </a:r>
            <a:r>
              <a:rPr lang="en-US" sz="3200" dirty="0" smtClean="0"/>
              <a:t> – Israel was like the fig tree: a lot of activity but no spiritual fruit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vs.21</a:t>
            </a:r>
            <a:r>
              <a:rPr lang="en-US" sz="3200" dirty="0" smtClean="0"/>
              <a:t> – Jesus had just cleared the temple of fruitless activity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“Jesus is the </a:t>
            </a:r>
            <a:r>
              <a:rPr lang="en-US" sz="3200" i="1" dirty="0" smtClean="0"/>
              <a:t>rest</a:t>
            </a:r>
            <a:r>
              <a:rPr lang="en-US" sz="3200" dirty="0" smtClean="0"/>
              <a:t> and the </a:t>
            </a:r>
            <a:r>
              <a:rPr lang="en-US" sz="3200" i="1" dirty="0" smtClean="0"/>
              <a:t>storm </a:t>
            </a:r>
            <a:r>
              <a:rPr lang="en-US" sz="3200" dirty="0" smtClean="0"/>
              <a:t>… either you have to kill Him or crown Him … you can’t just say, ‘What an interesting guy.’” (Tim Keller, </a:t>
            </a:r>
            <a:r>
              <a:rPr lang="en-US" sz="3200" u="sng" dirty="0" smtClean="0"/>
              <a:t>Jesus the King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22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5203</TotalTime>
  <Words>660</Words>
  <Application>Microsoft Office PowerPoint</Application>
  <PresentationFormat>On-screen Show (4:3)</PresentationFormat>
  <Paragraphs>67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Cambria</vt:lpstr>
      <vt:lpstr>Wingdings</vt:lpstr>
      <vt:lpstr>Office Theme</vt:lpstr>
      <vt:lpstr>The Gospel of Mark</vt:lpstr>
      <vt:lpstr>PowerPoint Presentation</vt:lpstr>
      <vt:lpstr>God’s Perfect Plan</vt:lpstr>
      <vt:lpstr>A Different Kind of King</vt:lpstr>
      <vt:lpstr>A Different Kind of King</vt:lpstr>
      <vt:lpstr>Jesus in the Temple</vt:lpstr>
      <vt:lpstr>New York Mercantile Exchange</vt:lpstr>
      <vt:lpstr>Jesus in His Temple</vt:lpstr>
      <vt:lpstr>A Fruitless Fig Tree</vt:lpstr>
      <vt:lpstr>Serving in His Power</vt:lpstr>
      <vt:lpstr>Some “Take Aways”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Acts</dc:title>
  <dc:creator>Mark Robnett</dc:creator>
  <cp:lastModifiedBy>Mark Robnett</cp:lastModifiedBy>
  <cp:revision>316</cp:revision>
  <dcterms:created xsi:type="dcterms:W3CDTF">2022-11-02T22:17:55Z</dcterms:created>
  <dcterms:modified xsi:type="dcterms:W3CDTF">2024-09-28T15:17:21Z</dcterms:modified>
</cp:coreProperties>
</file>