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18" r:id="rId3"/>
    <p:sldId id="319" r:id="rId4"/>
    <p:sldId id="320" r:id="rId5"/>
    <p:sldId id="321" r:id="rId6"/>
    <p:sldId id="322" r:id="rId7"/>
    <p:sldId id="32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72770" autoAdjust="0"/>
  </p:normalViewPr>
  <p:slideViewPr>
    <p:cSldViewPr snapToGrid="0">
      <p:cViewPr varScale="1">
        <p:scale>
          <a:sx n="83" d="100"/>
          <a:sy n="83" d="100"/>
        </p:scale>
        <p:origin x="2046" y="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reek_language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79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we go through these different groups,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remember that Jesus didn’t always get a positive response from people He was sharing with.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27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How ofte</a:t>
            </a:r>
            <a:r>
              <a:rPr lang="en-US" sz="1200" baseline="0" dirty="0" smtClean="0"/>
              <a:t>n do we shape our words based on what we think people want to hear instead of the truth?</a:t>
            </a: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Even if they are given a clear answer, skeptics will often not believe.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word 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hypocrisy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comes from the 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Greek language"/>
              </a:rPr>
              <a:t>Greek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ὑπ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όκρισις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hypokrisis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which means "jealous", "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play-acting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", "acting out", "coward" or "dissembling".</a:t>
            </a:r>
            <a:endParaRPr lang="en-US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23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Maybe the tenants thought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the owner had died, and the appearance of the son represented their opportunity to seize the property for themselves.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story usually communicates truth better than a theology lesson.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Psalm 118:25-26 uses the same words as the beginning of Mark 11 (“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yasha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= save us, hosanna).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v.15 – Jesus sees right through their “hypocrisy”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vs.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 – Christians are commanded to pay taxes honestly (Romans 13:5-7) and respect their government as much as possible.  We should be the most honorable citizens, above reproach and seeking to be a blessing to society (1 Peter 2:13-17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Genesis 1:26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God’s image is “stamped” on us, so we belong to Him and must give ourselves completely to Him.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Everyone, including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experts,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marvel at the answers of Jesus!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06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“Levirate marriage” was a part of the </a:t>
            </a:r>
            <a:r>
              <a:rPr lang="en-US" sz="1200" b="1" dirty="0" smtClean="0"/>
              <a:t>theocratic</a:t>
            </a:r>
            <a:r>
              <a:rPr lang="en-US" sz="1200" b="1" baseline="0" dirty="0" smtClean="0"/>
              <a:t> law </a:t>
            </a:r>
            <a:r>
              <a:rPr lang="en-US" sz="1200" baseline="0" dirty="0" smtClean="0"/>
              <a:t>(no longer applies) in order to preserve tribal names, families, and inheritances.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/>
              <a:t>Marriage</a:t>
            </a:r>
            <a:r>
              <a:rPr lang="en-US" sz="1200" baseline="0" dirty="0" smtClean="0"/>
              <a:t> is an </a:t>
            </a:r>
            <a:r>
              <a:rPr lang="en-US" sz="1200" b="1" baseline="0" dirty="0" smtClean="0"/>
              <a:t>exclusive</a:t>
            </a:r>
            <a:r>
              <a:rPr lang="en-US" sz="1200" baseline="0" dirty="0" smtClean="0"/>
              <a:t> relationship for </a:t>
            </a:r>
            <a:r>
              <a:rPr lang="en-US" sz="1200" b="1" baseline="0" dirty="0" smtClean="0"/>
              <a:t>companionship and reproduction</a:t>
            </a:r>
            <a:r>
              <a:rPr lang="en-US" sz="1200" baseline="0" dirty="0" smtClean="0"/>
              <a:t> – no longer needed in heaven.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The Sadducees also denied the existence of angels…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 smtClean="0"/>
              <a:t>The Sadducees focused only on the law of Moses, </a:t>
            </a:r>
            <a:r>
              <a:rPr lang="en-US" sz="1200" b="1" baseline="0" dirty="0" smtClean="0"/>
              <a:t>falsely assuming </a:t>
            </a:r>
            <a:r>
              <a:rPr lang="en-US" sz="1200" baseline="0" dirty="0" smtClean="0"/>
              <a:t>that the Pentateuch did not refer to the resurrection (disproved by Jesus’ quotation of Exodus 3:6)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82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The rabbis divided</a:t>
            </a:r>
            <a:r>
              <a:rPr lang="en-US" sz="1200" baseline="0" dirty="0" smtClean="0"/>
              <a:t> the laws into heavy and light categories, but couldn’t say which was the heaviest.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09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800"/>
            <a:ext cx="6569110" cy="1021353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/>
              <a:t>The Gospel of Mark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878" y="2905247"/>
            <a:ext cx="7963385" cy="2653635"/>
          </a:xfrm>
        </p:spPr>
        <p:txBody>
          <a:bodyPr>
            <a:noAutofit/>
          </a:bodyPr>
          <a:lstStyle/>
          <a:p>
            <a:r>
              <a:rPr lang="en-US" sz="4000" dirty="0" smtClean="0"/>
              <a:t>Chapter 12</a:t>
            </a:r>
          </a:p>
          <a:p>
            <a:endParaRPr lang="en-US" sz="4000" dirty="0"/>
          </a:p>
          <a:p>
            <a:r>
              <a:rPr lang="en-US" sz="2800" dirty="0" smtClean="0"/>
              <a:t>Questioning Jesus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09" y="373272"/>
            <a:ext cx="8272283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Four Questioners:</a:t>
            </a:r>
            <a:endParaRPr lang="en-US" b="1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03657" y="1517617"/>
            <a:ext cx="7708735" cy="404980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3600" b="1" dirty="0" smtClean="0"/>
              <a:t>11:27-12:12</a:t>
            </a:r>
            <a:r>
              <a:rPr lang="en-US" sz="3600" dirty="0" smtClean="0"/>
              <a:t> </a:t>
            </a:r>
            <a:r>
              <a:rPr lang="en-US" sz="3600" dirty="0"/>
              <a:t>– </a:t>
            </a:r>
            <a:r>
              <a:rPr lang="en-US" sz="3600" dirty="0" smtClean="0"/>
              <a:t>Temple Leadership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3600" b="1" dirty="0" smtClean="0"/>
              <a:t>12:13-17</a:t>
            </a:r>
            <a:r>
              <a:rPr lang="en-US" sz="3600" dirty="0" smtClean="0"/>
              <a:t> – Pharisees and </a:t>
            </a:r>
            <a:r>
              <a:rPr lang="en-US" sz="3600" dirty="0" err="1" smtClean="0"/>
              <a:t>Herodians</a:t>
            </a:r>
            <a:endParaRPr lang="en-US" sz="3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3600" b="1" dirty="0" smtClean="0"/>
              <a:t>12:18-27</a:t>
            </a:r>
            <a:r>
              <a:rPr lang="en-US" sz="3600" dirty="0" smtClean="0"/>
              <a:t> – Sadducees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sz="3600" b="1" dirty="0" smtClean="0"/>
              <a:t>12:28-34</a:t>
            </a:r>
            <a:r>
              <a:rPr lang="en-US" sz="3600" dirty="0" smtClean="0"/>
              <a:t> – A Teachable Scribe</a:t>
            </a:r>
          </a:p>
        </p:txBody>
      </p:sp>
    </p:spTree>
    <p:extLst>
      <p:ext uri="{BB962C8B-B14F-4D97-AF65-F5344CB8AC3E}">
        <p14:creationId xmlns:p14="http://schemas.microsoft.com/office/powerpoint/2010/main" val="192517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629"/>
            <a:ext cx="9143999" cy="76396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b="1" u="sng" dirty="0" smtClean="0">
                <a:latin typeface="+mn-lt"/>
              </a:rPr>
              <a:t>Mark 11:27-33</a:t>
            </a:r>
            <a:r>
              <a:rPr lang="en-US" u="sng" dirty="0" smtClean="0">
                <a:latin typeface="+mn-lt"/>
              </a:rPr>
              <a:t> </a:t>
            </a:r>
            <a:r>
              <a:rPr lang="en-US" u="sng" dirty="0">
                <a:latin typeface="+mn-lt"/>
              </a:rPr>
              <a:t>– Temple Leadership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204" y="1054630"/>
            <a:ext cx="8666092" cy="568197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vs.27,28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The official religious leaders challenge Jesus – </a:t>
            </a:r>
            <a:r>
              <a:rPr lang="en-US" sz="3200" dirty="0" smtClean="0"/>
              <a:t>a </a:t>
            </a:r>
            <a:r>
              <a:rPr lang="en-US" sz="3200" dirty="0" smtClean="0"/>
              <a:t>rabbi </a:t>
            </a:r>
            <a:r>
              <a:rPr lang="en-US" sz="3200" dirty="0" smtClean="0"/>
              <a:t>without </a:t>
            </a:r>
            <a:r>
              <a:rPr lang="en-US" sz="3200" u="sng" dirty="0" smtClean="0"/>
              <a:t>official</a:t>
            </a:r>
            <a:r>
              <a:rPr lang="en-US" sz="3200" dirty="0" smtClean="0"/>
              <a:t> training</a:t>
            </a:r>
            <a:endParaRPr lang="en-US" sz="32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vs.29</a:t>
            </a:r>
            <a:r>
              <a:rPr lang="en-US" sz="3200" dirty="0" smtClean="0"/>
              <a:t> – Jesus usually asks “hypocritical” challengers a question. (Mark 7:6 explains “hypocrites”)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vs.30</a:t>
            </a:r>
            <a:r>
              <a:rPr lang="en-US" sz="3200" dirty="0" smtClean="0"/>
              <a:t> – John the Baptist: another </a:t>
            </a:r>
            <a:r>
              <a:rPr lang="en-US" sz="3200" dirty="0" smtClean="0"/>
              <a:t>teacher </a:t>
            </a:r>
            <a:r>
              <a:rPr lang="en-US" sz="3200" dirty="0"/>
              <a:t>without </a:t>
            </a:r>
            <a:r>
              <a:rPr lang="en-US" sz="3200" dirty="0" smtClean="0"/>
              <a:t>official training.  </a:t>
            </a:r>
            <a:r>
              <a:rPr lang="en-US" sz="3200" dirty="0" smtClean="0"/>
              <a:t>Jesus forces </a:t>
            </a:r>
            <a:r>
              <a:rPr lang="en-US" sz="3200" dirty="0" smtClean="0"/>
              <a:t>the leaders </a:t>
            </a:r>
            <a:r>
              <a:rPr lang="en-US" sz="3200" dirty="0" smtClean="0"/>
              <a:t>to do their job, judging if a messenger is from God or from man.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John 1:19-23</a:t>
            </a:r>
            <a:r>
              <a:rPr lang="en-US" sz="3200" dirty="0" smtClean="0"/>
              <a:t>  These men knew who John really was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vs.31,32</a:t>
            </a:r>
            <a:r>
              <a:rPr lang="en-US" sz="3200" dirty="0" smtClean="0"/>
              <a:t> – these </a:t>
            </a:r>
            <a:r>
              <a:rPr lang="en-US" sz="3200" dirty="0" smtClean="0"/>
              <a:t>leaders </a:t>
            </a:r>
            <a:r>
              <a:rPr lang="en-US" sz="3200" dirty="0" smtClean="0"/>
              <a:t>were </a:t>
            </a:r>
            <a:r>
              <a:rPr lang="en-US" sz="3200" u="sng" dirty="0" smtClean="0"/>
              <a:t>more concerned</a:t>
            </a:r>
            <a:r>
              <a:rPr lang="en-US" sz="3200" dirty="0" smtClean="0"/>
              <a:t> with </a:t>
            </a:r>
            <a:r>
              <a:rPr lang="en-US" sz="3200" u="sng" dirty="0" smtClean="0"/>
              <a:t>what people thought about them</a:t>
            </a:r>
            <a:r>
              <a:rPr lang="en-US" sz="3200" dirty="0" smtClean="0"/>
              <a:t>, not the truth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vs.33</a:t>
            </a:r>
            <a:r>
              <a:rPr lang="en-US" sz="3200" dirty="0" smtClean="0"/>
              <a:t> – Just like they rejected John, Jesus knew that they would reject Him (and God’s authority)</a:t>
            </a:r>
          </a:p>
        </p:txBody>
      </p:sp>
    </p:spTree>
    <p:extLst>
      <p:ext uri="{BB962C8B-B14F-4D97-AF65-F5344CB8AC3E}">
        <p14:creationId xmlns:p14="http://schemas.microsoft.com/office/powerpoint/2010/main" val="298024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629"/>
            <a:ext cx="9143999" cy="599001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b="1" u="sng" dirty="0" smtClean="0">
                <a:latin typeface="+mn-lt"/>
              </a:rPr>
              <a:t>Mark 12:1-12</a:t>
            </a:r>
            <a:r>
              <a:rPr lang="en-US" u="sng" dirty="0" smtClean="0">
                <a:latin typeface="+mn-lt"/>
              </a:rPr>
              <a:t> </a:t>
            </a:r>
            <a:r>
              <a:rPr lang="en-US" u="sng" dirty="0">
                <a:latin typeface="+mn-lt"/>
              </a:rPr>
              <a:t>– Temple Leadership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2047" y="882590"/>
            <a:ext cx="8866206" cy="562238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Isaiah 5:1,2,7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The OT often used a vineyard as a picture of Israel, planted by God Himself.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12:1</a:t>
            </a:r>
            <a:r>
              <a:rPr lang="en-US" sz="3200" dirty="0" smtClean="0"/>
              <a:t> – The owner invests a lot of time and energy in the vineyard – He has authority over the produce and tenants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vs.2-5</a:t>
            </a:r>
            <a:r>
              <a:rPr lang="en-US" sz="3200" dirty="0" smtClean="0"/>
              <a:t> – The tenants reject and abuse the owner’s servants (the prophets), keeping fruit for themselves.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vs.6-8</a:t>
            </a:r>
            <a:r>
              <a:rPr lang="en-US" sz="3200" dirty="0" smtClean="0"/>
              <a:t> – The tenants’ lack of respect for the son shows their lack of respect for the owner and his authority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vs.9</a:t>
            </a:r>
            <a:r>
              <a:rPr lang="en-US" sz="3200" dirty="0" smtClean="0"/>
              <a:t> – Their shameful actions deserve harsh </a:t>
            </a:r>
            <a:r>
              <a:rPr lang="en-US" sz="3200" dirty="0"/>
              <a:t>judgment (</a:t>
            </a:r>
            <a:r>
              <a:rPr lang="en-US" sz="3200" b="1" dirty="0"/>
              <a:t>Isaiah 5:3,5</a:t>
            </a:r>
            <a:r>
              <a:rPr lang="en-US" sz="3200" dirty="0" smtClean="0"/>
              <a:t>) and God’s blessings will be given to others.</a:t>
            </a:r>
            <a:endParaRPr lang="en-US" sz="3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s.10,11</a:t>
            </a:r>
            <a:r>
              <a:rPr lang="en-US" sz="3200" dirty="0" smtClean="0"/>
              <a:t> – A well-known </a:t>
            </a:r>
            <a:r>
              <a:rPr lang="en-US" sz="3200" b="1" dirty="0" smtClean="0"/>
              <a:t>Psalm (118:22-25)</a:t>
            </a:r>
            <a:r>
              <a:rPr lang="en-US" sz="3200" dirty="0" smtClean="0"/>
              <a:t> about Messiah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vs.12</a:t>
            </a:r>
            <a:r>
              <a:rPr lang="en-US" sz="3200" dirty="0" smtClean="0"/>
              <a:t> – “the builders” continue to reject the Messiah</a:t>
            </a:r>
          </a:p>
        </p:txBody>
      </p:sp>
    </p:spTree>
    <p:extLst>
      <p:ext uri="{BB962C8B-B14F-4D97-AF65-F5344CB8AC3E}">
        <p14:creationId xmlns:p14="http://schemas.microsoft.com/office/powerpoint/2010/main" val="403323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629"/>
            <a:ext cx="9143999" cy="76396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b="1" u="sng" dirty="0" smtClean="0">
                <a:latin typeface="+mn-lt"/>
              </a:rPr>
              <a:t>Mark </a:t>
            </a:r>
            <a:r>
              <a:rPr lang="en-US" b="1" u="sng" dirty="0">
                <a:latin typeface="+mn-lt"/>
              </a:rPr>
              <a:t>12:13-17</a:t>
            </a:r>
            <a:r>
              <a:rPr lang="en-US" dirty="0">
                <a:latin typeface="+mn-lt"/>
              </a:rPr>
              <a:t> – </a:t>
            </a:r>
            <a:r>
              <a:rPr lang="en-US" u="sng" dirty="0">
                <a:latin typeface="+mn-lt"/>
              </a:rPr>
              <a:t>Pharisees and </a:t>
            </a:r>
            <a:r>
              <a:rPr lang="en-US" u="sng" dirty="0" err="1" smtClean="0">
                <a:latin typeface="+mn-lt"/>
              </a:rPr>
              <a:t>Herodians</a:t>
            </a:r>
            <a:endParaRPr lang="en-US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204" y="1054630"/>
            <a:ext cx="8666092" cy="568197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vs.13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The temple leaders send the experts to challenge Jesus.  Pharisees and </a:t>
            </a:r>
            <a:r>
              <a:rPr lang="en-US" sz="3200" dirty="0" err="1" smtClean="0"/>
              <a:t>Herodians</a:t>
            </a:r>
            <a:r>
              <a:rPr lang="en-US" sz="3200" dirty="0" smtClean="0"/>
              <a:t> hated each other, but they hated Jesus even more.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vs.14</a:t>
            </a:r>
            <a:r>
              <a:rPr lang="en-US" sz="3200" dirty="0" smtClean="0"/>
              <a:t> – The words of “flattery” were actually true. All people were required by law to pay this annual tax.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vs.15</a:t>
            </a:r>
            <a:r>
              <a:rPr lang="en-US" sz="3200" dirty="0" smtClean="0"/>
              <a:t> – Jesus knows their hypocrisy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vs.16</a:t>
            </a:r>
            <a:r>
              <a:rPr lang="en-US" sz="3200" dirty="0" smtClean="0"/>
              <a:t> – By carrying the coin, they show that they already do business in the Roman economy.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vs.17</a:t>
            </a:r>
            <a:r>
              <a:rPr lang="en-US" sz="3200" dirty="0" smtClean="0"/>
              <a:t> – Since Caesar’s image is stamped on the coin, he has authority over it.  Whose image is “stamped” on you?  </a:t>
            </a:r>
            <a:r>
              <a:rPr lang="en-US" sz="3200" u="sng" dirty="0" smtClean="0"/>
              <a:t>Give</a:t>
            </a:r>
            <a:r>
              <a:rPr lang="en-US" sz="3200" dirty="0" smtClean="0"/>
              <a:t> the tax to Caesar and </a:t>
            </a:r>
            <a:r>
              <a:rPr lang="en-US" sz="3200" u="sng" dirty="0" smtClean="0"/>
              <a:t>yourself to God</a:t>
            </a:r>
            <a:r>
              <a:rPr lang="en-US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917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629"/>
            <a:ext cx="9143999" cy="76396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b="1" u="sng" dirty="0" smtClean="0">
                <a:latin typeface="+mn-lt"/>
              </a:rPr>
              <a:t>Mark</a:t>
            </a:r>
            <a:r>
              <a:rPr lang="en-US" b="1" u="sng" dirty="0">
                <a:latin typeface="+mn-lt"/>
              </a:rPr>
              <a:t> 12:18-27</a:t>
            </a:r>
            <a:r>
              <a:rPr lang="en-US" b="1" dirty="0">
                <a:latin typeface="+mn-lt"/>
              </a:rPr>
              <a:t> </a:t>
            </a:r>
            <a:r>
              <a:rPr lang="en-US" dirty="0">
                <a:latin typeface="+mn-lt"/>
              </a:rPr>
              <a:t>– </a:t>
            </a:r>
            <a:r>
              <a:rPr lang="en-US" u="sng" dirty="0" smtClean="0">
                <a:latin typeface="+mn-lt"/>
              </a:rPr>
              <a:t>Sadducees</a:t>
            </a:r>
            <a:endParaRPr lang="en-US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204" y="1054630"/>
            <a:ext cx="8666092" cy="568197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vs.18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The Sadducees were the richest and most powerful religious group.  The did not expect life after death, so lived to get rich now.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vs.19</a:t>
            </a:r>
            <a:r>
              <a:rPr lang="en-US" sz="3200" dirty="0" smtClean="0"/>
              <a:t> – Deuteronomy 25:5-6 describes the custom of marriage to a dead husband’s wife.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vs.20-23</a:t>
            </a:r>
            <a:r>
              <a:rPr lang="en-US" sz="3200" dirty="0" smtClean="0"/>
              <a:t> – Their earthly logic was not able to solve this riddle (don’t rely on earthly logic).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vs.24</a:t>
            </a:r>
            <a:r>
              <a:rPr lang="en-US" sz="3200" dirty="0" smtClean="0"/>
              <a:t> – Two BIG problems: </a:t>
            </a:r>
            <a:r>
              <a:rPr lang="en-US" sz="3200" u="sng" dirty="0" smtClean="0"/>
              <a:t>not knowing the Bible</a:t>
            </a:r>
            <a:r>
              <a:rPr lang="en-US" sz="3200" dirty="0" smtClean="0"/>
              <a:t> and </a:t>
            </a:r>
            <a:r>
              <a:rPr lang="en-US" sz="3200" u="sng" dirty="0" smtClean="0"/>
              <a:t>not knowing the power of God</a:t>
            </a:r>
            <a:r>
              <a:rPr lang="en-US" sz="3200" dirty="0" smtClean="0"/>
              <a:t>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vs.25</a:t>
            </a:r>
            <a:r>
              <a:rPr lang="en-US" sz="3200" dirty="0" smtClean="0"/>
              <a:t> – People in heaven are not married – we will have perfect spiritual relationships with everyone!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vs.26,27</a:t>
            </a:r>
            <a:r>
              <a:rPr lang="en-US" sz="3200" dirty="0" smtClean="0"/>
              <a:t> – all three people are still alive in heaven!</a:t>
            </a:r>
          </a:p>
        </p:txBody>
      </p:sp>
    </p:spTree>
    <p:extLst>
      <p:ext uri="{BB962C8B-B14F-4D97-AF65-F5344CB8AC3E}">
        <p14:creationId xmlns:p14="http://schemas.microsoft.com/office/powerpoint/2010/main" val="148309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8629"/>
            <a:ext cx="9143999" cy="76396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</a:pPr>
            <a:r>
              <a:rPr lang="en-US" b="1" u="sng" dirty="0" smtClean="0">
                <a:latin typeface="+mn-lt"/>
              </a:rPr>
              <a:t>Mark</a:t>
            </a:r>
            <a:r>
              <a:rPr lang="en-US" b="1" u="sng" dirty="0">
                <a:latin typeface="+mn-lt"/>
              </a:rPr>
              <a:t> 12:28-34</a:t>
            </a:r>
            <a:r>
              <a:rPr lang="en-US" dirty="0">
                <a:latin typeface="+mn-lt"/>
              </a:rPr>
              <a:t> – </a:t>
            </a:r>
            <a:r>
              <a:rPr lang="en-US" u="sng" dirty="0">
                <a:latin typeface="+mn-lt"/>
              </a:rPr>
              <a:t>A Teachable </a:t>
            </a:r>
            <a:r>
              <a:rPr lang="en-US" u="sng" dirty="0" smtClean="0">
                <a:latin typeface="+mn-lt"/>
              </a:rPr>
              <a:t>Scribe</a:t>
            </a:r>
            <a:endParaRPr lang="en-US" u="sng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204" y="1054630"/>
            <a:ext cx="8666092" cy="568197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vs.28</a:t>
            </a:r>
            <a:r>
              <a:rPr lang="en-US" sz="3200" dirty="0" smtClean="0"/>
              <a:t> </a:t>
            </a:r>
            <a:r>
              <a:rPr lang="en-US" sz="3200" dirty="0"/>
              <a:t>– </a:t>
            </a:r>
            <a:r>
              <a:rPr lang="en-US" sz="3200" dirty="0" smtClean="0"/>
              <a:t>“seeing that [Jesus] answered them well,” shows that this scribe is paying attention.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The rabbis determined there were 613 OT laws: 248 things to do and 365 to avoid.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vs.29,30</a:t>
            </a:r>
            <a:r>
              <a:rPr lang="en-US" sz="3200" dirty="0" smtClean="0"/>
              <a:t> – Jesus gives a clear answer to a sincere seeker. </a:t>
            </a:r>
            <a:r>
              <a:rPr lang="en-US" sz="3200" b="1" dirty="0" smtClean="0"/>
              <a:t>Deuteronomy 6:4-5</a:t>
            </a:r>
            <a:r>
              <a:rPr lang="en-US" sz="3200" dirty="0" smtClean="0"/>
              <a:t> is based on the absolute authority of God.  Remember: He is the center of all things!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vs.31</a:t>
            </a:r>
            <a:r>
              <a:rPr lang="en-US" sz="3200" dirty="0" smtClean="0"/>
              <a:t> – Jesus expands the answer with the 2</a:t>
            </a:r>
            <a:r>
              <a:rPr lang="en-US" sz="3200" baseline="30000" dirty="0" smtClean="0"/>
              <a:t>nd</a:t>
            </a:r>
            <a:r>
              <a:rPr lang="en-US" sz="3200" dirty="0" smtClean="0"/>
              <a:t> important law from </a:t>
            </a:r>
            <a:r>
              <a:rPr lang="en-US" sz="3200" b="1" dirty="0" smtClean="0"/>
              <a:t>Leviticus 19:18.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vs.32,33</a:t>
            </a:r>
            <a:r>
              <a:rPr lang="en-US" sz="3200" dirty="0" smtClean="0"/>
              <a:t> – Loving God and neighbor </a:t>
            </a:r>
            <a:r>
              <a:rPr lang="en-US" sz="3200" u="sng" dirty="0" smtClean="0"/>
              <a:t>exceeds the very best</a:t>
            </a:r>
            <a:r>
              <a:rPr lang="en-US" sz="3200" dirty="0" smtClean="0"/>
              <a:t> </a:t>
            </a:r>
            <a:r>
              <a:rPr lang="en-US" sz="3200" u="sng" dirty="0" smtClean="0"/>
              <a:t>religious</a:t>
            </a:r>
            <a:r>
              <a:rPr lang="en-US" sz="3200" dirty="0" smtClean="0"/>
              <a:t> activities (offerings and sacrifices).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vs.34</a:t>
            </a:r>
            <a:r>
              <a:rPr lang="en-US" sz="3200" dirty="0" smtClean="0"/>
              <a:t> – “not far from the kingdom of God.”  These commands are humanly impossible.  He (and we) must live by faith in the death and resurrection of Jesus!</a:t>
            </a:r>
          </a:p>
        </p:txBody>
      </p:sp>
    </p:spTree>
    <p:extLst>
      <p:ext uri="{BB962C8B-B14F-4D97-AF65-F5344CB8AC3E}">
        <p14:creationId xmlns:p14="http://schemas.microsoft.com/office/powerpoint/2010/main" val="235957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47235" y="1064870"/>
            <a:ext cx="8484244" cy="524333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Are you more concerned about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truth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or what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people think about you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Two important parts of wisdom: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know your Bible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remember the infinite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power </a:t>
            </a:r>
            <a:r>
              <a:rPr lang="en-US" sz="3200" u="sng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Every day, ask God for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grace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to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love Him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more and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love everyone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around you.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Pay your full taxes to the government and </a:t>
            </a:r>
            <a:r>
              <a:rPr lang="en-US" sz="3200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give your full self </a:t>
            </a:r>
            <a:r>
              <a:rPr lang="en-US" sz="3200" u="sng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God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5566</TotalTime>
  <Words>1070</Words>
  <Application>Microsoft Office PowerPoint</Application>
  <PresentationFormat>On-screen Show (4:3)</PresentationFormat>
  <Paragraphs>82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Office Theme</vt:lpstr>
      <vt:lpstr>The Gospel of Mark</vt:lpstr>
      <vt:lpstr>Four Questioners:</vt:lpstr>
      <vt:lpstr>Mark 11:27-33 – Temple Leadership</vt:lpstr>
      <vt:lpstr>Mark 12:1-12 – Temple Leadership</vt:lpstr>
      <vt:lpstr>Mark 12:13-17 – Pharisees and Herodians</vt:lpstr>
      <vt:lpstr>Mark 12:18-27 – Sadducees</vt:lpstr>
      <vt:lpstr>Mark 12:28-34 – A Teachable Scribe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343</cp:revision>
  <dcterms:created xsi:type="dcterms:W3CDTF">2022-11-02T22:17:55Z</dcterms:created>
  <dcterms:modified xsi:type="dcterms:W3CDTF">2024-10-17T15:02:19Z</dcterms:modified>
</cp:coreProperties>
</file>