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318" r:id="rId3"/>
    <p:sldId id="319" r:id="rId4"/>
    <p:sldId id="324" r:id="rId5"/>
    <p:sldId id="320" r:id="rId6"/>
    <p:sldId id="321" r:id="rId7"/>
    <p:sldId id="322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2205" autoAdjust="0"/>
    <p:restoredTop sz="72770" autoAdjust="0"/>
  </p:normalViewPr>
  <p:slideViewPr>
    <p:cSldViewPr snapToGrid="0">
      <p:cViewPr varScale="1">
        <p:scale>
          <a:sx n="83" d="100"/>
          <a:sy n="83" d="100"/>
        </p:scale>
        <p:origin x="2046" y="90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200" d="100"/>
        <a:sy n="200" d="100"/>
      </p:scale>
      <p:origin x="0" y="-24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6E1A17-0C42-46D3-B25B-C5FDCF936158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137F4-5C01-4833-8342-24C04861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59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7923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1276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Remember </a:t>
            </a:r>
            <a:r>
              <a:rPr lang="en-US" sz="1200" b="1" dirty="0" smtClean="0"/>
              <a:t>vs.24</a:t>
            </a:r>
            <a:r>
              <a:rPr lang="en-US" sz="1200" dirty="0" smtClean="0"/>
              <a:t> – it is important to know the Scriptures and the Power of God.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 smtClean="0"/>
              <a:t>vs.34</a:t>
            </a:r>
            <a:r>
              <a:rPr lang="en-US" sz="1200" dirty="0" smtClean="0"/>
              <a:t> – All of the religious experts stopped asking Jesus questions to avoid public embarrassment.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Jesus</a:t>
            </a:r>
            <a:r>
              <a:rPr lang="en-US" sz="1200" baseline="0" dirty="0" smtClean="0"/>
              <a:t> called himself the “Son of Man” in reference to </a:t>
            </a:r>
            <a:r>
              <a:rPr lang="en-US" sz="1200" b="1" baseline="0" dirty="0" smtClean="0"/>
              <a:t>Daniel 7:13</a:t>
            </a:r>
            <a:endParaRPr lang="en-US" sz="1200" b="1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 smtClean="0"/>
              <a:t>Psalm</a:t>
            </a:r>
            <a:r>
              <a:rPr lang="en-US" sz="1200" b="1" baseline="0" dirty="0" smtClean="0"/>
              <a:t> 110 </a:t>
            </a:r>
            <a:r>
              <a:rPr lang="en-US" sz="1200" baseline="0" dirty="0" smtClean="0"/>
              <a:t>(along with Psalm 118) is by far the </a:t>
            </a:r>
            <a:r>
              <a:rPr lang="en-US" sz="1200" b="1" baseline="0" dirty="0" smtClean="0"/>
              <a:t>most quoted psalm </a:t>
            </a:r>
            <a:r>
              <a:rPr lang="en-US" sz="1200" baseline="0" dirty="0" smtClean="0"/>
              <a:t>in the NT (Matt. 22:44; 26:64; Mark 12:36; 14:62; Luke 20:42– 43; 22:69; Acts 2:34–35; Heb. 1:13; 5:6; 7:17, 21; 10:13).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200" dirty="0" smtClean="0"/>
              <a:t>“The LORD (Yahweh) said to my Lord (</a:t>
            </a:r>
            <a:r>
              <a:rPr lang="en-US" sz="1200" dirty="0" err="1" smtClean="0"/>
              <a:t>Adonay</a:t>
            </a:r>
            <a:r>
              <a:rPr lang="en-US" sz="1200" dirty="0" smtClean="0"/>
              <a:t>)…”  “Yahweh” – the covenant name for God the Father  “</a:t>
            </a:r>
            <a:r>
              <a:rPr lang="en-US" sz="1200" dirty="0" err="1" smtClean="0"/>
              <a:t>Adonay</a:t>
            </a:r>
            <a:r>
              <a:rPr lang="en-US" sz="1200" dirty="0" smtClean="0"/>
              <a:t>” – a sovereign king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endParaRPr lang="en-US" sz="12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200" dirty="0" smtClean="0"/>
              <a:t>More about Melchizedek</a:t>
            </a:r>
            <a:r>
              <a:rPr lang="en-US" sz="1200" baseline="0" dirty="0" smtClean="0"/>
              <a:t> in Genesis 14:18-20 and Hebrews 7.</a:t>
            </a:r>
            <a:endParaRPr lang="en-US" sz="12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5237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Beware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the idol of human understanding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6233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 you feel a sense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pride when someone calls you “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LaoShi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老板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Lǎobǎn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(boss)  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老师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Lǎoshī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(teacher) 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导演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Dǎoyǎn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(director)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True devotion to Jesus includes a desire for social justice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62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Remember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Jesus just taught about widow’s being taken advantage of by leaders…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Mark converted two leptons to one Roman cent for his Roman audience.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Luke 12:48 – “Everyone to whom much was given, of him much will be required,”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Generous and joyful giving is a privilege when we remember how much Jesus gave (2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Cor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8:1-9)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3067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aseline="0" dirty="0" smtClean="0"/>
              <a:t>The destruction of the Jerusalem and the temple was done by Titus, son of emperor Vespasian in A.D. 66-70.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aseline="0" dirty="0" smtClean="0"/>
              <a:t>Guard your heart against nationalism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482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40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116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40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465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33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45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644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257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46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98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87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AAF78-C487-492D-A5D8-4AA2F643F080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087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7445" y="1212800"/>
            <a:ext cx="6569110" cy="1021353"/>
          </a:xfrm>
        </p:spPr>
        <p:txBody>
          <a:bodyPr>
            <a:normAutofit fontScale="90000"/>
          </a:bodyPr>
          <a:lstStyle/>
          <a:p>
            <a:r>
              <a:rPr lang="en-US" sz="6600" b="1" dirty="0" smtClean="0"/>
              <a:t>The Gospel of Mark</a:t>
            </a:r>
            <a:endParaRPr lang="en-US" sz="6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878" y="2905247"/>
            <a:ext cx="7963385" cy="2653635"/>
          </a:xfrm>
        </p:spPr>
        <p:txBody>
          <a:bodyPr>
            <a:noAutofit/>
          </a:bodyPr>
          <a:lstStyle/>
          <a:p>
            <a:r>
              <a:rPr lang="en-US" sz="4000" dirty="0" smtClean="0"/>
              <a:t>Chapter 12c-13a</a:t>
            </a:r>
          </a:p>
          <a:p>
            <a:endParaRPr lang="en-US" sz="4000" dirty="0"/>
          </a:p>
          <a:p>
            <a:r>
              <a:rPr lang="en-US" sz="2800" dirty="0" smtClean="0"/>
              <a:t>Temporary Treasures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6247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109" y="176500"/>
            <a:ext cx="8272283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>
                <a:latin typeface="+mn-lt"/>
              </a:rPr>
              <a:t>Four Short Stories</a:t>
            </a:r>
            <a:endParaRPr lang="en-US" b="1" u="sng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77792" y="1064871"/>
            <a:ext cx="8623139" cy="540537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3600" dirty="0" smtClean="0"/>
              <a:t>“Thus </a:t>
            </a:r>
            <a:r>
              <a:rPr lang="en-US" sz="3600" dirty="0"/>
              <a:t>says the LORD: </a:t>
            </a:r>
            <a:r>
              <a:rPr lang="en-US" sz="3600" dirty="0" smtClean="0"/>
              <a:t>‘Let </a:t>
            </a:r>
            <a:r>
              <a:rPr lang="en-US" sz="3600" dirty="0"/>
              <a:t>not the wise man boast in his wisdom, let not the mighty man boast in his might, let not the rich man boast in his riches</a:t>
            </a:r>
            <a:r>
              <a:rPr lang="en-US" sz="3600" dirty="0" smtClean="0"/>
              <a:t>, </a:t>
            </a:r>
            <a:r>
              <a:rPr lang="en-US" sz="3600" dirty="0"/>
              <a:t>but let him who boasts boast in this, that he understands and knows me, that I am the LORD who practices steadfast love, justice, and righteousness in the earth. For in these things I delight, declares the LORD.” </a:t>
            </a:r>
            <a:r>
              <a:rPr lang="en-US" sz="3600" dirty="0" smtClean="0"/>
              <a:t> Jeremiah 9:23,24</a:t>
            </a:r>
            <a:endParaRPr lang="en-US" sz="36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3600" b="1" dirty="0" smtClean="0"/>
              <a:t>Beware of these Four Things in this World: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3200" b="1" dirty="0" smtClean="0"/>
              <a:t>12:35-37</a:t>
            </a:r>
            <a:r>
              <a:rPr lang="en-US" sz="3200" dirty="0" smtClean="0"/>
              <a:t> </a:t>
            </a:r>
            <a:r>
              <a:rPr lang="en-US" sz="3200" dirty="0"/>
              <a:t>– </a:t>
            </a:r>
            <a:r>
              <a:rPr lang="en-US" sz="3200" dirty="0" smtClean="0"/>
              <a:t>Worldly Wisdom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3200" b="1" dirty="0" smtClean="0"/>
              <a:t>12:38-40</a:t>
            </a:r>
            <a:r>
              <a:rPr lang="en-US" sz="3200" dirty="0" smtClean="0"/>
              <a:t> – Pride of Position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3200" b="1" dirty="0" smtClean="0"/>
              <a:t>12:41-44</a:t>
            </a:r>
            <a:r>
              <a:rPr lang="en-US" sz="3200" dirty="0" smtClean="0"/>
              <a:t> – Money as Security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3200" b="1" dirty="0" smtClean="0"/>
              <a:t>13:1-2</a:t>
            </a:r>
            <a:r>
              <a:rPr lang="en-US" sz="3200" dirty="0" smtClean="0"/>
              <a:t> – Deep Roots</a:t>
            </a:r>
          </a:p>
        </p:txBody>
      </p:sp>
    </p:spTree>
    <p:extLst>
      <p:ext uri="{BB962C8B-B14F-4D97-AF65-F5344CB8AC3E}">
        <p14:creationId xmlns:p14="http://schemas.microsoft.com/office/powerpoint/2010/main" val="1925178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8629"/>
            <a:ext cx="9143999" cy="763960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</a:pPr>
            <a:r>
              <a:rPr lang="en-US" b="1" u="sng" dirty="0" smtClean="0">
                <a:latin typeface="+mn-lt"/>
              </a:rPr>
              <a:t>Mark 12:35-37</a:t>
            </a:r>
            <a:r>
              <a:rPr lang="en-US" u="sng" dirty="0" smtClean="0">
                <a:latin typeface="+mn-lt"/>
              </a:rPr>
              <a:t> </a:t>
            </a:r>
            <a:r>
              <a:rPr lang="en-US" u="sng" dirty="0">
                <a:latin typeface="+mn-lt"/>
              </a:rPr>
              <a:t>– </a:t>
            </a:r>
            <a:r>
              <a:rPr lang="en-US" u="sng" dirty="0" smtClean="0">
                <a:latin typeface="+mn-lt"/>
              </a:rPr>
              <a:t>A Hard Question</a:t>
            </a:r>
            <a:endParaRPr lang="en-US" u="sng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96904" y="1031480"/>
            <a:ext cx="8761900" cy="568197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vs.35</a:t>
            </a:r>
            <a:r>
              <a:rPr lang="en-US" sz="3200" dirty="0" smtClean="0"/>
              <a:t> – Jesus poses a difficult question: is the Christ the Son of David or the Son of God? </a:t>
            </a:r>
            <a:r>
              <a:rPr lang="en-US" sz="3200" dirty="0"/>
              <a:t> </a:t>
            </a:r>
            <a:r>
              <a:rPr lang="en-US" sz="3200" dirty="0" smtClean="0"/>
              <a:t>(The </a:t>
            </a:r>
            <a:r>
              <a:rPr lang="en-US" sz="3200" dirty="0"/>
              <a:t>Jewish leaders expected Messiah to be just a man</a:t>
            </a:r>
            <a:r>
              <a:rPr lang="en-US" sz="3200" dirty="0" smtClean="0"/>
              <a:t>.)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/>
              <a:t>vs.36</a:t>
            </a:r>
            <a:r>
              <a:rPr lang="en-US" sz="3200" dirty="0"/>
              <a:t> – a direct quote from </a:t>
            </a:r>
            <a:r>
              <a:rPr lang="en-US" sz="3200" b="1" dirty="0"/>
              <a:t>Psalm 110:1-5</a:t>
            </a:r>
            <a:r>
              <a:rPr lang="en-US" sz="3200" dirty="0"/>
              <a:t> which </a:t>
            </a:r>
            <a:r>
              <a:rPr lang="en-US" sz="3200" dirty="0" smtClean="0"/>
              <a:t>the Jewish leaders understood spoke about </a:t>
            </a:r>
            <a:r>
              <a:rPr lang="en-US" sz="3200" dirty="0"/>
              <a:t>the Messiah</a:t>
            </a:r>
            <a:r>
              <a:rPr lang="en-US" sz="3200" dirty="0" smtClean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“David himself, in the Holy Spirit…”  David wrote these </a:t>
            </a:r>
            <a:r>
              <a:rPr lang="en-US" sz="3200" u="sng" dirty="0" smtClean="0"/>
              <a:t>words</a:t>
            </a:r>
            <a:r>
              <a:rPr lang="en-US" sz="3200" dirty="0" smtClean="0"/>
              <a:t>, but they came directly </a:t>
            </a:r>
            <a:r>
              <a:rPr lang="en-US" sz="3200" u="sng" dirty="0" smtClean="0"/>
              <a:t>from God</a:t>
            </a:r>
            <a:r>
              <a:rPr lang="en-US" sz="3200" dirty="0" smtClean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/>
              <a:t>Psalm </a:t>
            </a:r>
            <a:r>
              <a:rPr lang="en-US" sz="3200" b="1" dirty="0" smtClean="0"/>
              <a:t>110:1 </a:t>
            </a:r>
            <a:r>
              <a:rPr lang="en-US" sz="3200" dirty="0" smtClean="0"/>
              <a:t>“The LORD said to my Lord: Sit at my right hand…”  The position of absolute power.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Psalm 110:4 </a:t>
            </a:r>
            <a:r>
              <a:rPr lang="en-US" sz="3200" dirty="0" smtClean="0"/>
              <a:t>“You are a priest forever after the order of Melchizedek”  The only eternal king and priest!</a:t>
            </a:r>
          </a:p>
        </p:txBody>
      </p:sp>
    </p:spTree>
    <p:extLst>
      <p:ext uri="{BB962C8B-B14F-4D97-AF65-F5344CB8AC3E}">
        <p14:creationId xmlns:p14="http://schemas.microsoft.com/office/powerpoint/2010/main" val="2980249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8629"/>
            <a:ext cx="9143999" cy="763960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</a:pPr>
            <a:r>
              <a:rPr lang="en-US" b="1" u="sng" dirty="0" smtClean="0">
                <a:latin typeface="+mn-lt"/>
              </a:rPr>
              <a:t>Mark 12:35-37</a:t>
            </a:r>
            <a:r>
              <a:rPr lang="en-US" u="sng" dirty="0" smtClean="0">
                <a:latin typeface="+mn-lt"/>
              </a:rPr>
              <a:t> </a:t>
            </a:r>
            <a:r>
              <a:rPr lang="en-US" u="sng" dirty="0">
                <a:latin typeface="+mn-lt"/>
              </a:rPr>
              <a:t>– </a:t>
            </a:r>
            <a:r>
              <a:rPr lang="en-US" u="sng" dirty="0" smtClean="0">
                <a:latin typeface="+mn-lt"/>
              </a:rPr>
              <a:t>A Hard Question</a:t>
            </a:r>
            <a:endParaRPr lang="en-US" u="sng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96904" y="1031480"/>
            <a:ext cx="8761900" cy="5681977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vs.37</a:t>
            </a:r>
            <a:r>
              <a:rPr lang="en-US" sz="3200" dirty="0" smtClean="0"/>
              <a:t> </a:t>
            </a:r>
            <a:r>
              <a:rPr lang="en-US" sz="3200" dirty="0"/>
              <a:t>– </a:t>
            </a:r>
            <a:r>
              <a:rPr lang="en-US" sz="3200" dirty="0" smtClean="0"/>
              <a:t>David would not call his own descendant “Lord,” so Messiah must also be the Son of God.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Jesus was announcing the Messiah’s deity, and </a:t>
            </a:r>
            <a:r>
              <a:rPr lang="en-US" sz="3200" dirty="0" smtClean="0"/>
              <a:t>therefore, </a:t>
            </a:r>
            <a:r>
              <a:rPr lang="en-US" sz="3200" dirty="0" smtClean="0"/>
              <a:t>He is Immanuel</a:t>
            </a:r>
            <a:r>
              <a:rPr lang="en-US" sz="3200" dirty="0" smtClean="0"/>
              <a:t>.</a:t>
            </a:r>
            <a:endParaRPr lang="en-US" sz="32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The crowd in the temple enjoyed Jesus’ powerful teaching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Isaiah </a:t>
            </a:r>
            <a:r>
              <a:rPr lang="en-US" sz="3200" b="1" dirty="0"/>
              <a:t>40:28</a:t>
            </a:r>
            <a:r>
              <a:rPr lang="en-US" sz="3200" dirty="0"/>
              <a:t> – </a:t>
            </a:r>
            <a:r>
              <a:rPr lang="en-US" sz="3200" u="sng" dirty="0"/>
              <a:t>God’s understanding is unsearchable</a:t>
            </a:r>
            <a:r>
              <a:rPr lang="en-US" sz="3200" dirty="0"/>
              <a:t>. We don’t understand everything </a:t>
            </a:r>
            <a:r>
              <a:rPr lang="en-US" sz="3200" dirty="0" smtClean="0"/>
              <a:t>(and that’s OK).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u="sng" dirty="0" smtClean="0"/>
              <a:t>The warning</a:t>
            </a:r>
            <a:r>
              <a:rPr lang="en-US" sz="3200" dirty="0" smtClean="0"/>
              <a:t>: Don’t assume something isn’t true just because you can’t figure it out.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14677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8629"/>
            <a:ext cx="9143999" cy="599001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</a:pPr>
            <a:r>
              <a:rPr lang="en-US" b="1" u="sng" dirty="0" smtClean="0">
                <a:latin typeface="+mn-lt"/>
              </a:rPr>
              <a:t>Mark 12:38-40</a:t>
            </a:r>
            <a:r>
              <a:rPr lang="en-US" u="sng" dirty="0" smtClean="0">
                <a:latin typeface="+mn-lt"/>
              </a:rPr>
              <a:t> </a:t>
            </a:r>
            <a:r>
              <a:rPr lang="en-US" u="sng" dirty="0">
                <a:latin typeface="+mn-lt"/>
              </a:rPr>
              <a:t>– </a:t>
            </a:r>
            <a:r>
              <a:rPr lang="en-US" u="sng" dirty="0" smtClean="0">
                <a:latin typeface="+mn-lt"/>
              </a:rPr>
              <a:t>Pride of Position</a:t>
            </a:r>
            <a:endParaRPr lang="en-US" u="sng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62047" y="882590"/>
            <a:ext cx="8866206" cy="562238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vs.38</a:t>
            </a:r>
            <a:r>
              <a:rPr lang="en-US" sz="3200" dirty="0" smtClean="0"/>
              <a:t> – Beware: even people with authority can have an evil influence on you.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Long robes indicated a respected scholar.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vs.39-40</a:t>
            </a:r>
            <a:r>
              <a:rPr lang="en-US" sz="3200" dirty="0" smtClean="0"/>
              <a:t> – Some danger zones for positional pride: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smtClean="0"/>
              <a:t>Honorable greetings: </a:t>
            </a:r>
            <a:r>
              <a:rPr lang="zh-CN" altLang="en-US" sz="2800" dirty="0"/>
              <a:t>老</a:t>
            </a:r>
            <a:r>
              <a:rPr lang="zh-CN" altLang="en-US" sz="2800" dirty="0" smtClean="0"/>
              <a:t>板</a:t>
            </a:r>
            <a:r>
              <a:rPr lang="en-US" altLang="zh-CN" sz="2800" dirty="0" smtClean="0"/>
              <a:t>, </a:t>
            </a:r>
            <a:r>
              <a:rPr lang="zh-CN" altLang="en-US" sz="2800" dirty="0" smtClean="0"/>
              <a:t>老师</a:t>
            </a:r>
            <a:r>
              <a:rPr lang="en-US" altLang="zh-CN" sz="2800" dirty="0" smtClean="0"/>
              <a:t>, </a:t>
            </a:r>
            <a:r>
              <a:rPr lang="zh-CN" altLang="en-US" sz="2800" dirty="0"/>
              <a:t>导</a:t>
            </a:r>
            <a:r>
              <a:rPr lang="zh-CN" altLang="en-US" sz="2800" dirty="0" smtClean="0"/>
              <a:t>演</a:t>
            </a:r>
            <a:endParaRPr lang="en-US" altLang="zh-CN" sz="2800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altLang="zh-CN" sz="2800" dirty="0" smtClean="0"/>
              <a:t>Best Seats: near the sacred scrolls; near people with power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smtClean="0"/>
              <a:t>Places of Honor: to be seen by others (</a:t>
            </a:r>
            <a:r>
              <a:rPr lang="en-US" sz="2800" b="1" dirty="0" smtClean="0"/>
              <a:t>James 2:1-4</a:t>
            </a:r>
            <a:r>
              <a:rPr lang="en-US" sz="2800" dirty="0" smtClean="0"/>
              <a:t>)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smtClean="0"/>
              <a:t>Long Impressive Prayers: to be admired by others (</a:t>
            </a:r>
            <a:r>
              <a:rPr lang="en-US" sz="2800" b="1" dirty="0" smtClean="0"/>
              <a:t>Matt 6:5</a:t>
            </a:r>
            <a:r>
              <a:rPr lang="en-US" sz="2800" dirty="0" smtClean="0"/>
              <a:t>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“Devour widows’ houses” </a:t>
            </a:r>
            <a:r>
              <a:rPr lang="en-US" sz="3200" dirty="0" smtClean="0"/>
              <a:t>– Scribes often served as estate planners for widows, but used their position of power to get money for their own “religious work”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“greater condemnation” </a:t>
            </a:r>
            <a:r>
              <a:rPr lang="en-US" sz="3200" dirty="0" smtClean="0"/>
              <a:t>– People in positions of authority have a greater responsibility to live righteously (</a:t>
            </a:r>
            <a:r>
              <a:rPr lang="en-US" sz="3200" b="1" dirty="0" smtClean="0"/>
              <a:t>James 3:1</a:t>
            </a:r>
            <a:r>
              <a:rPr lang="en-US" sz="3200" dirty="0" smtClean="0"/>
              <a:t>).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u="sng" dirty="0" smtClean="0"/>
              <a:t>The warning</a:t>
            </a:r>
            <a:r>
              <a:rPr lang="en-US" sz="3200" dirty="0" smtClean="0"/>
              <a:t>: Guard your heart against pride of position.</a:t>
            </a:r>
          </a:p>
        </p:txBody>
      </p:sp>
    </p:spTree>
    <p:extLst>
      <p:ext uri="{BB962C8B-B14F-4D97-AF65-F5344CB8AC3E}">
        <p14:creationId xmlns:p14="http://schemas.microsoft.com/office/powerpoint/2010/main" val="4033234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454"/>
            <a:ext cx="9144000" cy="121246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</a:pPr>
            <a:r>
              <a:rPr lang="en-US" sz="4000" b="1" dirty="0" smtClean="0">
                <a:latin typeface="+mn-lt"/>
              </a:rPr>
              <a:t>Mark 12:41-44 – </a:t>
            </a:r>
            <a:r>
              <a:rPr lang="en-US" sz="4000" u="sng" dirty="0" smtClean="0">
                <a:latin typeface="+mn-lt"/>
              </a:rPr>
              <a:t>Money as Security</a:t>
            </a:r>
            <a:endParaRPr lang="en-US" sz="4000" u="sng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898249" y="1226914"/>
            <a:ext cx="7245751" cy="5509694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vs.41</a:t>
            </a:r>
            <a:r>
              <a:rPr lang="en-US" sz="3200" dirty="0" smtClean="0"/>
              <a:t> </a:t>
            </a:r>
            <a:r>
              <a:rPr lang="en-US" sz="3200" dirty="0"/>
              <a:t>– </a:t>
            </a:r>
            <a:r>
              <a:rPr lang="en-US" sz="3200" dirty="0" smtClean="0"/>
              <a:t>The temple had 13 trumpet shaped donation containers. Rich people would throw in handfuls of coins so others would hear it.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vs.42</a:t>
            </a:r>
            <a:r>
              <a:rPr lang="en-US" sz="3200" dirty="0" smtClean="0"/>
              <a:t> – Two small Jewish coins (lepton), equal to one Roman penny (1/64 of a denarius).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vs.43</a:t>
            </a:r>
            <a:r>
              <a:rPr lang="en-US" sz="3200" dirty="0" smtClean="0"/>
              <a:t> – Jesus knows whether we are generous (or not). Greater wealth = greater expectations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vs.44</a:t>
            </a:r>
            <a:r>
              <a:rPr lang="en-US" sz="3200" dirty="0" smtClean="0"/>
              <a:t> – The woman would not be able to eat until she earned more money.  This is true sacrificial giving!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The warning:</a:t>
            </a:r>
            <a:r>
              <a:rPr lang="en-US" sz="3200" dirty="0" smtClean="0"/>
              <a:t> Be a generous giver and trust God to provide for your needs (Matthew 6:33).</a:t>
            </a:r>
          </a:p>
        </p:txBody>
      </p:sp>
      <p:pic>
        <p:nvPicPr>
          <p:cNvPr id="1026" name="Picture 2" descr="Redeemer of Israel: The Widow's Mit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284" t="8853" r="19577" b="9122"/>
          <a:stretch/>
        </p:blipFill>
        <p:spPr bwMode="auto">
          <a:xfrm>
            <a:off x="0" y="1400538"/>
            <a:ext cx="1898249" cy="2812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ictur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6678" y="5000264"/>
            <a:ext cx="1777402" cy="911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9174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8629"/>
            <a:ext cx="9143999" cy="763960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</a:pPr>
            <a:r>
              <a:rPr lang="en-US" b="1" u="sng" dirty="0" smtClean="0">
                <a:latin typeface="+mn-lt"/>
              </a:rPr>
              <a:t>Mark</a:t>
            </a:r>
            <a:r>
              <a:rPr lang="en-US" b="1" u="sng" dirty="0">
                <a:latin typeface="+mn-lt"/>
              </a:rPr>
              <a:t> </a:t>
            </a:r>
            <a:r>
              <a:rPr lang="en-US" b="1" u="sng" dirty="0" smtClean="0">
                <a:latin typeface="+mn-lt"/>
              </a:rPr>
              <a:t>13:1-2</a:t>
            </a:r>
            <a:r>
              <a:rPr lang="en-US" b="1" dirty="0" smtClean="0">
                <a:latin typeface="+mn-lt"/>
              </a:rPr>
              <a:t> </a:t>
            </a:r>
            <a:r>
              <a:rPr lang="en-US" dirty="0">
                <a:latin typeface="+mn-lt"/>
              </a:rPr>
              <a:t>– </a:t>
            </a:r>
            <a:r>
              <a:rPr lang="en-US" u="sng" dirty="0" smtClean="0">
                <a:latin typeface="+mn-lt"/>
              </a:rPr>
              <a:t>Deep Roots</a:t>
            </a:r>
            <a:endParaRPr lang="en-US" u="sng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43204" y="1054630"/>
            <a:ext cx="8666092" cy="5681977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vs.1</a:t>
            </a:r>
            <a:r>
              <a:rPr lang="en-US" sz="3200" dirty="0" smtClean="0"/>
              <a:t> </a:t>
            </a:r>
            <a:r>
              <a:rPr lang="en-US" sz="3200" dirty="0"/>
              <a:t>– </a:t>
            </a:r>
            <a:r>
              <a:rPr lang="en-US" sz="3200" dirty="0" smtClean="0"/>
              <a:t>They were leaving the temple and walking to the Mount of Olives.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Herod’s Temple was huge (140,000 m</a:t>
            </a:r>
            <a:r>
              <a:rPr lang="en-US" sz="3200" baseline="30000" dirty="0" smtClean="0"/>
              <a:t>2</a:t>
            </a:r>
            <a:r>
              <a:rPr lang="en-US" sz="3200" dirty="0" smtClean="0"/>
              <a:t>).  One of the foundation stones was 13.7 x 3.5 x 3.7 meters!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The disciple was admiring the beauty and strength of this giant structure and expecting Jesus to do the same.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vs.2</a:t>
            </a:r>
            <a:r>
              <a:rPr lang="en-US" sz="3200" dirty="0" smtClean="0"/>
              <a:t> – Jesus shocks him: because of sinful, false worship, this city and this temple will be absolutely destroyed and million Jews killed (by Titus in A.D. 70).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The sacrificial system of the temple cannot, in any case, provide forgiveness for our sins (Mk 12:33).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The warning:</a:t>
            </a:r>
            <a:r>
              <a:rPr lang="en-US" sz="3200" dirty="0" smtClean="0"/>
              <a:t> – remember that your permanent residence is not on Earth, but in heaven with God.</a:t>
            </a:r>
          </a:p>
        </p:txBody>
      </p:sp>
    </p:spTree>
    <p:extLst>
      <p:ext uri="{BB962C8B-B14F-4D97-AF65-F5344CB8AC3E}">
        <p14:creationId xmlns:p14="http://schemas.microsoft.com/office/powerpoint/2010/main" val="1483092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Some “Take </a:t>
            </a:r>
            <a:r>
              <a:rPr lang="en-US" b="1" u="sng" dirty="0" err="1" smtClean="0"/>
              <a:t>Aways</a:t>
            </a:r>
            <a:r>
              <a:rPr lang="en-US" b="1" u="sng" dirty="0" smtClean="0"/>
              <a:t>”</a:t>
            </a:r>
            <a:endParaRPr lang="en-US" b="1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47235" y="1064870"/>
            <a:ext cx="8484244" cy="524333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Don’t assume something isn’t true just because you can’t figure it out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Guard your heart against pride of position.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 a generous giver and trust God to provide for your 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needs.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Remember 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that your permanent residence is 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not here, 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but in heaven with 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God.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endParaRPr lang="en-US" sz="32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35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5932</TotalTime>
  <Words>1064</Words>
  <Application>Microsoft Office PowerPoint</Application>
  <PresentationFormat>On-screen Show (4:3)</PresentationFormat>
  <Paragraphs>86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等线</vt:lpstr>
      <vt:lpstr>Arial</vt:lpstr>
      <vt:lpstr>Calibri</vt:lpstr>
      <vt:lpstr>Calibri Light</vt:lpstr>
      <vt:lpstr>Cambria</vt:lpstr>
      <vt:lpstr>Office Theme</vt:lpstr>
      <vt:lpstr>The Gospel of Mark</vt:lpstr>
      <vt:lpstr>Four Short Stories</vt:lpstr>
      <vt:lpstr>Mark 12:35-37 – A Hard Question</vt:lpstr>
      <vt:lpstr>Mark 12:35-37 – A Hard Question</vt:lpstr>
      <vt:lpstr>Mark 12:38-40 – Pride of Position</vt:lpstr>
      <vt:lpstr>Mark 12:41-44 – Money as Security</vt:lpstr>
      <vt:lpstr>Mark 13:1-2 – Deep Roots</vt:lpstr>
      <vt:lpstr>Some “Take Aways”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Book of Acts</dc:title>
  <dc:creator>Mark Robnett</dc:creator>
  <cp:lastModifiedBy>Mark Robnett</cp:lastModifiedBy>
  <cp:revision>372</cp:revision>
  <dcterms:created xsi:type="dcterms:W3CDTF">2022-11-02T22:17:55Z</dcterms:created>
  <dcterms:modified xsi:type="dcterms:W3CDTF">2024-10-26T15:10:26Z</dcterms:modified>
</cp:coreProperties>
</file>