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319" r:id="rId3"/>
    <p:sldId id="324" r:id="rId4"/>
    <p:sldId id="325" r:id="rId5"/>
    <p:sldId id="327" r:id="rId6"/>
    <p:sldId id="328" r:id="rId7"/>
    <p:sldId id="329" r:id="rId8"/>
    <p:sldId id="330" r:id="rId9"/>
    <p:sldId id="326"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05" autoAdjust="0"/>
    <p:restoredTop sz="72770" autoAdjust="0"/>
  </p:normalViewPr>
  <p:slideViewPr>
    <p:cSldViewPr snapToGrid="0">
      <p:cViewPr varScale="1">
        <p:scale>
          <a:sx n="83" d="100"/>
          <a:sy n="83" d="100"/>
        </p:scale>
        <p:origin x="2046" y="84"/>
      </p:cViewPr>
      <p:guideLst/>
    </p:cSldViewPr>
  </p:slideViewPr>
  <p:notesTextViewPr>
    <p:cViewPr>
      <p:scale>
        <a:sx n="3" d="2"/>
        <a:sy n="3" d="2"/>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11/2/2024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3318792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Jesus</a:t>
            </a:r>
            <a:r>
              <a:rPr lang="en-US" sz="1200" kern="1200" baseline="0" dirty="0" smtClean="0">
                <a:solidFill>
                  <a:schemeClr val="tx1"/>
                </a:solidFill>
                <a:effectLst/>
                <a:latin typeface="+mn-lt"/>
                <a:ea typeface="+mn-ea"/>
                <a:cs typeface="+mn-cs"/>
              </a:rPr>
              <a:t> has just predicted the absolute destruction of the temple (and radical change of the religious system).  Since Passover was the time when God radically acted to set the Israelites free from Egypt, they might have been expecting Jesus to do something similar this week.</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12925237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28906233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35567359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Mark 14:14 will</a:t>
            </a:r>
            <a:r>
              <a:rPr lang="en-US" sz="1200" kern="1200" baseline="0" dirty="0" smtClean="0">
                <a:solidFill>
                  <a:schemeClr val="tx1"/>
                </a:solidFill>
                <a:effectLst/>
                <a:latin typeface="+mn-lt"/>
                <a:ea typeface="+mn-ea"/>
                <a:cs typeface="+mn-cs"/>
              </a:rPr>
              <a:t> describe the “Abomination of Desolation” which has a near and far fulfilment.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The near fulfilment occurred in 175-165BC:</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Antiochus IV, the Seleucid king who controlled Israel called himself “Antiochus Epiphanes” (“manifest god”). He desecrated the temple by sacrificing a pig on the altar, forcing the priests to eat pig meat, and setting up and idol of Zeus in the temple.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The far fulfilment will come at the end of the age when antichrist sets up something terrible in the temple and does evil things at the mid-point of the tribulation.</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4240338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parenthetical statement (let the reader understand)</a:t>
            </a:r>
            <a:r>
              <a:rPr lang="en-US" sz="1200" kern="1200" baseline="0" dirty="0" smtClean="0">
                <a:solidFill>
                  <a:schemeClr val="tx1"/>
                </a:solidFill>
                <a:effectLst/>
                <a:latin typeface="+mn-lt"/>
                <a:ea typeface="+mn-ea"/>
                <a:cs typeface="+mn-cs"/>
              </a:rPr>
              <a:t> shows that Jesus was not speaking this as an immediate warning, but one for future readers of this passage.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urgent warning to flee shows that the terrible tribulation</a:t>
            </a:r>
            <a:r>
              <a:rPr lang="en-US" sz="1200" kern="1200" baseline="0" dirty="0" smtClean="0">
                <a:solidFill>
                  <a:schemeClr val="tx1"/>
                </a:solidFill>
                <a:effectLst/>
                <a:latin typeface="+mn-lt"/>
                <a:ea typeface="+mn-ea"/>
                <a:cs typeface="+mn-cs"/>
              </a:rPr>
              <a:t> will come quickly and be very destructive!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Winter in Israel</a:t>
            </a:r>
            <a:r>
              <a:rPr lang="en-US" sz="1200" kern="1200" baseline="0" dirty="0" smtClean="0">
                <a:solidFill>
                  <a:schemeClr val="tx1"/>
                </a:solidFill>
                <a:effectLst/>
                <a:latin typeface="+mn-lt"/>
                <a:ea typeface="+mn-ea"/>
                <a:cs typeface="+mn-cs"/>
              </a:rPr>
              <a:t> is a time of seasonal flooding that blocks escape routes.</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7638492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9673783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19152815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9</a:t>
            </a:fld>
            <a:endParaRPr lang="en-US"/>
          </a:p>
        </p:txBody>
      </p:sp>
    </p:spTree>
    <p:extLst>
      <p:ext uri="{BB962C8B-B14F-4D97-AF65-F5344CB8AC3E}">
        <p14:creationId xmlns:p14="http://schemas.microsoft.com/office/powerpoint/2010/main" val="3956247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11/2/2024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11/2/2024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11/2/2024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11/2/2024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11/2/2024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11/2/2024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445" y="1212800"/>
            <a:ext cx="6569110" cy="1021353"/>
          </a:xfrm>
        </p:spPr>
        <p:txBody>
          <a:bodyPr>
            <a:normAutofit fontScale="90000"/>
          </a:bodyPr>
          <a:lstStyle/>
          <a:p>
            <a:r>
              <a:rPr lang="en-US" sz="6600" b="1" dirty="0" smtClean="0"/>
              <a:t>The Gospel of Mark</a:t>
            </a:r>
            <a:endParaRPr lang="en-US" sz="6600" b="1" dirty="0"/>
          </a:p>
        </p:txBody>
      </p:sp>
      <p:sp>
        <p:nvSpPr>
          <p:cNvPr id="3" name="Subtitle 2"/>
          <p:cNvSpPr>
            <a:spLocks noGrp="1"/>
          </p:cNvSpPr>
          <p:nvPr>
            <p:ph type="subTitle" idx="1"/>
          </p:nvPr>
        </p:nvSpPr>
        <p:spPr>
          <a:xfrm>
            <a:off x="601878" y="2905247"/>
            <a:ext cx="7963385" cy="2653635"/>
          </a:xfrm>
        </p:spPr>
        <p:txBody>
          <a:bodyPr>
            <a:noAutofit/>
          </a:bodyPr>
          <a:lstStyle/>
          <a:p>
            <a:r>
              <a:rPr lang="en-US" sz="4000" dirty="0" smtClean="0"/>
              <a:t>Chapter 13</a:t>
            </a:r>
          </a:p>
          <a:p>
            <a:endParaRPr lang="en-US" sz="4000" dirty="0"/>
          </a:p>
          <a:p>
            <a:r>
              <a:rPr lang="en-US" sz="2800" dirty="0" smtClean="0"/>
              <a:t>The End is coming, but when?</a:t>
            </a:r>
            <a:endParaRPr lang="en-US" sz="2800" dirty="0"/>
          </a:p>
        </p:txBody>
      </p:sp>
    </p:spTree>
    <p:extLst>
      <p:ext uri="{BB962C8B-B14F-4D97-AF65-F5344CB8AC3E}">
        <p14:creationId xmlns:p14="http://schemas.microsoft.com/office/powerpoint/2010/main" val="1262474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b="1" u="sng" dirty="0" smtClean="0">
                <a:latin typeface="+mn-lt"/>
              </a:rPr>
              <a:t>Mark 13:3-4</a:t>
            </a:r>
            <a:r>
              <a:rPr lang="en-US" u="sng" dirty="0" smtClean="0">
                <a:latin typeface="+mn-lt"/>
              </a:rPr>
              <a:t> </a:t>
            </a:r>
            <a:r>
              <a:rPr lang="en-US" u="sng" dirty="0">
                <a:latin typeface="+mn-lt"/>
              </a:rPr>
              <a:t>– </a:t>
            </a:r>
            <a:r>
              <a:rPr lang="en-US" u="sng" dirty="0" smtClean="0">
                <a:latin typeface="+mn-lt"/>
              </a:rPr>
              <a:t>Expecting Change</a:t>
            </a:r>
            <a:endParaRPr lang="en-US" u="sng" dirty="0">
              <a:latin typeface="+mn-lt"/>
            </a:endParaRPr>
          </a:p>
        </p:txBody>
      </p:sp>
      <p:sp>
        <p:nvSpPr>
          <p:cNvPr id="7" name="Content Placeholder 6"/>
          <p:cNvSpPr>
            <a:spLocks noGrp="1"/>
          </p:cNvSpPr>
          <p:nvPr>
            <p:ph idx="1"/>
          </p:nvPr>
        </p:nvSpPr>
        <p:spPr>
          <a:xfrm>
            <a:off x="509289" y="1239825"/>
            <a:ext cx="3622876" cy="3274302"/>
          </a:xfrm>
        </p:spPr>
        <p:txBody>
          <a:bodyPr>
            <a:normAutofit fontScale="92500" lnSpcReduction="20000"/>
          </a:bodyPr>
          <a:lstStyle/>
          <a:p>
            <a:pPr marL="0" indent="0">
              <a:lnSpc>
                <a:spcPct val="100000"/>
              </a:lnSpc>
              <a:spcBef>
                <a:spcPts val="0"/>
              </a:spcBef>
              <a:spcAft>
                <a:spcPts val="1200"/>
              </a:spcAft>
              <a:buNone/>
            </a:pPr>
            <a:r>
              <a:rPr lang="en-US" sz="3200" b="1" dirty="0" smtClean="0"/>
              <a:t>vs.3</a:t>
            </a:r>
            <a:r>
              <a:rPr lang="en-US" sz="3200" dirty="0" smtClean="0"/>
              <a:t> – </a:t>
            </a:r>
            <a:r>
              <a:rPr lang="en-US" sz="3200" dirty="0"/>
              <a:t>It is 2 days before </a:t>
            </a:r>
            <a:r>
              <a:rPr lang="en-US" sz="3200" dirty="0" smtClean="0"/>
              <a:t>Passover, as Jesus climbs the Mount of </a:t>
            </a:r>
            <a:r>
              <a:rPr lang="en-US" sz="3200" dirty="0"/>
              <a:t>Olives </a:t>
            </a:r>
            <a:r>
              <a:rPr lang="en-US" sz="3200" dirty="0" smtClean="0"/>
              <a:t>with </a:t>
            </a:r>
            <a:r>
              <a:rPr lang="en-US" sz="3200" dirty="0"/>
              <a:t>four </a:t>
            </a:r>
            <a:r>
              <a:rPr lang="en-US" sz="3200" dirty="0" smtClean="0"/>
              <a:t>apostles.  They sit together and look across the valley at Jerusalem.  </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01949" y="882589"/>
            <a:ext cx="4842050" cy="3631538"/>
          </a:xfrm>
          <a:prstGeom prst="rect">
            <a:avLst/>
          </a:prstGeom>
        </p:spPr>
      </p:pic>
      <p:sp>
        <p:nvSpPr>
          <p:cNvPr id="4" name="TextBox 3"/>
          <p:cNvSpPr txBox="1"/>
          <p:nvPr/>
        </p:nvSpPr>
        <p:spPr>
          <a:xfrm>
            <a:off x="509289" y="4663019"/>
            <a:ext cx="8484243" cy="1409617"/>
          </a:xfrm>
          <a:prstGeom prst="rect">
            <a:avLst/>
          </a:prstGeom>
          <a:noFill/>
        </p:spPr>
        <p:txBody>
          <a:bodyPr wrap="square" rtlCol="0">
            <a:spAutoFit/>
          </a:bodyPr>
          <a:lstStyle/>
          <a:p>
            <a:pPr>
              <a:lnSpc>
                <a:spcPct val="90000"/>
              </a:lnSpc>
              <a:spcAft>
                <a:spcPts val="1200"/>
              </a:spcAft>
            </a:pPr>
            <a:r>
              <a:rPr lang="en-US" sz="2800" b="1" dirty="0"/>
              <a:t>v</a:t>
            </a:r>
            <a:r>
              <a:rPr lang="en-US" sz="2800" b="1" dirty="0" smtClean="0"/>
              <a:t>s.4</a:t>
            </a:r>
            <a:r>
              <a:rPr lang="en-US" sz="2800" dirty="0" smtClean="0"/>
              <a:t>  </a:t>
            </a:r>
            <a:r>
              <a:rPr lang="en-US" sz="2800" dirty="0" smtClean="0"/>
              <a:t>On Passover, the </a:t>
            </a:r>
            <a:r>
              <a:rPr lang="en-US" sz="2800" dirty="0" smtClean="0"/>
              <a:t>apostles may be expecting Jesus to </a:t>
            </a:r>
            <a:r>
              <a:rPr lang="en-US" sz="2800" dirty="0" smtClean="0"/>
              <a:t>take </a:t>
            </a:r>
            <a:r>
              <a:rPr lang="en-US" sz="2800" dirty="0" smtClean="0"/>
              <a:t>control </a:t>
            </a:r>
            <a:r>
              <a:rPr lang="en-US" sz="2800" dirty="0" smtClean="0"/>
              <a:t>and </a:t>
            </a:r>
            <a:r>
              <a:rPr lang="en-US" sz="2800" dirty="0" smtClean="0"/>
              <a:t>set the people free from Roman rule.</a:t>
            </a:r>
            <a:endParaRPr lang="en-US" sz="2800" dirty="0"/>
          </a:p>
          <a:p>
            <a:pPr>
              <a:lnSpc>
                <a:spcPct val="90000"/>
              </a:lnSpc>
              <a:spcAft>
                <a:spcPts val="1200"/>
              </a:spcAft>
            </a:pPr>
            <a:r>
              <a:rPr lang="en-US" sz="2800" dirty="0" smtClean="0"/>
              <a:t>But Jesus gives a much bigger answer to their question…</a:t>
            </a:r>
            <a:endParaRPr lang="en-US" sz="2800" dirty="0"/>
          </a:p>
        </p:txBody>
      </p:sp>
    </p:spTree>
    <p:extLst>
      <p:ext uri="{BB962C8B-B14F-4D97-AF65-F5344CB8AC3E}">
        <p14:creationId xmlns:p14="http://schemas.microsoft.com/office/powerpoint/2010/main" val="2980249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par>
                          <p:cTn id="8" fill="hold">
                            <p:stCondLst>
                              <p:cond delay="500"/>
                            </p:stCondLst>
                            <p:childTnLst>
                              <p:par>
                                <p:cTn id="9" presetID="22" presetClass="entr" presetSubtype="8" fill="hold" nodeType="afterEffect">
                                  <p:stCondLst>
                                    <p:cond delay="25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
                                            <p:txEl>
                                              <p:pRg st="0" end="0"/>
                                            </p:txEl>
                                          </p:spTgt>
                                        </p:tgtEl>
                                        <p:attrNameLst>
                                          <p:attrName>style.visibility</p:attrName>
                                        </p:attrNameLst>
                                      </p:cBhvr>
                                      <p:to>
                                        <p:strVal val="visible"/>
                                      </p:to>
                                    </p:set>
                                    <p:animEffect transition="in" filter="wipe(left)">
                                      <p:cBhvr>
                                        <p:cTn id="16" dur="500"/>
                                        <p:tgtEl>
                                          <p:spTgt spid="4">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animEffect transition="in" filter="wipe(left)">
                                      <p:cBhvr>
                                        <p:cTn id="21"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b="1" u="sng" dirty="0" smtClean="0">
                <a:latin typeface="+mn-lt"/>
              </a:rPr>
              <a:t>Mark 13:5-8</a:t>
            </a:r>
            <a:r>
              <a:rPr lang="en-US" u="sng" dirty="0" smtClean="0">
                <a:latin typeface="+mn-lt"/>
              </a:rPr>
              <a:t> </a:t>
            </a:r>
            <a:r>
              <a:rPr lang="en-US" u="sng" dirty="0">
                <a:latin typeface="+mn-lt"/>
              </a:rPr>
              <a:t>– </a:t>
            </a:r>
            <a:r>
              <a:rPr lang="en-US" u="sng" dirty="0" smtClean="0">
                <a:latin typeface="+mn-lt"/>
              </a:rPr>
              <a:t>Global Pains</a:t>
            </a:r>
            <a:endParaRPr lang="en-US" u="sng" dirty="0">
              <a:latin typeface="+mn-lt"/>
            </a:endParaRPr>
          </a:p>
        </p:txBody>
      </p:sp>
      <p:sp>
        <p:nvSpPr>
          <p:cNvPr id="7" name="Content Placeholder 6"/>
          <p:cNvSpPr>
            <a:spLocks noGrp="1"/>
          </p:cNvSpPr>
          <p:nvPr>
            <p:ph idx="1"/>
          </p:nvPr>
        </p:nvSpPr>
        <p:spPr>
          <a:xfrm>
            <a:off x="196904" y="1031480"/>
            <a:ext cx="8761900" cy="5681977"/>
          </a:xfrm>
        </p:spPr>
        <p:txBody>
          <a:bodyPr>
            <a:normAutofit/>
          </a:bodyPr>
          <a:lstStyle/>
          <a:p>
            <a:pPr>
              <a:lnSpc>
                <a:spcPct val="100000"/>
              </a:lnSpc>
              <a:spcBef>
                <a:spcPts val="0"/>
              </a:spcBef>
              <a:spcAft>
                <a:spcPts val="1200"/>
              </a:spcAft>
            </a:pPr>
            <a:r>
              <a:rPr lang="en-US" sz="3200" b="1" dirty="0" smtClean="0"/>
              <a:t>vs.5</a:t>
            </a:r>
            <a:r>
              <a:rPr lang="en-US" sz="3200" dirty="0" smtClean="0"/>
              <a:t> </a:t>
            </a:r>
            <a:r>
              <a:rPr lang="en-US" sz="3200" dirty="0"/>
              <a:t>– </a:t>
            </a:r>
            <a:r>
              <a:rPr lang="en-US" sz="3200" dirty="0" smtClean="0"/>
              <a:t>“See that” = “keep your eyes open.”  Be very careful that no one leads you away from the truth.</a:t>
            </a:r>
          </a:p>
          <a:p>
            <a:pPr>
              <a:lnSpc>
                <a:spcPct val="100000"/>
              </a:lnSpc>
              <a:spcBef>
                <a:spcPts val="0"/>
              </a:spcBef>
              <a:spcAft>
                <a:spcPts val="1200"/>
              </a:spcAft>
            </a:pPr>
            <a:r>
              <a:rPr lang="en-US" sz="3200" b="1" dirty="0"/>
              <a:t>v</a:t>
            </a:r>
            <a:r>
              <a:rPr lang="en-US" sz="3200" b="1" dirty="0" smtClean="0"/>
              <a:t>s.6</a:t>
            </a:r>
            <a:r>
              <a:rPr lang="en-US" sz="3200" dirty="0" smtClean="0"/>
              <a:t> – “Many will come” and claim to be the “</a:t>
            </a:r>
            <a:r>
              <a:rPr lang="en-US" sz="3200" dirty="0" smtClean="0"/>
              <a:t>savior” – any </a:t>
            </a:r>
            <a:r>
              <a:rPr lang="en-US" sz="3200" dirty="0" smtClean="0"/>
              <a:t>leader saying that they can solve the problems of the </a:t>
            </a:r>
            <a:r>
              <a:rPr lang="en-US" sz="3200" dirty="0" smtClean="0"/>
              <a:t>world.  Be </a:t>
            </a:r>
            <a:r>
              <a:rPr lang="en-US" sz="3200" dirty="0" smtClean="0"/>
              <a:t>careful who you follow</a:t>
            </a:r>
            <a:r>
              <a:rPr lang="en-US" sz="3200" dirty="0"/>
              <a:t>… (</a:t>
            </a:r>
            <a:r>
              <a:rPr lang="en-US" sz="3200" b="1" dirty="0" smtClean="0"/>
              <a:t>1 Thessalonians </a:t>
            </a:r>
            <a:r>
              <a:rPr lang="en-US" sz="3200" b="1" dirty="0"/>
              <a:t>5:3</a:t>
            </a:r>
            <a:r>
              <a:rPr lang="en-US" sz="3200" dirty="0" smtClean="0"/>
              <a:t>)</a:t>
            </a:r>
            <a:endParaRPr lang="en-US" sz="3200" dirty="0" smtClean="0"/>
          </a:p>
          <a:p>
            <a:pPr>
              <a:lnSpc>
                <a:spcPct val="100000"/>
              </a:lnSpc>
              <a:spcBef>
                <a:spcPts val="0"/>
              </a:spcBef>
              <a:spcAft>
                <a:spcPts val="1200"/>
              </a:spcAft>
            </a:pPr>
            <a:r>
              <a:rPr lang="en-US" sz="3200" b="1" dirty="0"/>
              <a:t>v</a:t>
            </a:r>
            <a:r>
              <a:rPr lang="en-US" sz="3200" b="1" dirty="0" smtClean="0"/>
              <a:t>s.7,8</a:t>
            </a:r>
            <a:r>
              <a:rPr lang="en-US" sz="3200" dirty="0" smtClean="0"/>
              <a:t> – A woman’s birth pains start </a:t>
            </a:r>
            <a:r>
              <a:rPr lang="en-US" sz="3200" dirty="0" smtClean="0"/>
              <a:t>slowly </a:t>
            </a:r>
            <a:r>
              <a:rPr lang="en-US" sz="3200" dirty="0" smtClean="0"/>
              <a:t>and speed up as the time approaches.  These painful troubles will increase before Christ returns.</a:t>
            </a:r>
          </a:p>
        </p:txBody>
      </p:sp>
    </p:spTree>
    <p:extLst>
      <p:ext uri="{BB962C8B-B14F-4D97-AF65-F5344CB8AC3E}">
        <p14:creationId xmlns:p14="http://schemas.microsoft.com/office/powerpoint/2010/main" val="1614677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b="1" u="sng" dirty="0" smtClean="0">
                <a:latin typeface="+mn-lt"/>
              </a:rPr>
              <a:t>Mark 13:9-13</a:t>
            </a:r>
            <a:r>
              <a:rPr lang="en-US" u="sng" dirty="0" smtClean="0">
                <a:latin typeface="+mn-lt"/>
              </a:rPr>
              <a:t> </a:t>
            </a:r>
            <a:r>
              <a:rPr lang="en-US" u="sng" dirty="0">
                <a:latin typeface="+mn-lt"/>
              </a:rPr>
              <a:t>– </a:t>
            </a:r>
            <a:r>
              <a:rPr lang="en-US" u="sng" dirty="0" smtClean="0">
                <a:latin typeface="+mn-lt"/>
              </a:rPr>
              <a:t>Personal Pains</a:t>
            </a:r>
            <a:endParaRPr lang="en-US" u="sng" dirty="0">
              <a:latin typeface="+mn-lt"/>
            </a:endParaRPr>
          </a:p>
        </p:txBody>
      </p:sp>
      <p:sp>
        <p:nvSpPr>
          <p:cNvPr id="7" name="Content Placeholder 6"/>
          <p:cNvSpPr>
            <a:spLocks noGrp="1"/>
          </p:cNvSpPr>
          <p:nvPr>
            <p:ph idx="1"/>
          </p:nvPr>
        </p:nvSpPr>
        <p:spPr>
          <a:xfrm>
            <a:off x="196904" y="1031480"/>
            <a:ext cx="8761900" cy="5681977"/>
          </a:xfrm>
        </p:spPr>
        <p:txBody>
          <a:bodyPr>
            <a:normAutofit/>
          </a:bodyPr>
          <a:lstStyle/>
          <a:p>
            <a:pPr>
              <a:lnSpc>
                <a:spcPct val="100000"/>
              </a:lnSpc>
              <a:spcBef>
                <a:spcPts val="0"/>
              </a:spcBef>
              <a:spcAft>
                <a:spcPts val="1200"/>
              </a:spcAft>
            </a:pPr>
            <a:r>
              <a:rPr lang="en-US" sz="3200" b="1" dirty="0" smtClean="0"/>
              <a:t>vs.9</a:t>
            </a:r>
            <a:r>
              <a:rPr lang="en-US" sz="3200" dirty="0" smtClean="0"/>
              <a:t> </a:t>
            </a:r>
            <a:r>
              <a:rPr lang="en-US" sz="3200" dirty="0"/>
              <a:t>– </a:t>
            </a:r>
            <a:r>
              <a:rPr lang="en-US" sz="3200" dirty="0" smtClean="0"/>
              <a:t>“be on your guard” – you may have to speak the truth before leaders (and suffer)</a:t>
            </a:r>
          </a:p>
          <a:p>
            <a:pPr>
              <a:lnSpc>
                <a:spcPct val="100000"/>
              </a:lnSpc>
              <a:spcBef>
                <a:spcPts val="0"/>
              </a:spcBef>
              <a:spcAft>
                <a:spcPts val="1200"/>
              </a:spcAft>
            </a:pPr>
            <a:r>
              <a:rPr lang="en-US" sz="3200" b="1" dirty="0" smtClean="0"/>
              <a:t>vs.10</a:t>
            </a:r>
            <a:r>
              <a:rPr lang="en-US" sz="3200" dirty="0" smtClean="0"/>
              <a:t> – These apostles will begin the process of bringing the gospel to the nations.  All people will have the opportunity to hear!</a:t>
            </a:r>
          </a:p>
          <a:p>
            <a:pPr>
              <a:lnSpc>
                <a:spcPct val="100000"/>
              </a:lnSpc>
              <a:spcBef>
                <a:spcPts val="0"/>
              </a:spcBef>
              <a:spcAft>
                <a:spcPts val="1200"/>
              </a:spcAft>
            </a:pPr>
            <a:r>
              <a:rPr lang="en-US" sz="3200" b="1" dirty="0" smtClean="0"/>
              <a:t>vs.11</a:t>
            </a:r>
            <a:r>
              <a:rPr lang="en-US" sz="3200" dirty="0" smtClean="0"/>
              <a:t> – Don’t worry – trust the Holy Spirit</a:t>
            </a:r>
          </a:p>
          <a:p>
            <a:pPr>
              <a:lnSpc>
                <a:spcPct val="100000"/>
              </a:lnSpc>
              <a:spcBef>
                <a:spcPts val="0"/>
              </a:spcBef>
              <a:spcAft>
                <a:spcPts val="1200"/>
              </a:spcAft>
            </a:pPr>
            <a:r>
              <a:rPr lang="en-US" sz="3200" b="1" dirty="0"/>
              <a:t>v</a:t>
            </a:r>
            <a:r>
              <a:rPr lang="en-US" sz="3200" b="1" dirty="0" smtClean="0"/>
              <a:t>s.12</a:t>
            </a:r>
            <a:r>
              <a:rPr lang="en-US" sz="3200" dirty="0" smtClean="0"/>
              <a:t> – A very difficult challenge: what is most important: Jesus or your family? (</a:t>
            </a:r>
            <a:r>
              <a:rPr lang="en-US" sz="3200" b="1" dirty="0" smtClean="0"/>
              <a:t>Matt 10:34-37</a:t>
            </a:r>
            <a:r>
              <a:rPr lang="en-US" sz="3200" dirty="0" smtClean="0"/>
              <a:t>)</a:t>
            </a:r>
          </a:p>
          <a:p>
            <a:pPr>
              <a:lnSpc>
                <a:spcPct val="100000"/>
              </a:lnSpc>
              <a:spcBef>
                <a:spcPts val="0"/>
              </a:spcBef>
              <a:spcAft>
                <a:spcPts val="1200"/>
              </a:spcAft>
            </a:pPr>
            <a:r>
              <a:rPr lang="en-US" sz="3200" b="1" dirty="0" smtClean="0"/>
              <a:t>vs.13</a:t>
            </a:r>
            <a:r>
              <a:rPr lang="en-US" sz="3200" dirty="0" smtClean="0"/>
              <a:t> – True followers of Jesus will endure.</a:t>
            </a:r>
          </a:p>
        </p:txBody>
      </p:sp>
    </p:spTree>
    <p:extLst>
      <p:ext uri="{BB962C8B-B14F-4D97-AF65-F5344CB8AC3E}">
        <p14:creationId xmlns:p14="http://schemas.microsoft.com/office/powerpoint/2010/main" val="1168339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u="sng" dirty="0" smtClean="0">
                <a:latin typeface="+mn-lt"/>
              </a:rPr>
              <a:t>Before Mark 13:14-23, a Little History</a:t>
            </a:r>
            <a:endParaRPr lang="en-US" u="sng" dirty="0">
              <a:latin typeface="+mn-lt"/>
            </a:endParaRPr>
          </a:p>
        </p:txBody>
      </p:sp>
      <p:sp>
        <p:nvSpPr>
          <p:cNvPr id="7" name="Content Placeholder 6"/>
          <p:cNvSpPr>
            <a:spLocks noGrp="1"/>
          </p:cNvSpPr>
          <p:nvPr>
            <p:ph idx="1"/>
          </p:nvPr>
        </p:nvSpPr>
        <p:spPr>
          <a:xfrm>
            <a:off x="-1" y="1158806"/>
            <a:ext cx="9143999" cy="5427192"/>
          </a:xfrm>
        </p:spPr>
        <p:txBody>
          <a:bodyPr>
            <a:normAutofit fontScale="92500"/>
          </a:bodyPr>
          <a:lstStyle/>
          <a:p>
            <a:pPr>
              <a:lnSpc>
                <a:spcPct val="100000"/>
              </a:lnSpc>
              <a:spcBef>
                <a:spcPts val="0"/>
              </a:spcBef>
              <a:spcAft>
                <a:spcPts val="1200"/>
              </a:spcAft>
            </a:pPr>
            <a:r>
              <a:rPr lang="en-US" sz="3200" dirty="0" smtClean="0"/>
              <a:t>Many OT prophecies have a </a:t>
            </a:r>
            <a:r>
              <a:rPr lang="en-US" sz="3200" u="sng" dirty="0" smtClean="0"/>
              <a:t>near</a:t>
            </a:r>
            <a:r>
              <a:rPr lang="en-US" sz="3200" dirty="0" smtClean="0"/>
              <a:t> and a </a:t>
            </a:r>
            <a:r>
              <a:rPr lang="en-US" sz="3200" u="sng" dirty="0" smtClean="0"/>
              <a:t>far</a:t>
            </a:r>
            <a:r>
              <a:rPr lang="en-US" sz="3200" dirty="0" smtClean="0"/>
              <a:t> fulfillment</a:t>
            </a:r>
          </a:p>
          <a:p>
            <a:pPr>
              <a:lnSpc>
                <a:spcPct val="100000"/>
              </a:lnSpc>
              <a:spcBef>
                <a:spcPts val="0"/>
              </a:spcBef>
              <a:spcAft>
                <a:spcPts val="1200"/>
              </a:spcAft>
            </a:pPr>
            <a:r>
              <a:rPr lang="en-US" sz="3200" b="1" dirty="0" smtClean="0"/>
              <a:t>Daniel 11:31</a:t>
            </a:r>
            <a:r>
              <a:rPr lang="en-US" sz="3200" dirty="0" smtClean="0"/>
              <a:t> </a:t>
            </a:r>
            <a:r>
              <a:rPr lang="en-US" sz="3200" dirty="0"/>
              <a:t>– </a:t>
            </a:r>
            <a:r>
              <a:rPr lang="en-US" sz="3200" dirty="0" smtClean="0"/>
              <a:t>“the abomination that makes desolate”</a:t>
            </a:r>
          </a:p>
          <a:p>
            <a:pPr lvl="1">
              <a:lnSpc>
                <a:spcPct val="100000"/>
              </a:lnSpc>
              <a:spcBef>
                <a:spcPts val="0"/>
              </a:spcBef>
              <a:spcAft>
                <a:spcPts val="1200"/>
              </a:spcAft>
            </a:pPr>
            <a:r>
              <a:rPr lang="en-US" sz="2800" dirty="0" smtClean="0"/>
              <a:t>Abomination: “</a:t>
            </a:r>
            <a:r>
              <a:rPr lang="en-US" sz="2800" dirty="0"/>
              <a:t>something that causes disgust or </a:t>
            </a:r>
            <a:r>
              <a:rPr lang="en-US" sz="2800" dirty="0" smtClean="0"/>
              <a:t>hatred”</a:t>
            </a:r>
          </a:p>
          <a:p>
            <a:pPr lvl="1">
              <a:lnSpc>
                <a:spcPct val="100000"/>
              </a:lnSpc>
              <a:spcBef>
                <a:spcPts val="0"/>
              </a:spcBef>
              <a:spcAft>
                <a:spcPts val="1200"/>
              </a:spcAft>
            </a:pPr>
            <a:r>
              <a:rPr lang="en-US" sz="2800" dirty="0" smtClean="0"/>
              <a:t>Desolation: “</a:t>
            </a:r>
            <a:r>
              <a:rPr lang="en-US" sz="2800" dirty="0"/>
              <a:t>a state of complete </a:t>
            </a:r>
            <a:r>
              <a:rPr lang="en-US" sz="2800" dirty="0" smtClean="0"/>
              <a:t>emptiness/destruction.”</a:t>
            </a:r>
          </a:p>
          <a:p>
            <a:pPr>
              <a:lnSpc>
                <a:spcPct val="100000"/>
              </a:lnSpc>
              <a:spcBef>
                <a:spcPts val="0"/>
              </a:spcBef>
              <a:spcAft>
                <a:spcPts val="1200"/>
              </a:spcAft>
            </a:pPr>
            <a:r>
              <a:rPr lang="en-US" sz="3200" b="1" dirty="0"/>
              <a:t>Daniel </a:t>
            </a:r>
            <a:r>
              <a:rPr lang="en-US" sz="3200" b="1" dirty="0" smtClean="0"/>
              <a:t>11:32,37</a:t>
            </a:r>
            <a:r>
              <a:rPr lang="en-US" sz="3200" dirty="0" smtClean="0"/>
              <a:t> </a:t>
            </a:r>
            <a:r>
              <a:rPr lang="en-US" sz="3200" dirty="0"/>
              <a:t>– </a:t>
            </a:r>
            <a:r>
              <a:rPr lang="en-US" sz="3200" dirty="0" smtClean="0"/>
              <a:t>a terrible ruler will lift himself above God and set up an abomination in the temple.</a:t>
            </a:r>
          </a:p>
          <a:p>
            <a:pPr>
              <a:lnSpc>
                <a:spcPct val="100000"/>
              </a:lnSpc>
              <a:spcBef>
                <a:spcPts val="0"/>
              </a:spcBef>
              <a:spcAft>
                <a:spcPts val="1200"/>
              </a:spcAft>
            </a:pPr>
            <a:r>
              <a:rPr lang="en-US" sz="3200" dirty="0" smtClean="0"/>
              <a:t>Near fulfilment: Antiochus Epiphanes in 170BC</a:t>
            </a:r>
          </a:p>
          <a:p>
            <a:pPr>
              <a:lnSpc>
                <a:spcPct val="100000"/>
              </a:lnSpc>
              <a:spcBef>
                <a:spcPts val="0"/>
              </a:spcBef>
              <a:spcAft>
                <a:spcPts val="1200"/>
              </a:spcAft>
            </a:pPr>
            <a:r>
              <a:rPr lang="en-US" sz="3200" dirty="0" smtClean="0"/>
              <a:t>Far: “Antichrist” at the end of the end times </a:t>
            </a:r>
            <a:r>
              <a:rPr lang="en-US" sz="2600" dirty="0" smtClean="0"/>
              <a:t>(Dan 12:9-11)</a:t>
            </a:r>
          </a:p>
          <a:p>
            <a:pPr>
              <a:lnSpc>
                <a:spcPct val="100000"/>
              </a:lnSpc>
              <a:spcBef>
                <a:spcPts val="0"/>
              </a:spcBef>
              <a:spcAft>
                <a:spcPts val="1200"/>
              </a:spcAft>
            </a:pPr>
            <a:endParaRPr lang="en-US" sz="3200" dirty="0" smtClean="0"/>
          </a:p>
        </p:txBody>
      </p:sp>
    </p:spTree>
    <p:extLst>
      <p:ext uri="{BB962C8B-B14F-4D97-AF65-F5344CB8AC3E}">
        <p14:creationId xmlns:p14="http://schemas.microsoft.com/office/powerpoint/2010/main" val="2019281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fontScale="90000"/>
          </a:bodyPr>
          <a:lstStyle/>
          <a:p>
            <a:pPr algn="ctr">
              <a:lnSpc>
                <a:spcPct val="100000"/>
              </a:lnSpc>
              <a:spcBef>
                <a:spcPts val="0"/>
              </a:spcBef>
              <a:spcAft>
                <a:spcPts val="3000"/>
              </a:spcAft>
            </a:pPr>
            <a:r>
              <a:rPr lang="en-US" b="1" u="sng" dirty="0" smtClean="0">
                <a:latin typeface="+mn-lt"/>
              </a:rPr>
              <a:t>Mark 13:14-23</a:t>
            </a:r>
            <a:r>
              <a:rPr lang="en-US" u="sng" dirty="0" smtClean="0">
                <a:latin typeface="+mn-lt"/>
              </a:rPr>
              <a:t> </a:t>
            </a:r>
            <a:r>
              <a:rPr lang="en-US" u="sng" dirty="0">
                <a:latin typeface="+mn-lt"/>
              </a:rPr>
              <a:t>– </a:t>
            </a:r>
            <a:r>
              <a:rPr lang="en-US" u="sng" dirty="0" smtClean="0">
                <a:latin typeface="+mn-lt"/>
              </a:rPr>
              <a:t>The Coming Tribulation</a:t>
            </a:r>
            <a:endParaRPr lang="en-US" u="sng" dirty="0">
              <a:latin typeface="+mn-lt"/>
            </a:endParaRPr>
          </a:p>
        </p:txBody>
      </p:sp>
      <p:sp>
        <p:nvSpPr>
          <p:cNvPr id="7" name="Content Placeholder 6"/>
          <p:cNvSpPr>
            <a:spLocks noGrp="1"/>
          </p:cNvSpPr>
          <p:nvPr>
            <p:ph idx="1"/>
          </p:nvPr>
        </p:nvSpPr>
        <p:spPr>
          <a:xfrm>
            <a:off x="196904" y="1031480"/>
            <a:ext cx="8761900" cy="5681977"/>
          </a:xfrm>
        </p:spPr>
        <p:txBody>
          <a:bodyPr>
            <a:normAutofit fontScale="92500" lnSpcReduction="20000"/>
          </a:bodyPr>
          <a:lstStyle/>
          <a:p>
            <a:pPr>
              <a:lnSpc>
                <a:spcPct val="100000"/>
              </a:lnSpc>
              <a:spcBef>
                <a:spcPts val="0"/>
              </a:spcBef>
              <a:spcAft>
                <a:spcPts val="1200"/>
              </a:spcAft>
            </a:pPr>
            <a:r>
              <a:rPr lang="en-US" sz="3200" b="1" dirty="0" smtClean="0"/>
              <a:t>vs.14</a:t>
            </a:r>
            <a:r>
              <a:rPr lang="en-US" sz="3200" dirty="0" smtClean="0"/>
              <a:t> </a:t>
            </a:r>
            <a:r>
              <a:rPr lang="en-US" sz="3200" dirty="0"/>
              <a:t>– </a:t>
            </a:r>
            <a:r>
              <a:rPr lang="en-US" sz="3200" dirty="0" smtClean="0"/>
              <a:t>the Jews knew about the historical “abomination that makes desolate.” Now Jesus is talking about another, worse one in the future.</a:t>
            </a:r>
          </a:p>
          <a:p>
            <a:pPr>
              <a:lnSpc>
                <a:spcPct val="100000"/>
              </a:lnSpc>
              <a:spcBef>
                <a:spcPts val="0"/>
              </a:spcBef>
              <a:spcAft>
                <a:spcPts val="1200"/>
              </a:spcAft>
            </a:pPr>
            <a:r>
              <a:rPr lang="en-US" sz="3200" b="1" dirty="0"/>
              <a:t>v</a:t>
            </a:r>
            <a:r>
              <a:rPr lang="en-US" sz="3200" b="1" dirty="0" smtClean="0"/>
              <a:t>s.15-18</a:t>
            </a:r>
            <a:r>
              <a:rPr lang="en-US" sz="3200" dirty="0" smtClean="0"/>
              <a:t> – When this terrible thing happens in </a:t>
            </a:r>
            <a:r>
              <a:rPr lang="en-US" sz="3200" dirty="0" smtClean="0"/>
              <a:t>the near future at Jerusalem</a:t>
            </a:r>
            <a:r>
              <a:rPr lang="en-US" sz="3200" dirty="0" smtClean="0"/>
              <a:t>, Jews in Judea should be ready to quickly flee to safety!</a:t>
            </a:r>
          </a:p>
          <a:p>
            <a:pPr>
              <a:lnSpc>
                <a:spcPct val="100000"/>
              </a:lnSpc>
              <a:spcBef>
                <a:spcPts val="0"/>
              </a:spcBef>
              <a:spcAft>
                <a:spcPts val="1200"/>
              </a:spcAft>
            </a:pPr>
            <a:r>
              <a:rPr lang="en-US" sz="3200" b="1" dirty="0"/>
              <a:t>v</a:t>
            </a:r>
            <a:r>
              <a:rPr lang="en-US" sz="3200" b="1" dirty="0" smtClean="0"/>
              <a:t>s.19</a:t>
            </a:r>
            <a:r>
              <a:rPr lang="en-US" sz="3200" dirty="0" smtClean="0"/>
              <a:t> – </a:t>
            </a:r>
            <a:r>
              <a:rPr lang="en-US" sz="3200" dirty="0" smtClean="0"/>
              <a:t>There will also be a bigger, future event.</a:t>
            </a:r>
            <a:endParaRPr lang="en-US" sz="3200" dirty="0" smtClean="0"/>
          </a:p>
          <a:p>
            <a:pPr>
              <a:lnSpc>
                <a:spcPct val="100000"/>
              </a:lnSpc>
              <a:spcBef>
                <a:spcPts val="0"/>
              </a:spcBef>
              <a:spcAft>
                <a:spcPts val="1200"/>
              </a:spcAft>
            </a:pPr>
            <a:r>
              <a:rPr lang="en-US" sz="3200" b="1" dirty="0"/>
              <a:t>v</a:t>
            </a:r>
            <a:r>
              <a:rPr lang="en-US" sz="3200" b="1" dirty="0" smtClean="0"/>
              <a:t>s.20</a:t>
            </a:r>
            <a:r>
              <a:rPr lang="en-US" sz="3200" dirty="0" smtClean="0"/>
              <a:t> </a:t>
            </a:r>
            <a:r>
              <a:rPr lang="en-US" sz="3200" dirty="0"/>
              <a:t>– </a:t>
            </a:r>
            <a:r>
              <a:rPr lang="en-US" sz="3200" dirty="0" smtClean="0"/>
              <a:t>Who is in control?</a:t>
            </a:r>
          </a:p>
          <a:p>
            <a:pPr>
              <a:lnSpc>
                <a:spcPct val="100000"/>
              </a:lnSpc>
              <a:spcBef>
                <a:spcPts val="0"/>
              </a:spcBef>
              <a:spcAft>
                <a:spcPts val="1200"/>
              </a:spcAft>
            </a:pPr>
            <a:r>
              <a:rPr lang="en-US" sz="3200" b="1" dirty="0" smtClean="0"/>
              <a:t>vs.21</a:t>
            </a:r>
            <a:r>
              <a:rPr lang="en-US" sz="3200" dirty="0" smtClean="0"/>
              <a:t> – False teachers will try to deceive believers </a:t>
            </a:r>
          </a:p>
          <a:p>
            <a:pPr>
              <a:lnSpc>
                <a:spcPct val="100000"/>
              </a:lnSpc>
              <a:spcBef>
                <a:spcPts val="0"/>
              </a:spcBef>
              <a:spcAft>
                <a:spcPts val="1200"/>
              </a:spcAft>
            </a:pPr>
            <a:r>
              <a:rPr lang="en-US" sz="3200" b="1" dirty="0" smtClean="0"/>
              <a:t>vs.22,23</a:t>
            </a:r>
            <a:r>
              <a:rPr lang="en-US" sz="3200" dirty="0" smtClean="0"/>
              <a:t> – “Be on guard” against false teachers, even those who do signs and wonders!  Don’t be surprised – Jesus has already told us to expect </a:t>
            </a:r>
            <a:r>
              <a:rPr lang="en-US" sz="3200" dirty="0" smtClean="0"/>
              <a:t>it (Rev 13:13,14).</a:t>
            </a:r>
            <a:endParaRPr lang="en-US" sz="3200" dirty="0" smtClean="0"/>
          </a:p>
        </p:txBody>
      </p:sp>
    </p:spTree>
    <p:extLst>
      <p:ext uri="{BB962C8B-B14F-4D97-AF65-F5344CB8AC3E}">
        <p14:creationId xmlns:p14="http://schemas.microsoft.com/office/powerpoint/2010/main" val="2141271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b="1" u="sng" dirty="0" smtClean="0">
                <a:latin typeface="+mn-lt"/>
              </a:rPr>
              <a:t>Mark 13:24-27</a:t>
            </a:r>
            <a:r>
              <a:rPr lang="en-US" u="sng" dirty="0" smtClean="0">
                <a:latin typeface="+mn-lt"/>
              </a:rPr>
              <a:t> </a:t>
            </a:r>
            <a:r>
              <a:rPr lang="en-US" u="sng" dirty="0">
                <a:latin typeface="+mn-lt"/>
              </a:rPr>
              <a:t>– </a:t>
            </a:r>
            <a:r>
              <a:rPr lang="en-US" u="sng" dirty="0" smtClean="0">
                <a:latin typeface="+mn-lt"/>
              </a:rPr>
              <a:t>The Coming of Jesus</a:t>
            </a:r>
            <a:endParaRPr lang="en-US" u="sng" dirty="0">
              <a:latin typeface="+mn-lt"/>
            </a:endParaRPr>
          </a:p>
        </p:txBody>
      </p:sp>
      <p:sp>
        <p:nvSpPr>
          <p:cNvPr id="7" name="Content Placeholder 6"/>
          <p:cNvSpPr>
            <a:spLocks noGrp="1"/>
          </p:cNvSpPr>
          <p:nvPr>
            <p:ph idx="1"/>
          </p:nvPr>
        </p:nvSpPr>
        <p:spPr>
          <a:xfrm>
            <a:off x="196904" y="1031480"/>
            <a:ext cx="8761900" cy="5681977"/>
          </a:xfrm>
        </p:spPr>
        <p:txBody>
          <a:bodyPr>
            <a:normAutofit/>
          </a:bodyPr>
          <a:lstStyle/>
          <a:p>
            <a:pPr>
              <a:lnSpc>
                <a:spcPct val="100000"/>
              </a:lnSpc>
              <a:spcBef>
                <a:spcPts val="0"/>
              </a:spcBef>
              <a:spcAft>
                <a:spcPts val="1200"/>
              </a:spcAft>
            </a:pPr>
            <a:r>
              <a:rPr lang="en-US" sz="3200" b="1" dirty="0" smtClean="0"/>
              <a:t>Hebrews 1:3</a:t>
            </a:r>
            <a:r>
              <a:rPr lang="en-US" sz="3200" dirty="0" smtClean="0"/>
              <a:t> – Who keeps the universe in order?</a:t>
            </a:r>
          </a:p>
          <a:p>
            <a:pPr>
              <a:lnSpc>
                <a:spcPct val="100000"/>
              </a:lnSpc>
              <a:spcBef>
                <a:spcPts val="0"/>
              </a:spcBef>
              <a:spcAft>
                <a:spcPts val="1200"/>
              </a:spcAft>
            </a:pPr>
            <a:r>
              <a:rPr lang="en-US" sz="3200" b="1" dirty="0" smtClean="0"/>
              <a:t>vs.24,25</a:t>
            </a:r>
            <a:r>
              <a:rPr lang="en-US" sz="3200" dirty="0" smtClean="0"/>
              <a:t> </a:t>
            </a:r>
            <a:r>
              <a:rPr lang="en-US" sz="3200" dirty="0"/>
              <a:t>– </a:t>
            </a:r>
            <a:r>
              <a:rPr lang="en-US" sz="3200" dirty="0" smtClean="0"/>
              <a:t>After the great tribulation, the sun and moon will change and the universe will be shaken.</a:t>
            </a:r>
          </a:p>
          <a:p>
            <a:pPr>
              <a:lnSpc>
                <a:spcPct val="100000"/>
              </a:lnSpc>
              <a:spcBef>
                <a:spcPts val="0"/>
              </a:spcBef>
              <a:spcAft>
                <a:spcPts val="1200"/>
              </a:spcAft>
            </a:pPr>
            <a:r>
              <a:rPr lang="en-US" sz="3200" b="1" dirty="0" smtClean="0"/>
              <a:t>vs.26</a:t>
            </a:r>
            <a:r>
              <a:rPr lang="en-US" sz="3200" dirty="0" smtClean="0"/>
              <a:t> – Jesus will come back to Earth </a:t>
            </a:r>
            <a:r>
              <a:rPr lang="en-US" sz="3200" dirty="0"/>
              <a:t>with great power and </a:t>
            </a:r>
            <a:r>
              <a:rPr lang="en-US" sz="3200" dirty="0" smtClean="0"/>
              <a:t>glory – everyone will know about it! Don’t believe in a hidden, smaller false savior.</a:t>
            </a:r>
          </a:p>
          <a:p>
            <a:pPr>
              <a:lnSpc>
                <a:spcPct val="100000"/>
              </a:lnSpc>
              <a:spcBef>
                <a:spcPts val="0"/>
              </a:spcBef>
              <a:spcAft>
                <a:spcPts val="1200"/>
              </a:spcAft>
            </a:pPr>
            <a:r>
              <a:rPr lang="en-US" sz="3200" b="1" dirty="0" smtClean="0"/>
              <a:t>vs.27</a:t>
            </a:r>
            <a:r>
              <a:rPr lang="en-US" sz="3200" dirty="0" smtClean="0"/>
              <a:t> – God’s angels will gather His children from every nation on the Earth</a:t>
            </a:r>
            <a:r>
              <a:rPr lang="en-US" sz="3200" dirty="0"/>
              <a:t> </a:t>
            </a:r>
            <a:r>
              <a:rPr lang="en-US" sz="3200" dirty="0" smtClean="0"/>
              <a:t>(</a:t>
            </a:r>
            <a:r>
              <a:rPr lang="en-US" sz="3200" b="1" dirty="0" smtClean="0"/>
              <a:t>Revelation 7:9</a:t>
            </a:r>
            <a:r>
              <a:rPr lang="en-US" sz="3200" dirty="0" smtClean="0"/>
              <a:t>).</a:t>
            </a:r>
          </a:p>
        </p:txBody>
      </p:sp>
    </p:spTree>
    <p:extLst>
      <p:ext uri="{BB962C8B-B14F-4D97-AF65-F5344CB8AC3E}">
        <p14:creationId xmlns:p14="http://schemas.microsoft.com/office/powerpoint/2010/main" val="4147317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fontScale="90000"/>
          </a:bodyPr>
          <a:lstStyle/>
          <a:p>
            <a:pPr algn="ctr">
              <a:lnSpc>
                <a:spcPct val="100000"/>
              </a:lnSpc>
              <a:spcBef>
                <a:spcPts val="0"/>
              </a:spcBef>
              <a:spcAft>
                <a:spcPts val="3000"/>
              </a:spcAft>
            </a:pPr>
            <a:r>
              <a:rPr lang="en-US" b="1" u="sng" dirty="0" smtClean="0">
                <a:latin typeface="+mn-lt"/>
              </a:rPr>
              <a:t>Mark 13:28-32</a:t>
            </a:r>
            <a:r>
              <a:rPr lang="en-US" u="sng" dirty="0" smtClean="0">
                <a:latin typeface="+mn-lt"/>
              </a:rPr>
              <a:t> </a:t>
            </a:r>
            <a:r>
              <a:rPr lang="en-US" u="sng" dirty="0">
                <a:latin typeface="+mn-lt"/>
              </a:rPr>
              <a:t>– </a:t>
            </a:r>
            <a:r>
              <a:rPr lang="en-US" u="sng" dirty="0" smtClean="0">
                <a:latin typeface="+mn-lt"/>
              </a:rPr>
              <a:t>The Question Answered</a:t>
            </a:r>
            <a:endParaRPr lang="en-US" u="sng" dirty="0">
              <a:latin typeface="+mn-lt"/>
            </a:endParaRPr>
          </a:p>
        </p:txBody>
      </p:sp>
      <p:sp>
        <p:nvSpPr>
          <p:cNvPr id="7" name="Content Placeholder 6"/>
          <p:cNvSpPr>
            <a:spLocks noGrp="1"/>
          </p:cNvSpPr>
          <p:nvPr>
            <p:ph idx="1"/>
          </p:nvPr>
        </p:nvSpPr>
        <p:spPr>
          <a:xfrm>
            <a:off x="196904" y="1031480"/>
            <a:ext cx="8761900" cy="5681977"/>
          </a:xfrm>
        </p:spPr>
        <p:txBody>
          <a:bodyPr>
            <a:normAutofit/>
          </a:bodyPr>
          <a:lstStyle/>
          <a:p>
            <a:pPr>
              <a:lnSpc>
                <a:spcPct val="100000"/>
              </a:lnSpc>
              <a:spcBef>
                <a:spcPts val="0"/>
              </a:spcBef>
              <a:spcAft>
                <a:spcPts val="1200"/>
              </a:spcAft>
            </a:pPr>
            <a:r>
              <a:rPr lang="en-US" sz="3200" b="1" dirty="0" smtClean="0"/>
              <a:t>vs.4 </a:t>
            </a:r>
            <a:r>
              <a:rPr lang="en-US" sz="3200" dirty="0" smtClean="0"/>
              <a:t>– </a:t>
            </a:r>
            <a:r>
              <a:rPr lang="en-US" sz="3200" dirty="0"/>
              <a:t>the question: </a:t>
            </a:r>
            <a:r>
              <a:rPr lang="en-US" sz="3200" dirty="0" smtClean="0"/>
              <a:t>“what </a:t>
            </a:r>
            <a:r>
              <a:rPr lang="en-US" sz="3200" dirty="0"/>
              <a:t>will be the sign when all these things are about to be accomplished?”</a:t>
            </a:r>
          </a:p>
          <a:p>
            <a:pPr>
              <a:lnSpc>
                <a:spcPct val="100000"/>
              </a:lnSpc>
              <a:spcBef>
                <a:spcPts val="0"/>
              </a:spcBef>
              <a:spcAft>
                <a:spcPts val="1200"/>
              </a:spcAft>
            </a:pPr>
            <a:r>
              <a:rPr lang="en-US" sz="3200" b="1" dirty="0"/>
              <a:t>v</a:t>
            </a:r>
            <a:r>
              <a:rPr lang="en-US" sz="3200" b="1" dirty="0" smtClean="0"/>
              <a:t>s.28,29</a:t>
            </a:r>
            <a:r>
              <a:rPr lang="en-US" sz="3200" dirty="0" smtClean="0"/>
              <a:t> </a:t>
            </a:r>
            <a:r>
              <a:rPr lang="en-US" sz="3200" dirty="0"/>
              <a:t>– </a:t>
            </a:r>
            <a:r>
              <a:rPr lang="en-US" sz="3200" dirty="0" smtClean="0"/>
              <a:t>the answer: “when you see these things…you know that He is near,”</a:t>
            </a:r>
          </a:p>
          <a:p>
            <a:pPr>
              <a:lnSpc>
                <a:spcPct val="100000"/>
              </a:lnSpc>
              <a:spcBef>
                <a:spcPts val="0"/>
              </a:spcBef>
              <a:spcAft>
                <a:spcPts val="1200"/>
              </a:spcAft>
            </a:pPr>
            <a:r>
              <a:rPr lang="en-US" sz="3200" b="1" dirty="0" smtClean="0"/>
              <a:t>vs.30,31</a:t>
            </a:r>
            <a:r>
              <a:rPr lang="en-US" sz="3200" dirty="0" smtClean="0"/>
              <a:t> – Everything (start to finish) will happen within a “generation” (~30 years).</a:t>
            </a:r>
          </a:p>
          <a:p>
            <a:pPr>
              <a:lnSpc>
                <a:spcPct val="100000"/>
              </a:lnSpc>
              <a:spcBef>
                <a:spcPts val="0"/>
              </a:spcBef>
              <a:spcAft>
                <a:spcPts val="1200"/>
              </a:spcAft>
            </a:pPr>
            <a:r>
              <a:rPr lang="en-US" sz="3200" b="1" dirty="0" smtClean="0"/>
              <a:t>vs.32</a:t>
            </a:r>
            <a:r>
              <a:rPr lang="en-US" sz="3200" dirty="0" smtClean="0"/>
              <a:t> – the other answer: Do not believe anyone who thinks that they know the exact day!</a:t>
            </a:r>
          </a:p>
        </p:txBody>
      </p:sp>
    </p:spTree>
    <p:extLst>
      <p:ext uri="{BB962C8B-B14F-4D97-AF65-F5344CB8AC3E}">
        <p14:creationId xmlns:p14="http://schemas.microsoft.com/office/powerpoint/2010/main" val="1483490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b="1" u="sng" dirty="0" smtClean="0">
                <a:latin typeface="+mn-lt"/>
              </a:rPr>
              <a:t>Mark 13</a:t>
            </a:r>
            <a:r>
              <a:rPr lang="en-US" u="sng" dirty="0" smtClean="0">
                <a:latin typeface="+mn-lt"/>
              </a:rPr>
              <a:t> </a:t>
            </a:r>
            <a:r>
              <a:rPr lang="en-US" u="sng" dirty="0">
                <a:latin typeface="+mn-lt"/>
              </a:rPr>
              <a:t>– </a:t>
            </a:r>
            <a:r>
              <a:rPr lang="en-US" u="sng" dirty="0" smtClean="0">
                <a:latin typeface="+mn-lt"/>
              </a:rPr>
              <a:t>Our Response</a:t>
            </a:r>
            <a:endParaRPr lang="en-US" u="sng" dirty="0">
              <a:latin typeface="+mn-lt"/>
            </a:endParaRPr>
          </a:p>
        </p:txBody>
      </p:sp>
      <p:sp>
        <p:nvSpPr>
          <p:cNvPr id="7" name="Content Placeholder 6"/>
          <p:cNvSpPr>
            <a:spLocks noGrp="1"/>
          </p:cNvSpPr>
          <p:nvPr>
            <p:ph idx="1"/>
          </p:nvPr>
        </p:nvSpPr>
        <p:spPr>
          <a:xfrm>
            <a:off x="196904" y="1031480"/>
            <a:ext cx="4652888" cy="5681977"/>
          </a:xfrm>
        </p:spPr>
        <p:txBody>
          <a:bodyPr>
            <a:normAutofit/>
          </a:bodyPr>
          <a:lstStyle/>
          <a:p>
            <a:pPr>
              <a:lnSpc>
                <a:spcPct val="100000"/>
              </a:lnSpc>
              <a:spcBef>
                <a:spcPts val="0"/>
              </a:spcBef>
              <a:spcAft>
                <a:spcPts val="1200"/>
              </a:spcAft>
            </a:pPr>
            <a:r>
              <a:rPr lang="en-US" sz="3200" b="1" dirty="0" smtClean="0"/>
              <a:t>vs.9 </a:t>
            </a:r>
            <a:r>
              <a:rPr lang="en-US" sz="3200" dirty="0" smtClean="0"/>
              <a:t>– Be on Your Guard</a:t>
            </a:r>
          </a:p>
          <a:p>
            <a:pPr>
              <a:lnSpc>
                <a:spcPct val="100000"/>
              </a:lnSpc>
              <a:spcBef>
                <a:spcPts val="0"/>
              </a:spcBef>
              <a:spcAft>
                <a:spcPts val="1200"/>
              </a:spcAft>
            </a:pPr>
            <a:r>
              <a:rPr lang="en-US" sz="3200" b="1" dirty="0" smtClean="0"/>
              <a:t>vs.23 </a:t>
            </a:r>
            <a:r>
              <a:rPr lang="en-US" sz="3200" dirty="0"/>
              <a:t>– Be on Your Guard</a:t>
            </a:r>
          </a:p>
          <a:p>
            <a:pPr>
              <a:lnSpc>
                <a:spcPct val="100000"/>
              </a:lnSpc>
              <a:spcBef>
                <a:spcPts val="0"/>
              </a:spcBef>
              <a:spcAft>
                <a:spcPts val="1200"/>
              </a:spcAft>
            </a:pPr>
            <a:r>
              <a:rPr lang="en-US" sz="3200" b="1" dirty="0" smtClean="0"/>
              <a:t>vs.33 </a:t>
            </a:r>
            <a:r>
              <a:rPr lang="en-US" sz="3200" dirty="0"/>
              <a:t>– Be on Your Guard</a:t>
            </a:r>
          </a:p>
          <a:p>
            <a:pPr>
              <a:lnSpc>
                <a:spcPct val="100000"/>
              </a:lnSpc>
              <a:spcBef>
                <a:spcPts val="0"/>
              </a:spcBef>
              <a:spcAft>
                <a:spcPts val="1200"/>
              </a:spcAft>
            </a:pPr>
            <a:r>
              <a:rPr lang="en-US" sz="3200" b="1" dirty="0" smtClean="0"/>
              <a:t>vs.5 </a:t>
            </a:r>
            <a:r>
              <a:rPr lang="en-US" sz="3200" dirty="0" smtClean="0"/>
              <a:t>– </a:t>
            </a:r>
            <a:r>
              <a:rPr lang="en-US" sz="3200" dirty="0"/>
              <a:t>Stay </a:t>
            </a:r>
            <a:r>
              <a:rPr lang="en-US" sz="3200" dirty="0" smtClean="0"/>
              <a:t>Awake</a:t>
            </a:r>
          </a:p>
          <a:p>
            <a:pPr>
              <a:lnSpc>
                <a:spcPct val="100000"/>
              </a:lnSpc>
              <a:spcBef>
                <a:spcPts val="0"/>
              </a:spcBef>
              <a:spcAft>
                <a:spcPts val="1200"/>
              </a:spcAft>
            </a:pPr>
            <a:r>
              <a:rPr lang="en-US" sz="3200" b="1" dirty="0" smtClean="0"/>
              <a:t>vs.33</a:t>
            </a:r>
            <a:r>
              <a:rPr lang="en-US" sz="3200" dirty="0" smtClean="0"/>
              <a:t> </a:t>
            </a:r>
            <a:r>
              <a:rPr lang="en-US" sz="3200" dirty="0"/>
              <a:t>– Stay </a:t>
            </a:r>
            <a:r>
              <a:rPr lang="en-US" sz="3200" dirty="0" smtClean="0"/>
              <a:t>Awake</a:t>
            </a:r>
          </a:p>
          <a:p>
            <a:pPr>
              <a:lnSpc>
                <a:spcPct val="100000"/>
              </a:lnSpc>
              <a:spcBef>
                <a:spcPts val="0"/>
              </a:spcBef>
              <a:spcAft>
                <a:spcPts val="1200"/>
              </a:spcAft>
            </a:pPr>
            <a:r>
              <a:rPr lang="en-US" sz="3200" b="1" dirty="0" smtClean="0"/>
              <a:t>vs.34</a:t>
            </a:r>
            <a:r>
              <a:rPr lang="en-US" sz="3200" dirty="0" smtClean="0"/>
              <a:t> </a:t>
            </a:r>
            <a:r>
              <a:rPr lang="en-US" sz="3200" dirty="0"/>
              <a:t>– Stay </a:t>
            </a:r>
            <a:r>
              <a:rPr lang="en-US" sz="3200" dirty="0" smtClean="0"/>
              <a:t>Awake</a:t>
            </a:r>
            <a:endParaRPr lang="en-US" sz="3200" dirty="0"/>
          </a:p>
          <a:p>
            <a:pPr>
              <a:lnSpc>
                <a:spcPct val="100000"/>
              </a:lnSpc>
              <a:spcBef>
                <a:spcPts val="0"/>
              </a:spcBef>
              <a:spcAft>
                <a:spcPts val="1200"/>
              </a:spcAft>
            </a:pPr>
            <a:r>
              <a:rPr lang="en-US" sz="3200" b="1" dirty="0" smtClean="0"/>
              <a:t>vs.35</a:t>
            </a:r>
            <a:r>
              <a:rPr lang="en-US" sz="3200" dirty="0" smtClean="0"/>
              <a:t> </a:t>
            </a:r>
            <a:r>
              <a:rPr lang="en-US" sz="3200" dirty="0"/>
              <a:t>– Stay Awake</a:t>
            </a:r>
          </a:p>
          <a:p>
            <a:pPr>
              <a:lnSpc>
                <a:spcPct val="100000"/>
              </a:lnSpc>
              <a:spcBef>
                <a:spcPts val="0"/>
              </a:spcBef>
              <a:spcAft>
                <a:spcPts val="1200"/>
              </a:spcAft>
            </a:pPr>
            <a:r>
              <a:rPr lang="en-US" sz="3200" b="1" dirty="0" smtClean="0"/>
              <a:t>vs.37</a:t>
            </a:r>
            <a:r>
              <a:rPr lang="en-US" sz="3200" dirty="0" smtClean="0"/>
              <a:t> </a:t>
            </a:r>
            <a:r>
              <a:rPr lang="en-US" sz="3200" dirty="0"/>
              <a:t>– Stay </a:t>
            </a:r>
            <a:r>
              <a:rPr lang="en-US" sz="3200" dirty="0" smtClean="0"/>
              <a:t>Awake</a:t>
            </a:r>
            <a:endParaRPr lang="en-US" sz="3200" dirty="0"/>
          </a:p>
        </p:txBody>
      </p:sp>
      <p:sp>
        <p:nvSpPr>
          <p:cNvPr id="3" name="TextBox 2"/>
          <p:cNvSpPr txBox="1"/>
          <p:nvPr/>
        </p:nvSpPr>
        <p:spPr>
          <a:xfrm>
            <a:off x="4109013" y="3009415"/>
            <a:ext cx="4815068" cy="3416320"/>
          </a:xfrm>
          <a:prstGeom prst="rect">
            <a:avLst/>
          </a:prstGeom>
          <a:noFill/>
        </p:spPr>
        <p:txBody>
          <a:bodyPr wrap="square" rtlCol="0">
            <a:spAutoFit/>
          </a:bodyPr>
          <a:lstStyle/>
          <a:p>
            <a:r>
              <a:rPr lang="en-US" sz="2400" dirty="0" smtClean="0"/>
              <a:t>“So </a:t>
            </a:r>
            <a:r>
              <a:rPr lang="en-US" sz="2400" dirty="0"/>
              <a:t>then let us not sleep, as others do, but let us keep awake and be sober. </a:t>
            </a:r>
            <a:r>
              <a:rPr lang="en-US" sz="2400" dirty="0" smtClean="0"/>
              <a:t>For </a:t>
            </a:r>
            <a:r>
              <a:rPr lang="en-US" sz="2400" dirty="0"/>
              <a:t>those who sleep, sleep at night, and those who get drunk, are drunk at night. </a:t>
            </a:r>
            <a:r>
              <a:rPr lang="en-US" sz="2400" dirty="0" smtClean="0"/>
              <a:t>But </a:t>
            </a:r>
            <a:r>
              <a:rPr lang="en-US" sz="2400" dirty="0"/>
              <a:t>since we belong to the day, let us be sober, having put on the breastplate of faith and love, and for a helmet the hope of salvation</a:t>
            </a:r>
            <a:r>
              <a:rPr lang="en-US" sz="2400" dirty="0" smtClean="0"/>
              <a:t>.”  1Thessalonians 5:6-8</a:t>
            </a:r>
            <a:endParaRPr lang="en-US" sz="2400" dirty="0"/>
          </a:p>
        </p:txBody>
      </p:sp>
    </p:spTree>
    <p:extLst>
      <p:ext uri="{BB962C8B-B14F-4D97-AF65-F5344CB8AC3E}">
        <p14:creationId xmlns:p14="http://schemas.microsoft.com/office/powerpoint/2010/main" val="2507345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wipe(left)">
                                      <p:cBhvr>
                                        <p:cTn id="42" dur="500"/>
                                        <p:tgtEl>
                                          <p:spTgt spid="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3"/>
                                        </p:tgtEl>
                                        <p:attrNameLst>
                                          <p:attrName>style.visibility</p:attrName>
                                        </p:attrNameLst>
                                      </p:cBhvr>
                                      <p:to>
                                        <p:strVal val="visible"/>
                                      </p:to>
                                    </p:set>
                                    <p:anim calcmode="lin" valueType="num">
                                      <p:cBhvr additive="base">
                                        <p:cTn id="47" dur="500" fill="hold"/>
                                        <p:tgtEl>
                                          <p:spTgt spid="3"/>
                                        </p:tgtEl>
                                        <p:attrNameLst>
                                          <p:attrName>ppt_x</p:attrName>
                                        </p:attrNameLst>
                                      </p:cBhvr>
                                      <p:tavLst>
                                        <p:tav tm="0">
                                          <p:val>
                                            <p:strVal val="#ppt_x"/>
                                          </p:val>
                                        </p:tav>
                                        <p:tav tm="100000">
                                          <p:val>
                                            <p:strVal val="#ppt_x"/>
                                          </p:val>
                                        </p:tav>
                                      </p:tavLst>
                                    </p:anim>
                                    <p:anim calcmode="lin" valueType="num">
                                      <p:cBhvr additive="base">
                                        <p:cTn id="4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P spid="3"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5996</TotalTime>
  <Words>992</Words>
  <Application>Microsoft Office PowerPoint</Application>
  <PresentationFormat>On-screen Show (4:3)</PresentationFormat>
  <Paragraphs>74</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The Gospel of Mark</vt:lpstr>
      <vt:lpstr>Mark 13:3-4 – Expecting Change</vt:lpstr>
      <vt:lpstr>Mark 13:5-8 – Global Pains</vt:lpstr>
      <vt:lpstr>Mark 13:9-13 – Personal Pains</vt:lpstr>
      <vt:lpstr>Before Mark 13:14-23, a Little History</vt:lpstr>
      <vt:lpstr>Mark 13:14-23 – The Coming Tribulation</vt:lpstr>
      <vt:lpstr>Mark 13:24-27 – The Coming of Jesus</vt:lpstr>
      <vt:lpstr>Mark 13:28-32 – The Question Answered</vt:lpstr>
      <vt:lpstr>Mark 13 – Our Response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393</cp:revision>
  <dcterms:created xsi:type="dcterms:W3CDTF">2022-11-02T22:17:55Z</dcterms:created>
  <dcterms:modified xsi:type="dcterms:W3CDTF">2024-11-02T13:02:38Z</dcterms:modified>
</cp:coreProperties>
</file>