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24" r:id="rId3"/>
    <p:sldId id="325" r:id="rId4"/>
    <p:sldId id="328" r:id="rId5"/>
    <p:sldId id="330" r:id="rId6"/>
    <p:sldId id="329" r:id="rId7"/>
    <p:sldId id="331" r:id="rId8"/>
    <p:sldId id="332" r:id="rId9"/>
    <p:sldId id="33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9812" autoAdjust="0"/>
  </p:normalViewPr>
  <p:slideViewPr>
    <p:cSldViewPr snapToGrid="0">
      <p:cViewPr>
        <p:scale>
          <a:sx n="90" d="100"/>
          <a:sy n="90" d="100"/>
        </p:scale>
        <p:origin x="1326" y="108"/>
      </p:cViewPr>
      <p:guideLst/>
    </p:cSldViewPr>
  </p:slideViewPr>
  <p:notesTextViewPr>
    <p:cViewPr>
      <p:scale>
        <a:sx n="3" d="2"/>
        <a:sy n="3" d="2"/>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11/9/2024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Judas</a:t>
            </a:r>
            <a:r>
              <a:rPr lang="en-US" sz="1200" kern="1200" baseline="0" dirty="0" smtClean="0">
                <a:solidFill>
                  <a:schemeClr val="tx1"/>
                </a:solidFill>
                <a:effectLst/>
                <a:latin typeface="+mn-lt"/>
                <a:ea typeface="+mn-ea"/>
                <a:cs typeface="+mn-cs"/>
              </a:rPr>
              <a:t> agreed to 30 pieces of silver, the price of a slave accidentally gored to death by an ox (Ex 21:32).  The predicted amount of Jesus’ betrayal (Zechariah 11:12)</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89062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woman” is identified as Mary by John 12:1-8.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300 denarii is about a</a:t>
            </a:r>
            <a:r>
              <a:rPr lang="en-US" sz="1200" kern="1200" baseline="0" dirty="0" smtClean="0">
                <a:solidFill>
                  <a:schemeClr val="tx1"/>
                </a:solidFill>
                <a:effectLst/>
                <a:latin typeface="+mn-lt"/>
                <a:ea typeface="+mn-ea"/>
                <a:cs typeface="+mn-cs"/>
              </a:rPr>
              <a:t> years’ wages for a laborer.</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Romans</a:t>
            </a:r>
            <a:r>
              <a:rPr lang="en-US" sz="1200" kern="1200" baseline="0" dirty="0" smtClean="0">
                <a:solidFill>
                  <a:schemeClr val="tx1"/>
                </a:solidFill>
                <a:effectLst/>
                <a:latin typeface="+mn-lt"/>
                <a:ea typeface="+mn-ea"/>
                <a:cs typeface="+mn-cs"/>
              </a:rPr>
              <a:t> 14:4 – “Who are you to pass judgment on the servant of another? It is before his own master that he stands or falls. And he will be upheld, for the Lord is able to make him stand.”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Jesus was about to be glorified (John 17:1)</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55673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upper</a:t>
            </a:r>
            <a:r>
              <a:rPr lang="en-US" sz="1200" kern="1200" baseline="0" dirty="0" smtClean="0">
                <a:solidFill>
                  <a:schemeClr val="tx1"/>
                </a:solidFill>
                <a:effectLst/>
                <a:latin typeface="+mn-lt"/>
                <a:ea typeface="+mn-ea"/>
                <a:cs typeface="+mn-cs"/>
              </a:rPr>
              <a:t> room arrangements were either made in advance by Jesus or by a miraculous work of God.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763849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Four cups of wine, symbolize God’s four-fold promise of redemption found in</a:t>
            </a:r>
            <a:r>
              <a:rPr lang="en-US" sz="1200" kern="1200" baseline="0" dirty="0" smtClean="0">
                <a:solidFill>
                  <a:schemeClr val="tx1"/>
                </a:solidFill>
                <a:effectLst/>
                <a:latin typeface="+mn-lt"/>
                <a:ea typeface="+mn-ea"/>
                <a:cs typeface="+mn-cs"/>
              </a:rPr>
              <a:t> Exodus 6:6,7: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 will </a:t>
            </a:r>
            <a:r>
              <a:rPr lang="en-US" sz="1200" b="1" kern="1200" baseline="0" dirty="0" smtClean="0">
                <a:solidFill>
                  <a:schemeClr val="tx1"/>
                </a:solidFill>
                <a:effectLst/>
                <a:latin typeface="+mn-lt"/>
                <a:ea typeface="+mn-ea"/>
                <a:cs typeface="+mn-cs"/>
              </a:rPr>
              <a:t>take you out</a:t>
            </a:r>
            <a:r>
              <a:rPr lang="en-US" sz="1200" kern="1200" baseline="0" dirty="0" smtClean="0">
                <a:solidFill>
                  <a:schemeClr val="tx1"/>
                </a:solidFill>
                <a:effectLst/>
                <a:latin typeface="+mn-lt"/>
                <a:ea typeface="+mn-ea"/>
                <a:cs typeface="+mn-cs"/>
              </a:rPr>
              <a:t>: salvation from harsh labor (as soon as the plagues were introduced)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 will </a:t>
            </a:r>
            <a:r>
              <a:rPr lang="en-US" sz="1200" b="1" kern="1200" baseline="0" dirty="0" smtClean="0">
                <a:solidFill>
                  <a:schemeClr val="tx1"/>
                </a:solidFill>
                <a:effectLst/>
                <a:latin typeface="+mn-lt"/>
                <a:ea typeface="+mn-ea"/>
                <a:cs typeface="+mn-cs"/>
              </a:rPr>
              <a:t>save you</a:t>
            </a:r>
            <a:r>
              <a:rPr lang="en-US" sz="1200" kern="1200" baseline="0" dirty="0" smtClean="0">
                <a:solidFill>
                  <a:schemeClr val="tx1"/>
                </a:solidFill>
                <a:effectLst/>
                <a:latin typeface="+mn-lt"/>
                <a:ea typeface="+mn-ea"/>
                <a:cs typeface="+mn-cs"/>
              </a:rPr>
              <a:t>: salvation from servitude (when the Jews left Egypt)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 will </a:t>
            </a:r>
            <a:r>
              <a:rPr lang="en-US" sz="1200" b="1" kern="1200" baseline="0" dirty="0" smtClean="0">
                <a:solidFill>
                  <a:schemeClr val="tx1"/>
                </a:solidFill>
                <a:effectLst/>
                <a:latin typeface="+mn-lt"/>
                <a:ea typeface="+mn-ea"/>
                <a:cs typeface="+mn-cs"/>
              </a:rPr>
              <a:t>redeem you</a:t>
            </a:r>
            <a:r>
              <a:rPr lang="en-US" sz="1200" kern="1200" baseline="0" dirty="0" smtClean="0">
                <a:solidFill>
                  <a:schemeClr val="tx1"/>
                </a:solidFill>
                <a:effectLst/>
                <a:latin typeface="+mn-lt"/>
                <a:ea typeface="+mn-ea"/>
                <a:cs typeface="+mn-cs"/>
              </a:rPr>
              <a:t>: the splitting of the sea (removing the fear of being recaptured by Egypt)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 will take you as </a:t>
            </a:r>
            <a:r>
              <a:rPr lang="en-US" sz="1200" b="1" kern="1200" baseline="0" dirty="0" smtClean="0">
                <a:solidFill>
                  <a:schemeClr val="tx1"/>
                </a:solidFill>
                <a:effectLst/>
                <a:latin typeface="+mn-lt"/>
                <a:ea typeface="+mn-ea"/>
                <a:cs typeface="+mn-cs"/>
              </a:rPr>
              <a:t>my nation</a:t>
            </a:r>
            <a:r>
              <a:rPr lang="en-US" sz="1200" kern="1200" baseline="0" dirty="0" smtClean="0">
                <a:solidFill>
                  <a:schemeClr val="tx1"/>
                </a:solidFill>
                <a:effectLst/>
                <a:latin typeface="+mn-lt"/>
                <a:ea typeface="+mn-ea"/>
                <a:cs typeface="+mn-cs"/>
              </a:rPr>
              <a:t>: arrival at Mt. Sinai (receiving the covenant of God)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915281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is possible to betray someone accidentally (slip of the</a:t>
            </a:r>
            <a:r>
              <a:rPr lang="en-US" sz="1200" kern="1200" baseline="0" dirty="0" smtClean="0">
                <a:solidFill>
                  <a:schemeClr val="tx1"/>
                </a:solidFill>
                <a:effectLst/>
                <a:latin typeface="+mn-lt"/>
                <a:ea typeface="+mn-ea"/>
                <a:cs typeface="+mn-cs"/>
              </a:rPr>
              <a:t> tongue) or while under torture to speak the name of your pastor.</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967378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“Take and</a:t>
            </a:r>
            <a:r>
              <a:rPr lang="en-US" sz="1200" kern="1200" baseline="0" dirty="0" smtClean="0">
                <a:solidFill>
                  <a:schemeClr val="tx1"/>
                </a:solidFill>
                <a:effectLst/>
                <a:latin typeface="+mn-lt"/>
                <a:ea typeface="+mn-ea"/>
                <a:cs typeface="+mn-cs"/>
              </a:rPr>
              <a:t> eat” is the fulfilment of Jesus’ dialogue in John 6:52-59</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762277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1 Corinthians 5:7  “</a:t>
            </a:r>
            <a:r>
              <a:rPr lang="en-US" sz="1200" b="0" i="0" u="none" strike="noStrike" kern="1200" baseline="0" dirty="0" smtClean="0">
                <a:solidFill>
                  <a:schemeClr val="tx1"/>
                </a:solidFill>
                <a:latin typeface="+mn-lt"/>
                <a:ea typeface="+mn-ea"/>
                <a:cs typeface="+mn-cs"/>
              </a:rPr>
              <a:t>Cleanse out the old leaven that you may be a new lump, as you really are unleavened. For Christ, our Passover lamb, has been sacrificed.”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21026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11/9/2024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601878" y="2905247"/>
            <a:ext cx="7963385" cy="2653635"/>
          </a:xfrm>
        </p:spPr>
        <p:txBody>
          <a:bodyPr>
            <a:noAutofit/>
          </a:bodyPr>
          <a:lstStyle/>
          <a:p>
            <a:r>
              <a:rPr lang="en-US" sz="4000" smtClean="0"/>
              <a:t>Chapter 14a</a:t>
            </a:r>
            <a:endParaRPr lang="en-US" sz="4000" dirty="0" smtClean="0"/>
          </a:p>
          <a:p>
            <a:endParaRPr lang="en-US" sz="4000" dirty="0"/>
          </a:p>
          <a:p>
            <a:r>
              <a:rPr lang="en-US" sz="2800" dirty="0" smtClean="0"/>
              <a:t>A New Passover</a:t>
            </a:r>
            <a:endParaRPr lang="en-US" sz="28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Mark 14:1,2,10,11</a:t>
            </a:r>
            <a:r>
              <a:rPr lang="en-US" u="sng" dirty="0" smtClean="0">
                <a:latin typeface="+mn-lt"/>
              </a:rPr>
              <a:t> </a:t>
            </a:r>
            <a:r>
              <a:rPr lang="en-US" u="sng" dirty="0">
                <a:latin typeface="+mn-lt"/>
              </a:rPr>
              <a:t>– </a:t>
            </a:r>
            <a:r>
              <a:rPr lang="en-US" u="sng" dirty="0" smtClean="0">
                <a:latin typeface="+mn-lt"/>
              </a:rPr>
              <a:t>The Hour has come</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85000" lnSpcReduction="10000"/>
          </a:bodyPr>
          <a:lstStyle/>
          <a:p>
            <a:pPr>
              <a:lnSpc>
                <a:spcPct val="100000"/>
              </a:lnSpc>
              <a:spcBef>
                <a:spcPts val="0"/>
              </a:spcBef>
              <a:spcAft>
                <a:spcPts val="1200"/>
              </a:spcAft>
            </a:pPr>
            <a:r>
              <a:rPr lang="en-US" sz="3200" b="1" dirty="0" smtClean="0"/>
              <a:t>Exodus 12:5-8</a:t>
            </a:r>
            <a:r>
              <a:rPr lang="en-US" sz="3200" dirty="0" smtClean="0"/>
              <a:t> </a:t>
            </a:r>
            <a:r>
              <a:rPr lang="en-US" sz="3200" dirty="0"/>
              <a:t>– </a:t>
            </a:r>
            <a:r>
              <a:rPr lang="en-US" sz="3200" dirty="0" smtClean="0"/>
              <a:t>God’s instructions for a substitute sacrifice, protecting from divine justice.</a:t>
            </a:r>
          </a:p>
          <a:p>
            <a:pPr>
              <a:lnSpc>
                <a:spcPct val="100000"/>
              </a:lnSpc>
              <a:spcBef>
                <a:spcPts val="0"/>
              </a:spcBef>
              <a:spcAft>
                <a:spcPts val="1200"/>
              </a:spcAft>
            </a:pPr>
            <a:r>
              <a:rPr lang="en-US" sz="3200" b="1" dirty="0"/>
              <a:t>Exodus </a:t>
            </a:r>
            <a:r>
              <a:rPr lang="en-US" sz="3200" b="1" dirty="0" smtClean="0"/>
              <a:t>12:12-14</a:t>
            </a:r>
            <a:r>
              <a:rPr lang="en-US" sz="3200" dirty="0" smtClean="0"/>
              <a:t> </a:t>
            </a:r>
            <a:r>
              <a:rPr lang="en-US" sz="3200" dirty="0"/>
              <a:t>– </a:t>
            </a:r>
            <a:r>
              <a:rPr lang="en-US" sz="3200" dirty="0" smtClean="0"/>
              <a:t>The blood on the door was a sign of faith in God’s promise.  In every house there would be either a dead lamb or a dead firstborn person.</a:t>
            </a:r>
          </a:p>
          <a:p>
            <a:pPr>
              <a:lnSpc>
                <a:spcPct val="100000"/>
              </a:lnSpc>
              <a:spcBef>
                <a:spcPts val="0"/>
              </a:spcBef>
              <a:spcAft>
                <a:spcPts val="1200"/>
              </a:spcAft>
            </a:pPr>
            <a:r>
              <a:rPr lang="en-US" sz="3200" dirty="0" smtClean="0"/>
              <a:t>Every year, Jewish people would celebrate the “Passover.”</a:t>
            </a:r>
          </a:p>
          <a:p>
            <a:pPr>
              <a:lnSpc>
                <a:spcPct val="100000"/>
              </a:lnSpc>
              <a:spcBef>
                <a:spcPts val="0"/>
              </a:spcBef>
              <a:spcAft>
                <a:spcPts val="1200"/>
              </a:spcAft>
            </a:pPr>
            <a:r>
              <a:rPr lang="en-US" sz="3200" b="1" dirty="0" smtClean="0"/>
              <a:t>Mark 14:1,2</a:t>
            </a:r>
            <a:r>
              <a:rPr lang="en-US" sz="3200" dirty="0" smtClean="0"/>
              <a:t> – The chief priests were looking for a secret way to catch and kill Jesus.  They didn’t want to arrest Jesus this week, but they were never in control…</a:t>
            </a:r>
          </a:p>
          <a:p>
            <a:pPr>
              <a:lnSpc>
                <a:spcPct val="100000"/>
              </a:lnSpc>
              <a:spcBef>
                <a:spcPts val="0"/>
              </a:spcBef>
              <a:spcAft>
                <a:spcPts val="1200"/>
              </a:spcAft>
            </a:pPr>
            <a:r>
              <a:rPr lang="en-US" sz="3200" b="1" dirty="0" smtClean="0"/>
              <a:t>vs.10,11</a:t>
            </a:r>
            <a:r>
              <a:rPr lang="en-US" sz="3200" dirty="0" smtClean="0"/>
              <a:t> – Judas may have been following Jesus to gain power when He became king.  But now, with Jesus predicting His death, Judas tries to get whatever he can. </a:t>
            </a:r>
          </a:p>
        </p:txBody>
      </p:sp>
    </p:spTree>
    <p:extLst>
      <p:ext uri="{BB962C8B-B14F-4D97-AF65-F5344CB8AC3E}">
        <p14:creationId xmlns:p14="http://schemas.microsoft.com/office/powerpoint/2010/main" val="161467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14:3-9</a:t>
            </a:r>
            <a:r>
              <a:rPr lang="en-US" u="sng" dirty="0" smtClean="0">
                <a:latin typeface="+mn-lt"/>
              </a:rPr>
              <a:t> </a:t>
            </a:r>
            <a:r>
              <a:rPr lang="en-US" u="sng" dirty="0">
                <a:latin typeface="+mn-lt"/>
              </a:rPr>
              <a:t>– </a:t>
            </a:r>
            <a:r>
              <a:rPr lang="en-US" u="sng" dirty="0" smtClean="0">
                <a:latin typeface="+mn-lt"/>
              </a:rPr>
              <a:t>Pure Worship</a:t>
            </a:r>
            <a:endParaRPr lang="en-US" u="sng" dirty="0">
              <a:latin typeface="+mn-lt"/>
            </a:endParaRPr>
          </a:p>
        </p:txBody>
      </p:sp>
      <p:sp>
        <p:nvSpPr>
          <p:cNvPr id="7" name="Content Placeholder 6"/>
          <p:cNvSpPr>
            <a:spLocks noGrp="1"/>
          </p:cNvSpPr>
          <p:nvPr>
            <p:ph idx="1"/>
          </p:nvPr>
        </p:nvSpPr>
        <p:spPr>
          <a:xfrm>
            <a:off x="92597" y="882589"/>
            <a:ext cx="8866207" cy="5749705"/>
          </a:xfrm>
        </p:spPr>
        <p:txBody>
          <a:bodyPr>
            <a:noAutofit/>
          </a:bodyPr>
          <a:lstStyle/>
          <a:p>
            <a:pPr>
              <a:spcBef>
                <a:spcPts val="0"/>
              </a:spcBef>
              <a:spcAft>
                <a:spcPts val="1200"/>
              </a:spcAft>
            </a:pPr>
            <a:r>
              <a:rPr lang="en-US" sz="2300" b="1" dirty="0" smtClean="0"/>
              <a:t>vs.3</a:t>
            </a:r>
            <a:r>
              <a:rPr lang="en-US" sz="2300" dirty="0" smtClean="0"/>
              <a:t> </a:t>
            </a:r>
            <a:r>
              <a:rPr lang="en-US" sz="2300" dirty="0"/>
              <a:t>– </a:t>
            </a:r>
            <a:r>
              <a:rPr lang="en-US" sz="2300" dirty="0" smtClean="0"/>
              <a:t>Since lepers were outcast by Jewish society, Simon had probably been healed by Jesus. </a:t>
            </a:r>
          </a:p>
          <a:p>
            <a:pPr>
              <a:spcBef>
                <a:spcPts val="0"/>
              </a:spcBef>
              <a:spcAft>
                <a:spcPts val="1200"/>
              </a:spcAft>
            </a:pPr>
            <a:r>
              <a:rPr lang="en-US" sz="2300" dirty="0" smtClean="0"/>
              <a:t>Mary broke the neck off the alabaster flask to quickly pour the expensive perfume on Jesus.  She doesn’t care about the cost, </a:t>
            </a:r>
            <a:r>
              <a:rPr lang="en-US" sz="2300" dirty="0" smtClean="0"/>
              <a:t>          the </a:t>
            </a:r>
            <a:r>
              <a:rPr lang="en-US" sz="2300" dirty="0" smtClean="0"/>
              <a:t>cultural taboos, or the opinions of others. </a:t>
            </a:r>
            <a:r>
              <a:rPr lang="en-US" sz="2300" dirty="0" smtClean="0"/>
              <a:t> She </a:t>
            </a:r>
            <a:r>
              <a:rPr lang="en-US" sz="2300" dirty="0" smtClean="0"/>
              <a:t>only focuses </a:t>
            </a:r>
            <a:r>
              <a:rPr lang="en-US" sz="2300" dirty="0" smtClean="0"/>
              <a:t>         on </a:t>
            </a:r>
            <a:r>
              <a:rPr lang="en-US" sz="2300" dirty="0" smtClean="0"/>
              <a:t>worshiping Jesus!</a:t>
            </a:r>
          </a:p>
          <a:p>
            <a:pPr>
              <a:spcBef>
                <a:spcPts val="0"/>
              </a:spcBef>
              <a:spcAft>
                <a:spcPts val="1200"/>
              </a:spcAft>
            </a:pPr>
            <a:r>
              <a:rPr lang="en-US" sz="2300" b="1" dirty="0" smtClean="0"/>
              <a:t>vs.4,5</a:t>
            </a:r>
            <a:r>
              <a:rPr lang="en-US" sz="2300" dirty="0" smtClean="0"/>
              <a:t> – The people watching (including the disciples) are poor judges of Mary’s true sacrificial worship (</a:t>
            </a:r>
            <a:r>
              <a:rPr lang="en-US" sz="2300" b="1" dirty="0" smtClean="0"/>
              <a:t>Romans 14:4</a:t>
            </a:r>
            <a:r>
              <a:rPr lang="en-US" sz="2300" dirty="0" smtClean="0"/>
              <a:t>).</a:t>
            </a:r>
            <a:endParaRPr lang="en-US" sz="2300" dirty="0"/>
          </a:p>
          <a:p>
            <a:pPr>
              <a:spcBef>
                <a:spcPts val="0"/>
              </a:spcBef>
              <a:spcAft>
                <a:spcPts val="1200"/>
              </a:spcAft>
            </a:pPr>
            <a:r>
              <a:rPr lang="en-US" sz="2300" b="1" dirty="0" smtClean="0"/>
              <a:t>vs.6,7</a:t>
            </a:r>
            <a:r>
              <a:rPr lang="en-US" sz="2300" dirty="0" smtClean="0"/>
              <a:t> – There will always be opportunities to serve people, but the most beautiful and important thing is pure worship of God.</a:t>
            </a:r>
          </a:p>
          <a:p>
            <a:pPr>
              <a:spcBef>
                <a:spcPts val="0"/>
              </a:spcBef>
              <a:spcAft>
                <a:spcPts val="1200"/>
              </a:spcAft>
            </a:pPr>
            <a:r>
              <a:rPr lang="en-US" sz="2300" b="1" dirty="0" smtClean="0"/>
              <a:t>vs.8,9</a:t>
            </a:r>
            <a:r>
              <a:rPr lang="en-US" sz="2300" dirty="0" smtClean="0"/>
              <a:t> – “She has done what she could.” (Susan’s life verse)</a:t>
            </a:r>
          </a:p>
          <a:p>
            <a:pPr>
              <a:spcBef>
                <a:spcPts val="0"/>
              </a:spcBef>
              <a:spcAft>
                <a:spcPts val="1200"/>
              </a:spcAft>
            </a:pPr>
            <a:r>
              <a:rPr lang="en-US" sz="2300" dirty="0" smtClean="0"/>
              <a:t>Traditionally, kings were “anointed” by an important man before taking power (e.g. 1 Samuel 10:1,2). Jesus was about to be glorified, and was “anointed” by a simple woman.</a:t>
            </a:r>
          </a:p>
          <a:p>
            <a:pPr>
              <a:spcBef>
                <a:spcPts val="0"/>
              </a:spcBef>
              <a:spcAft>
                <a:spcPts val="1200"/>
              </a:spcAft>
            </a:pPr>
            <a:r>
              <a:rPr lang="en-US" sz="2300" dirty="0" smtClean="0"/>
              <a:t>Wherever the gospel goes in the world, the Bible records this story!</a:t>
            </a:r>
          </a:p>
        </p:txBody>
      </p:sp>
      <p:pic>
        <p:nvPicPr>
          <p:cNvPr id="1028" name="Picture 4" descr="Tall alabaster flask | Cypriot | Early Geometric (?) | The Metropolitan  Museum of Art"/>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3887" t="6740" r="30778" b="6960"/>
          <a:stretch/>
        </p:blipFill>
        <p:spPr bwMode="auto">
          <a:xfrm>
            <a:off x="8089633" y="1301140"/>
            <a:ext cx="709683" cy="1733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83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500"/>
                                  </p:stCondLst>
                                  <p:childTnLst>
                                    <p:set>
                                      <p:cBhvr>
                                        <p:cTn id="15" dur="1" fill="hold">
                                          <p:stCondLst>
                                            <p:cond delay="0"/>
                                          </p:stCondLst>
                                        </p:cTn>
                                        <p:tgtEl>
                                          <p:spTgt spid="1028"/>
                                        </p:tgtEl>
                                        <p:attrNameLst>
                                          <p:attrName>style.visibility</p:attrName>
                                        </p:attrNameLst>
                                      </p:cBhvr>
                                      <p:to>
                                        <p:strVal val="visible"/>
                                      </p:to>
                                    </p:set>
                                    <p:animEffect transition="in" filter="fade">
                                      <p:cBhvr>
                                        <p:cTn id="16" dur="750"/>
                                        <p:tgtEl>
                                          <p:spTgt spid="102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wipe(left)">
                                      <p:cBhvr>
                                        <p:cTn id="21" dur="500"/>
                                        <p:tgtEl>
                                          <p:spTgt spid="7">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Effect transition="in" filter="wipe(left)">
                                      <p:cBhvr>
                                        <p:cTn id="26" dur="500"/>
                                        <p:tgtEl>
                                          <p:spTgt spid="7">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Effect transition="in" filter="wipe(left)">
                                      <p:cBhvr>
                                        <p:cTn id="31" dur="500"/>
                                        <p:tgtEl>
                                          <p:spTgt spid="7">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7">
                                            <p:txEl>
                                              <p:pRg st="5" end="5"/>
                                            </p:txEl>
                                          </p:spTgt>
                                        </p:tgtEl>
                                        <p:attrNameLst>
                                          <p:attrName>style.visibility</p:attrName>
                                        </p:attrNameLst>
                                      </p:cBhvr>
                                      <p:to>
                                        <p:strVal val="visible"/>
                                      </p:to>
                                    </p:set>
                                    <p:animEffect transition="in" filter="wipe(left)">
                                      <p:cBhvr>
                                        <p:cTn id="36" dur="500"/>
                                        <p:tgtEl>
                                          <p:spTgt spid="7">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7">
                                            <p:txEl>
                                              <p:pRg st="6" end="6"/>
                                            </p:txEl>
                                          </p:spTgt>
                                        </p:tgtEl>
                                        <p:attrNameLst>
                                          <p:attrName>style.visibility</p:attrName>
                                        </p:attrNameLst>
                                      </p:cBhvr>
                                      <p:to>
                                        <p:strVal val="visible"/>
                                      </p:to>
                                    </p:set>
                                    <p:animEffect transition="in" filter="wipe(left)">
                                      <p:cBhvr>
                                        <p:cTn id="41"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fontScale="90000"/>
          </a:bodyPr>
          <a:lstStyle/>
          <a:p>
            <a:pPr algn="ctr">
              <a:lnSpc>
                <a:spcPct val="100000"/>
              </a:lnSpc>
              <a:spcBef>
                <a:spcPts val="0"/>
              </a:spcBef>
              <a:spcAft>
                <a:spcPts val="3000"/>
              </a:spcAft>
            </a:pPr>
            <a:r>
              <a:rPr lang="en-US" b="1" u="sng" dirty="0" smtClean="0">
                <a:latin typeface="+mn-lt"/>
              </a:rPr>
              <a:t>Mark 14:12-16</a:t>
            </a:r>
            <a:r>
              <a:rPr lang="en-US" u="sng" dirty="0" smtClean="0">
                <a:latin typeface="+mn-lt"/>
              </a:rPr>
              <a:t> </a:t>
            </a:r>
            <a:r>
              <a:rPr lang="en-US" u="sng" dirty="0">
                <a:latin typeface="+mn-lt"/>
              </a:rPr>
              <a:t>– </a:t>
            </a:r>
            <a:r>
              <a:rPr lang="en-US" u="sng" dirty="0" smtClean="0">
                <a:latin typeface="+mn-lt"/>
              </a:rPr>
              <a:t>Preparing the Passover</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lnSpcReduction="10000"/>
          </a:bodyPr>
          <a:lstStyle/>
          <a:p>
            <a:pPr>
              <a:lnSpc>
                <a:spcPct val="100000"/>
              </a:lnSpc>
              <a:spcBef>
                <a:spcPts val="0"/>
              </a:spcBef>
              <a:spcAft>
                <a:spcPts val="1200"/>
              </a:spcAft>
            </a:pPr>
            <a:r>
              <a:rPr lang="en-US" sz="3200" b="1" dirty="0" smtClean="0"/>
              <a:t>vs.12</a:t>
            </a:r>
            <a:r>
              <a:rPr lang="en-US" sz="3200" dirty="0" smtClean="0"/>
              <a:t> </a:t>
            </a:r>
            <a:r>
              <a:rPr lang="en-US" sz="3200" dirty="0"/>
              <a:t>– </a:t>
            </a:r>
            <a:r>
              <a:rPr lang="en-US" sz="3200" dirty="0" smtClean="0"/>
              <a:t>Jesus may have kept the location secret to prevent Judas from bringing the chief priests here at the wrong time.</a:t>
            </a:r>
          </a:p>
          <a:p>
            <a:pPr>
              <a:lnSpc>
                <a:spcPct val="100000"/>
              </a:lnSpc>
              <a:spcBef>
                <a:spcPts val="0"/>
              </a:spcBef>
              <a:spcAft>
                <a:spcPts val="1200"/>
              </a:spcAft>
            </a:pPr>
            <a:r>
              <a:rPr lang="en-US" sz="3200" b="1" dirty="0" smtClean="0"/>
              <a:t>vs.13</a:t>
            </a:r>
            <a:r>
              <a:rPr lang="en-US" sz="3200" dirty="0" smtClean="0"/>
              <a:t> – Water jars were typically carried by women, so this man would stand out in the crowd. </a:t>
            </a:r>
          </a:p>
          <a:p>
            <a:pPr>
              <a:lnSpc>
                <a:spcPct val="100000"/>
              </a:lnSpc>
              <a:spcBef>
                <a:spcPts val="0"/>
              </a:spcBef>
              <a:spcAft>
                <a:spcPts val="1200"/>
              </a:spcAft>
            </a:pPr>
            <a:r>
              <a:rPr lang="en-US" sz="3200" dirty="0" smtClean="0"/>
              <a:t>Peter and John were sent (Luke 2:7).  Only two people were allowed to accompany a lamb </a:t>
            </a:r>
            <a:r>
              <a:rPr lang="en-US" sz="3200" dirty="0" smtClean="0"/>
              <a:t>for</a:t>
            </a:r>
            <a:r>
              <a:rPr lang="en-US" sz="3200" dirty="0" smtClean="0"/>
              <a:t> </a:t>
            </a:r>
            <a:r>
              <a:rPr lang="en-US" sz="3200" dirty="0" smtClean="0"/>
              <a:t>the sacrifice.</a:t>
            </a:r>
          </a:p>
          <a:p>
            <a:pPr>
              <a:lnSpc>
                <a:spcPct val="100000"/>
              </a:lnSpc>
              <a:spcBef>
                <a:spcPts val="0"/>
              </a:spcBef>
              <a:spcAft>
                <a:spcPts val="1200"/>
              </a:spcAft>
            </a:pPr>
            <a:r>
              <a:rPr lang="en-US" sz="3200" b="1" dirty="0" smtClean="0"/>
              <a:t>vs.14,15</a:t>
            </a:r>
            <a:r>
              <a:rPr lang="en-US" sz="3200" dirty="0" smtClean="0"/>
              <a:t> – An upper room would be on a rooftop, and this one was prepared exactly as needed…</a:t>
            </a:r>
          </a:p>
          <a:p>
            <a:pPr>
              <a:lnSpc>
                <a:spcPct val="100000"/>
              </a:lnSpc>
              <a:spcBef>
                <a:spcPts val="0"/>
              </a:spcBef>
              <a:spcAft>
                <a:spcPts val="1200"/>
              </a:spcAft>
            </a:pPr>
            <a:r>
              <a:rPr lang="en-US" sz="3200" b="1" dirty="0" smtClean="0"/>
              <a:t>vs.16</a:t>
            </a:r>
            <a:r>
              <a:rPr lang="en-US" sz="3200" dirty="0" smtClean="0"/>
              <a:t> </a:t>
            </a:r>
            <a:r>
              <a:rPr lang="en-US" sz="3200" dirty="0"/>
              <a:t>– </a:t>
            </a:r>
            <a:r>
              <a:rPr lang="en-US" sz="3200" dirty="0" smtClean="0"/>
              <a:t>they “found it just as He had told them.”  Jesus guides and directs perfectly.</a:t>
            </a:r>
          </a:p>
        </p:txBody>
      </p:sp>
    </p:spTree>
    <p:extLst>
      <p:ext uri="{BB962C8B-B14F-4D97-AF65-F5344CB8AC3E}">
        <p14:creationId xmlns:p14="http://schemas.microsoft.com/office/powerpoint/2010/main" val="2141271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u="sng" dirty="0" smtClean="0">
                <a:latin typeface="+mn-lt"/>
              </a:rPr>
              <a:t>A Typical Passover Meal</a:t>
            </a:r>
            <a:endParaRPr lang="en-US" u="sng" dirty="0">
              <a:latin typeface="+mn-lt"/>
            </a:endParaRPr>
          </a:p>
        </p:txBody>
      </p:sp>
      <p:sp>
        <p:nvSpPr>
          <p:cNvPr id="7" name="Content Placeholder 6"/>
          <p:cNvSpPr>
            <a:spLocks noGrp="1"/>
          </p:cNvSpPr>
          <p:nvPr>
            <p:ph idx="1"/>
          </p:nvPr>
        </p:nvSpPr>
        <p:spPr>
          <a:xfrm>
            <a:off x="196904" y="973605"/>
            <a:ext cx="4027855" cy="5542938"/>
          </a:xfrm>
        </p:spPr>
        <p:txBody>
          <a:bodyPr>
            <a:normAutofit fontScale="70000" lnSpcReduction="20000"/>
          </a:bodyPr>
          <a:lstStyle/>
          <a:p>
            <a:pPr marL="0" indent="0">
              <a:lnSpc>
                <a:spcPct val="100000"/>
              </a:lnSpc>
              <a:spcBef>
                <a:spcPts val="0"/>
              </a:spcBef>
              <a:spcAft>
                <a:spcPts val="1800"/>
              </a:spcAft>
              <a:buNone/>
            </a:pPr>
            <a:r>
              <a:rPr lang="en-US" dirty="0" smtClean="0"/>
              <a:t>The family would eat together, and four times during the meal the leader (dad) would pick up a cup of wine and explain the meaning</a:t>
            </a:r>
            <a:r>
              <a:rPr lang="en-US" dirty="0"/>
              <a:t> </a:t>
            </a:r>
            <a:r>
              <a:rPr lang="en-US" dirty="0" smtClean="0"/>
              <a:t>of something:</a:t>
            </a:r>
          </a:p>
          <a:p>
            <a:pPr marL="274320" lvl="1">
              <a:lnSpc>
                <a:spcPct val="100000"/>
              </a:lnSpc>
              <a:spcBef>
                <a:spcPts val="0"/>
              </a:spcBef>
              <a:spcAft>
                <a:spcPts val="1800"/>
              </a:spcAft>
              <a:buFont typeface="Wingdings" panose="05000000000000000000" pitchFamily="2" charset="2"/>
              <a:buChar char="ü"/>
            </a:pPr>
            <a:r>
              <a:rPr lang="en-US" dirty="0" smtClean="0"/>
              <a:t>Red wine: symbolize freedom and blessing</a:t>
            </a:r>
          </a:p>
          <a:p>
            <a:pPr marL="274320" lvl="1">
              <a:lnSpc>
                <a:spcPct val="100000"/>
              </a:lnSpc>
              <a:spcBef>
                <a:spcPts val="0"/>
              </a:spcBef>
              <a:spcAft>
                <a:spcPts val="1800"/>
              </a:spcAft>
              <a:buFont typeface="Wingdings" panose="05000000000000000000" pitchFamily="2" charset="2"/>
              <a:buChar char="ü"/>
            </a:pPr>
            <a:r>
              <a:rPr lang="en-US" dirty="0" smtClean="0"/>
              <a:t>Unleavened bread: bread of affliction, quickly made</a:t>
            </a:r>
          </a:p>
          <a:p>
            <a:pPr marL="274320" lvl="1">
              <a:lnSpc>
                <a:spcPct val="100000"/>
              </a:lnSpc>
              <a:spcBef>
                <a:spcPts val="0"/>
              </a:spcBef>
              <a:spcAft>
                <a:spcPts val="1800"/>
              </a:spcAft>
              <a:buFont typeface="Wingdings" panose="05000000000000000000" pitchFamily="2" charset="2"/>
              <a:buChar char="ü"/>
            </a:pPr>
            <a:r>
              <a:rPr lang="en-US" dirty="0" smtClean="0"/>
              <a:t>Salty vegetables: bitter tears in </a:t>
            </a:r>
            <a:r>
              <a:rPr lang="en-US" dirty="0" smtClean="0"/>
              <a:t>slavery</a:t>
            </a:r>
          </a:p>
          <a:p>
            <a:pPr marL="274320" lvl="1">
              <a:lnSpc>
                <a:spcPct val="100000"/>
              </a:lnSpc>
              <a:spcBef>
                <a:spcPts val="0"/>
              </a:spcBef>
              <a:spcAft>
                <a:spcPts val="1800"/>
              </a:spcAft>
              <a:buFont typeface="Wingdings" panose="05000000000000000000" pitchFamily="2" charset="2"/>
              <a:buChar char="ü"/>
            </a:pPr>
            <a:r>
              <a:rPr lang="en-US" dirty="0" smtClean="0"/>
              <a:t>Mixed chopped nuts, fruits, and wine: the mortar used to build as slaves</a:t>
            </a:r>
            <a:endParaRPr lang="en-US" dirty="0" smtClean="0"/>
          </a:p>
          <a:p>
            <a:pPr marL="274320" lvl="1">
              <a:lnSpc>
                <a:spcPct val="100000"/>
              </a:lnSpc>
              <a:spcBef>
                <a:spcPts val="0"/>
              </a:spcBef>
              <a:spcAft>
                <a:spcPts val="1800"/>
              </a:spcAft>
              <a:buFont typeface="Wingdings" panose="05000000000000000000" pitchFamily="2" charset="2"/>
              <a:buChar char="ü"/>
            </a:pPr>
            <a:r>
              <a:rPr lang="en-US" dirty="0" smtClean="0"/>
              <a:t>The lamb: sacrificed, blood put on doorpost</a:t>
            </a:r>
          </a:p>
          <a:p>
            <a:pPr marL="0" indent="0">
              <a:lnSpc>
                <a:spcPct val="100000"/>
              </a:lnSpc>
              <a:spcBef>
                <a:spcPts val="0"/>
              </a:spcBef>
              <a:spcAft>
                <a:spcPts val="1800"/>
              </a:spcAft>
              <a:buNone/>
            </a:pPr>
            <a:r>
              <a:rPr lang="en-US" dirty="0" smtClean="0"/>
              <a:t>Every year, the Jews would do this and look back at how God set them free from Egypt</a:t>
            </a:r>
          </a:p>
        </p:txBody>
      </p:sp>
      <p:pic>
        <p:nvPicPr>
          <p:cNvPr id="1026" name="Picture 2" descr="Passover Me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470" y="882589"/>
            <a:ext cx="4119530" cy="27171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der Meal - Importance, Order, and Biblical Origin for Passo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2240" y="4410108"/>
            <a:ext cx="4681759" cy="24478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349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14:17-21</a:t>
            </a:r>
            <a:r>
              <a:rPr lang="en-US" u="sng" dirty="0" smtClean="0">
                <a:latin typeface="+mn-lt"/>
              </a:rPr>
              <a:t> </a:t>
            </a:r>
            <a:r>
              <a:rPr lang="en-US" u="sng" dirty="0">
                <a:latin typeface="+mn-lt"/>
              </a:rPr>
              <a:t>– </a:t>
            </a:r>
            <a:r>
              <a:rPr lang="en-US" u="sng" dirty="0" smtClean="0">
                <a:latin typeface="+mn-lt"/>
              </a:rPr>
              <a:t>A Sad Announcement</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85000" lnSpcReduction="10000"/>
          </a:bodyPr>
          <a:lstStyle/>
          <a:p>
            <a:pPr>
              <a:lnSpc>
                <a:spcPct val="100000"/>
              </a:lnSpc>
              <a:spcBef>
                <a:spcPts val="0"/>
              </a:spcBef>
              <a:spcAft>
                <a:spcPts val="1200"/>
              </a:spcAft>
            </a:pPr>
            <a:r>
              <a:rPr lang="en-US" sz="3200" b="1" dirty="0" smtClean="0"/>
              <a:t>vs.17,18</a:t>
            </a:r>
            <a:r>
              <a:rPr lang="en-US" sz="3200" dirty="0" smtClean="0"/>
              <a:t> </a:t>
            </a:r>
            <a:r>
              <a:rPr lang="en-US" sz="3200" dirty="0"/>
              <a:t>– </a:t>
            </a:r>
            <a:r>
              <a:rPr lang="en-US" sz="3200" dirty="0" smtClean="0"/>
              <a:t>While all 12 eat the Passover meal with Jesus, He tells them that one of their group will betray Him.</a:t>
            </a:r>
          </a:p>
          <a:p>
            <a:pPr>
              <a:lnSpc>
                <a:spcPct val="100000"/>
              </a:lnSpc>
              <a:spcBef>
                <a:spcPts val="0"/>
              </a:spcBef>
              <a:spcAft>
                <a:spcPts val="1200"/>
              </a:spcAft>
            </a:pPr>
            <a:r>
              <a:rPr lang="en-US" sz="3200" b="1" dirty="0" smtClean="0"/>
              <a:t>vs.19</a:t>
            </a:r>
            <a:r>
              <a:rPr lang="en-US" sz="3200" dirty="0" smtClean="0"/>
              <a:t> – “Is it I?” shows that each man knew the </a:t>
            </a:r>
            <a:r>
              <a:rPr lang="en-US" sz="3200" b="1" dirty="0" smtClean="0"/>
              <a:t>depth of his own sin</a:t>
            </a:r>
            <a:r>
              <a:rPr lang="en-US" sz="3200" dirty="0" smtClean="0"/>
              <a:t> and possibility that he could be the betrayer.  It also shows how well Judas covered up his real intentions.</a:t>
            </a:r>
          </a:p>
          <a:p>
            <a:pPr>
              <a:lnSpc>
                <a:spcPct val="100000"/>
              </a:lnSpc>
              <a:spcBef>
                <a:spcPts val="0"/>
              </a:spcBef>
              <a:spcAft>
                <a:spcPts val="1200"/>
              </a:spcAft>
            </a:pPr>
            <a:r>
              <a:rPr lang="en-US" sz="3200" b="1" dirty="0" smtClean="0"/>
              <a:t>vs.20</a:t>
            </a:r>
            <a:r>
              <a:rPr lang="en-US" sz="3200" dirty="0" smtClean="0"/>
              <a:t> – There were probably several dishes around the table for dipping bread – Judas must have been using the same one as Jesus.</a:t>
            </a:r>
          </a:p>
          <a:p>
            <a:pPr>
              <a:lnSpc>
                <a:spcPct val="100000"/>
              </a:lnSpc>
              <a:spcBef>
                <a:spcPts val="0"/>
              </a:spcBef>
              <a:spcAft>
                <a:spcPts val="1200"/>
              </a:spcAft>
            </a:pPr>
            <a:r>
              <a:rPr lang="en-US" sz="3200" b="1" dirty="0" smtClean="0"/>
              <a:t>vs.21</a:t>
            </a:r>
            <a:r>
              <a:rPr lang="en-US" sz="3200" dirty="0" smtClean="0"/>
              <a:t> </a:t>
            </a:r>
            <a:r>
              <a:rPr lang="en-US" sz="3200" dirty="0"/>
              <a:t>– </a:t>
            </a:r>
            <a:r>
              <a:rPr lang="en-US" sz="3200" dirty="0" smtClean="0"/>
              <a:t>Jesus was not a “victim” – it was </a:t>
            </a:r>
            <a:r>
              <a:rPr lang="en-US" sz="3200" b="1" dirty="0" smtClean="0"/>
              <a:t>God’s plan</a:t>
            </a:r>
            <a:r>
              <a:rPr lang="en-US" sz="3200" dirty="0" smtClean="0"/>
              <a:t> for Jesus to die (Acts 2:23).</a:t>
            </a:r>
          </a:p>
          <a:p>
            <a:pPr>
              <a:lnSpc>
                <a:spcPct val="100000"/>
              </a:lnSpc>
              <a:spcBef>
                <a:spcPts val="0"/>
              </a:spcBef>
              <a:spcAft>
                <a:spcPts val="1200"/>
              </a:spcAft>
            </a:pPr>
            <a:r>
              <a:rPr lang="en-US" sz="3200" dirty="0" smtClean="0"/>
              <a:t>This is a strong reminder that people are responsible for rejecting Jesus, especially when informed (Hebrews 10:29)</a:t>
            </a:r>
          </a:p>
        </p:txBody>
      </p:sp>
    </p:spTree>
    <p:extLst>
      <p:ext uri="{BB962C8B-B14F-4D97-AF65-F5344CB8AC3E}">
        <p14:creationId xmlns:p14="http://schemas.microsoft.com/office/powerpoint/2010/main" val="414731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14:22-25</a:t>
            </a:r>
            <a:r>
              <a:rPr lang="en-US" u="sng" dirty="0" smtClean="0">
                <a:latin typeface="+mn-lt"/>
              </a:rPr>
              <a:t> </a:t>
            </a:r>
            <a:r>
              <a:rPr lang="en-US" u="sng" dirty="0">
                <a:latin typeface="+mn-lt"/>
              </a:rPr>
              <a:t>– </a:t>
            </a:r>
            <a:r>
              <a:rPr lang="en-US" u="sng" dirty="0" smtClean="0">
                <a:latin typeface="+mn-lt"/>
              </a:rPr>
              <a:t>The New Covenant</a:t>
            </a:r>
            <a:endParaRPr lang="en-US" u="sng" dirty="0">
              <a:latin typeface="+mn-lt"/>
            </a:endParaRPr>
          </a:p>
        </p:txBody>
      </p:sp>
      <p:sp>
        <p:nvSpPr>
          <p:cNvPr id="7" name="Content Placeholder 6"/>
          <p:cNvSpPr>
            <a:spLocks noGrp="1"/>
          </p:cNvSpPr>
          <p:nvPr>
            <p:ph idx="1"/>
          </p:nvPr>
        </p:nvSpPr>
        <p:spPr>
          <a:xfrm>
            <a:off x="196904" y="1031480"/>
            <a:ext cx="8808200" cy="5681977"/>
          </a:xfrm>
        </p:spPr>
        <p:txBody>
          <a:bodyPr>
            <a:normAutofit/>
          </a:bodyPr>
          <a:lstStyle/>
          <a:p>
            <a:pPr>
              <a:lnSpc>
                <a:spcPct val="100000"/>
              </a:lnSpc>
              <a:spcBef>
                <a:spcPts val="0"/>
              </a:spcBef>
              <a:spcAft>
                <a:spcPts val="1200"/>
              </a:spcAft>
            </a:pPr>
            <a:r>
              <a:rPr lang="en-US" sz="3200" dirty="0" smtClean="0"/>
              <a:t>Imagine </a:t>
            </a:r>
            <a:r>
              <a:rPr lang="en-US" sz="3200" dirty="0"/>
              <a:t>the </a:t>
            </a:r>
            <a:r>
              <a:rPr lang="en-US" sz="3200" dirty="0" smtClean="0"/>
              <a:t>shocked disciples </a:t>
            </a:r>
            <a:r>
              <a:rPr lang="en-US" sz="3200" dirty="0"/>
              <a:t>when Jesus </a:t>
            </a:r>
            <a:r>
              <a:rPr lang="en-US" sz="3200" dirty="0" smtClean="0"/>
              <a:t>changed the “script” </a:t>
            </a:r>
            <a:r>
              <a:rPr lang="en-US" sz="3200" dirty="0"/>
              <a:t>they had heard for </a:t>
            </a:r>
            <a:r>
              <a:rPr lang="en-US" sz="3200" dirty="0" smtClean="0"/>
              <a:t>generations!</a:t>
            </a:r>
            <a:endParaRPr lang="en-US" sz="3200" dirty="0"/>
          </a:p>
          <a:p>
            <a:pPr>
              <a:lnSpc>
                <a:spcPct val="100000"/>
              </a:lnSpc>
              <a:spcBef>
                <a:spcPts val="0"/>
              </a:spcBef>
              <a:spcAft>
                <a:spcPts val="1200"/>
              </a:spcAft>
            </a:pPr>
            <a:r>
              <a:rPr lang="en-US" sz="3200" b="1" dirty="0"/>
              <a:t>vs.22 </a:t>
            </a:r>
            <a:r>
              <a:rPr lang="en-US" sz="3200" dirty="0"/>
              <a:t>– </a:t>
            </a:r>
            <a:r>
              <a:rPr lang="en-US" sz="3200" dirty="0" smtClean="0"/>
              <a:t>The broken bread is My body, the bread of my affliction. Surrender to Him – “take and eat.”</a:t>
            </a:r>
            <a:endParaRPr lang="en-US" sz="3200" dirty="0"/>
          </a:p>
          <a:p>
            <a:pPr>
              <a:lnSpc>
                <a:spcPct val="100000"/>
              </a:lnSpc>
              <a:spcBef>
                <a:spcPts val="0"/>
              </a:spcBef>
              <a:spcAft>
                <a:spcPts val="1200"/>
              </a:spcAft>
            </a:pPr>
            <a:r>
              <a:rPr lang="en-US" sz="3200" b="1" dirty="0" smtClean="0"/>
              <a:t>vs.23,24</a:t>
            </a:r>
            <a:r>
              <a:rPr lang="en-US" sz="3200" dirty="0" smtClean="0"/>
              <a:t> </a:t>
            </a:r>
            <a:r>
              <a:rPr lang="en-US" sz="3200" dirty="0"/>
              <a:t>– </a:t>
            </a:r>
            <a:r>
              <a:rPr lang="en-US" sz="3200" dirty="0" smtClean="0"/>
              <a:t>The wine is My blood, poured out for all to have a new covenant of grace</a:t>
            </a:r>
          </a:p>
          <a:p>
            <a:pPr>
              <a:lnSpc>
                <a:spcPct val="100000"/>
              </a:lnSpc>
              <a:spcBef>
                <a:spcPts val="0"/>
              </a:spcBef>
              <a:spcAft>
                <a:spcPts val="1200"/>
              </a:spcAft>
            </a:pPr>
            <a:r>
              <a:rPr lang="en-US" sz="3200" b="1" dirty="0" smtClean="0"/>
              <a:t>vs.25</a:t>
            </a:r>
            <a:r>
              <a:rPr lang="en-US" sz="3200" dirty="0" smtClean="0"/>
              <a:t> – An amazing promise: I </a:t>
            </a:r>
            <a:r>
              <a:rPr lang="en-US" sz="3200" u="sng" dirty="0" smtClean="0"/>
              <a:t>will</a:t>
            </a:r>
            <a:r>
              <a:rPr lang="en-US" sz="3200" dirty="0" smtClean="0"/>
              <a:t> bring you into My new kingdom before I feast again (Matt 26:29)!</a:t>
            </a:r>
          </a:p>
        </p:txBody>
      </p:sp>
    </p:spTree>
    <p:extLst>
      <p:ext uri="{BB962C8B-B14F-4D97-AF65-F5344CB8AC3E}">
        <p14:creationId xmlns:p14="http://schemas.microsoft.com/office/powerpoint/2010/main" val="77534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Christ, our Passover Lamb</a:t>
            </a:r>
            <a:endParaRPr lang="en-US" u="sng" dirty="0">
              <a:latin typeface="+mn-lt"/>
            </a:endParaRPr>
          </a:p>
        </p:txBody>
      </p:sp>
      <p:sp>
        <p:nvSpPr>
          <p:cNvPr id="7" name="Content Placeholder 6"/>
          <p:cNvSpPr>
            <a:spLocks noGrp="1"/>
          </p:cNvSpPr>
          <p:nvPr>
            <p:ph idx="1"/>
          </p:nvPr>
        </p:nvSpPr>
        <p:spPr>
          <a:xfrm>
            <a:off x="196904" y="1064871"/>
            <a:ext cx="8808200" cy="5648586"/>
          </a:xfrm>
        </p:spPr>
        <p:txBody>
          <a:bodyPr>
            <a:normAutofit fontScale="62500" lnSpcReduction="20000"/>
          </a:bodyPr>
          <a:lstStyle/>
          <a:p>
            <a:pPr>
              <a:lnSpc>
                <a:spcPct val="100000"/>
              </a:lnSpc>
              <a:spcBef>
                <a:spcPts val="0"/>
              </a:spcBef>
              <a:spcAft>
                <a:spcPts val="1200"/>
              </a:spcAft>
            </a:pPr>
            <a:r>
              <a:rPr lang="en-US" sz="3200" dirty="0" smtClean="0"/>
              <a:t>The first Passover was the on the night before God redeemed the Israelites with lambs’ blood</a:t>
            </a:r>
          </a:p>
          <a:p>
            <a:pPr>
              <a:lnSpc>
                <a:spcPct val="100000"/>
              </a:lnSpc>
              <a:spcBef>
                <a:spcPts val="0"/>
              </a:spcBef>
              <a:spcAft>
                <a:spcPts val="600"/>
              </a:spcAft>
            </a:pPr>
            <a:r>
              <a:rPr lang="en-US" sz="3200" dirty="0" smtClean="0"/>
              <a:t>The final Passover was on the night before God redeemed the world through Jesus’ blood</a:t>
            </a:r>
          </a:p>
          <a:p>
            <a:pPr>
              <a:lnSpc>
                <a:spcPct val="100000"/>
              </a:lnSpc>
              <a:spcBef>
                <a:spcPts val="0"/>
              </a:spcBef>
              <a:spcAft>
                <a:spcPts val="600"/>
              </a:spcAft>
            </a:pPr>
            <a:endParaRPr lang="en-US" sz="3200" dirty="0" smtClean="0"/>
          </a:p>
          <a:p>
            <a:pPr>
              <a:lnSpc>
                <a:spcPct val="100000"/>
              </a:lnSpc>
              <a:spcBef>
                <a:spcPts val="0"/>
              </a:spcBef>
              <a:spcAft>
                <a:spcPts val="1200"/>
              </a:spcAft>
            </a:pPr>
            <a:r>
              <a:rPr lang="en-US" sz="3200" dirty="0" smtClean="0"/>
              <a:t>Jews were passed over – no physical death on that night</a:t>
            </a:r>
          </a:p>
          <a:p>
            <a:pPr>
              <a:lnSpc>
                <a:spcPct val="100000"/>
              </a:lnSpc>
              <a:spcBef>
                <a:spcPts val="0"/>
              </a:spcBef>
              <a:spcAft>
                <a:spcPts val="600"/>
              </a:spcAft>
            </a:pPr>
            <a:r>
              <a:rPr lang="en-US" sz="3200" dirty="0" smtClean="0"/>
              <a:t>Christians are passed over – no spiritual death forever</a:t>
            </a:r>
          </a:p>
          <a:p>
            <a:pPr>
              <a:lnSpc>
                <a:spcPct val="100000"/>
              </a:lnSpc>
              <a:spcBef>
                <a:spcPts val="0"/>
              </a:spcBef>
              <a:spcAft>
                <a:spcPts val="600"/>
              </a:spcAft>
            </a:pPr>
            <a:endParaRPr lang="en-US" sz="3200" dirty="0"/>
          </a:p>
          <a:p>
            <a:pPr>
              <a:lnSpc>
                <a:spcPct val="100000"/>
              </a:lnSpc>
              <a:spcBef>
                <a:spcPts val="0"/>
              </a:spcBef>
              <a:spcAft>
                <a:spcPts val="1200"/>
              </a:spcAft>
            </a:pPr>
            <a:r>
              <a:rPr lang="en-US" sz="3200" dirty="0" smtClean="0"/>
              <a:t>Killing the Passover Lamb provided freedom from Egypt</a:t>
            </a:r>
          </a:p>
          <a:p>
            <a:pPr>
              <a:lnSpc>
                <a:spcPct val="100000"/>
              </a:lnSpc>
              <a:spcBef>
                <a:spcPts val="0"/>
              </a:spcBef>
              <a:spcAft>
                <a:spcPts val="600"/>
              </a:spcAft>
            </a:pPr>
            <a:r>
              <a:rPr lang="en-US" sz="3200" dirty="0" smtClean="0"/>
              <a:t>The Death of Jesus provided freedom from sin </a:t>
            </a:r>
          </a:p>
          <a:p>
            <a:pPr>
              <a:lnSpc>
                <a:spcPct val="100000"/>
              </a:lnSpc>
              <a:spcBef>
                <a:spcPts val="0"/>
              </a:spcBef>
              <a:spcAft>
                <a:spcPts val="600"/>
              </a:spcAft>
            </a:pPr>
            <a:endParaRPr lang="en-US" sz="3200" dirty="0"/>
          </a:p>
          <a:p>
            <a:pPr>
              <a:lnSpc>
                <a:spcPct val="100000"/>
              </a:lnSpc>
              <a:spcBef>
                <a:spcPts val="0"/>
              </a:spcBef>
              <a:spcAft>
                <a:spcPts val="1200"/>
              </a:spcAft>
            </a:pPr>
            <a:r>
              <a:rPr lang="en-US" sz="3200" dirty="0" smtClean="0"/>
              <a:t>Jews celebrate Passover with their physical family</a:t>
            </a:r>
          </a:p>
          <a:p>
            <a:pPr>
              <a:lnSpc>
                <a:spcPct val="100000"/>
              </a:lnSpc>
              <a:spcBef>
                <a:spcPts val="0"/>
              </a:spcBef>
              <a:spcAft>
                <a:spcPts val="1200"/>
              </a:spcAft>
            </a:pPr>
            <a:r>
              <a:rPr lang="en-US" sz="3200" dirty="0" smtClean="0"/>
              <a:t>Christians celebrate Passover (“the Lord’s Supper”) with their spiritual family (the church – Luke 22:19; 1 Corinthians 11:23-26)</a:t>
            </a:r>
          </a:p>
          <a:p>
            <a:pPr>
              <a:lnSpc>
                <a:spcPct val="100000"/>
              </a:lnSpc>
              <a:spcBef>
                <a:spcPts val="0"/>
              </a:spcBef>
              <a:spcAft>
                <a:spcPts val="1200"/>
              </a:spcAft>
            </a:pPr>
            <a:endParaRPr lang="en-US" sz="3200" dirty="0" smtClean="0"/>
          </a:p>
          <a:p>
            <a:pPr>
              <a:lnSpc>
                <a:spcPct val="100000"/>
              </a:lnSpc>
              <a:spcBef>
                <a:spcPts val="0"/>
              </a:spcBef>
              <a:spcAft>
                <a:spcPts val="1200"/>
              </a:spcAft>
            </a:pPr>
            <a:r>
              <a:rPr lang="en-US" sz="3200" dirty="0" smtClean="0"/>
              <a:t>Christians look forward to celebrating forever in Jesus’ kingdom</a:t>
            </a:r>
          </a:p>
        </p:txBody>
      </p:sp>
    </p:spTree>
    <p:extLst>
      <p:ext uri="{BB962C8B-B14F-4D97-AF65-F5344CB8AC3E}">
        <p14:creationId xmlns:p14="http://schemas.microsoft.com/office/powerpoint/2010/main" val="872653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wipe(left)">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wipe(left)">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wipe(left)">
                                      <p:cBhvr>
                                        <p:cTn id="27" dur="500"/>
                                        <p:tgtEl>
                                          <p:spTgt spid="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wipe(left)">
                                      <p:cBhvr>
                                        <p:cTn id="32" dur="500"/>
                                        <p:tgtEl>
                                          <p:spTgt spid="7">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9" end="9"/>
                                            </p:txEl>
                                          </p:spTgt>
                                        </p:tgtEl>
                                        <p:attrNameLst>
                                          <p:attrName>style.visibility</p:attrName>
                                        </p:attrNameLst>
                                      </p:cBhvr>
                                      <p:to>
                                        <p:strVal val="visible"/>
                                      </p:to>
                                    </p:set>
                                    <p:animEffect transition="in" filter="wipe(left)">
                                      <p:cBhvr>
                                        <p:cTn id="37" dur="500"/>
                                        <p:tgtEl>
                                          <p:spTgt spid="7">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10" end="10"/>
                                            </p:txEl>
                                          </p:spTgt>
                                        </p:tgtEl>
                                        <p:attrNameLst>
                                          <p:attrName>style.visibility</p:attrName>
                                        </p:attrNameLst>
                                      </p:cBhvr>
                                      <p:to>
                                        <p:strVal val="visible"/>
                                      </p:to>
                                    </p:set>
                                    <p:animEffect transition="in" filter="wipe(left)">
                                      <p:cBhvr>
                                        <p:cTn id="42" dur="500"/>
                                        <p:tgtEl>
                                          <p:spTgt spid="7">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12" end="12"/>
                                            </p:txEl>
                                          </p:spTgt>
                                        </p:tgtEl>
                                        <p:attrNameLst>
                                          <p:attrName>style.visibility</p:attrName>
                                        </p:attrNameLst>
                                      </p:cBhvr>
                                      <p:to>
                                        <p:strVal val="visible"/>
                                      </p:to>
                                    </p:set>
                                    <p:animEffect transition="in" filter="wipe(left)">
                                      <p:cBhvr>
                                        <p:cTn id="47"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521372" y="1134319"/>
            <a:ext cx="8217514" cy="5058138"/>
          </a:xfrm>
        </p:spPr>
        <p:txBody>
          <a:bodyPr>
            <a:normAutofit lnSpcReduction="10000"/>
          </a:bodyPr>
          <a:lstStyle/>
          <a:p>
            <a:pPr>
              <a:lnSpc>
                <a:spcPct val="100000"/>
              </a:lnSpc>
              <a:spcAft>
                <a:spcPts val="1800"/>
              </a:spcAft>
            </a:pPr>
            <a:r>
              <a:rPr lang="en-US" sz="3200" b="1" dirty="0" smtClean="0">
                <a:solidFill>
                  <a:schemeClr val="accent1">
                    <a:lumMod val="50000"/>
                  </a:schemeClr>
                </a:solidFill>
                <a:latin typeface="Cambria" panose="02040503050406030204" pitchFamily="18" charset="0"/>
                <a:ea typeface="Cambria" panose="02040503050406030204" pitchFamily="18" charset="0"/>
              </a:rPr>
              <a:t>Focus only on Jesus </a:t>
            </a:r>
            <a:r>
              <a:rPr lang="en-US" sz="3200" dirty="0" smtClean="0">
                <a:solidFill>
                  <a:schemeClr val="accent1">
                    <a:lumMod val="50000"/>
                  </a:schemeClr>
                </a:solidFill>
                <a:latin typeface="Cambria" panose="02040503050406030204" pitchFamily="18" charset="0"/>
                <a:ea typeface="Cambria" panose="02040503050406030204" pitchFamily="18" charset="0"/>
              </a:rPr>
              <a:t>when you </a:t>
            </a:r>
            <a:r>
              <a:rPr lang="en-US" sz="3200" dirty="0" smtClean="0">
                <a:solidFill>
                  <a:schemeClr val="accent1">
                    <a:lumMod val="50000"/>
                  </a:schemeClr>
                </a:solidFill>
                <a:latin typeface="Cambria" panose="02040503050406030204" pitchFamily="18" charset="0"/>
                <a:ea typeface="Cambria" panose="02040503050406030204" pitchFamily="18" charset="0"/>
              </a:rPr>
              <a:t>worship: </a:t>
            </a:r>
            <a:r>
              <a:rPr lang="en-US" sz="3200" dirty="0" smtClean="0">
                <a:solidFill>
                  <a:schemeClr val="accent1">
                    <a:lumMod val="50000"/>
                  </a:schemeClr>
                </a:solidFill>
                <a:latin typeface="Cambria" panose="02040503050406030204" pitchFamily="18" charset="0"/>
                <a:ea typeface="Cambria" panose="02040503050406030204" pitchFamily="18" charset="0"/>
              </a:rPr>
              <a:t>not culture, opinions of others, or yourself.</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Without </a:t>
            </a:r>
            <a:r>
              <a:rPr lang="en-US" sz="3200" b="1" dirty="0" smtClean="0">
                <a:solidFill>
                  <a:schemeClr val="accent1">
                    <a:lumMod val="50000"/>
                  </a:schemeClr>
                </a:solidFill>
                <a:latin typeface="Cambria" panose="02040503050406030204" pitchFamily="18" charset="0"/>
                <a:ea typeface="Cambria" panose="02040503050406030204" pitchFamily="18" charset="0"/>
              </a:rPr>
              <a:t>the grace of Jesus</a:t>
            </a:r>
            <a:r>
              <a:rPr lang="en-US" sz="3200" dirty="0" smtClean="0">
                <a:solidFill>
                  <a:schemeClr val="accent1">
                    <a:lumMod val="50000"/>
                  </a:schemeClr>
                </a:solidFill>
                <a:latin typeface="Cambria" panose="02040503050406030204" pitchFamily="18" charset="0"/>
                <a:ea typeface="Cambria" panose="02040503050406030204" pitchFamily="18" charset="0"/>
              </a:rPr>
              <a:t>, </a:t>
            </a:r>
            <a:r>
              <a:rPr lang="en-US" sz="3200" b="1" i="1" dirty="0" smtClean="0">
                <a:solidFill>
                  <a:schemeClr val="accent1">
                    <a:lumMod val="50000"/>
                  </a:schemeClr>
                </a:solidFill>
                <a:latin typeface="Cambria" panose="02040503050406030204" pitchFamily="18" charset="0"/>
                <a:ea typeface="Cambria" panose="02040503050406030204" pitchFamily="18" charset="0"/>
              </a:rPr>
              <a:t>we</a:t>
            </a:r>
            <a:r>
              <a:rPr lang="en-US" sz="3200" dirty="0" smtClean="0">
                <a:solidFill>
                  <a:schemeClr val="accent1">
                    <a:lumMod val="50000"/>
                  </a:schemeClr>
                </a:solidFill>
                <a:latin typeface="Cambria" panose="02040503050406030204" pitchFamily="18" charset="0"/>
                <a:ea typeface="Cambria" panose="02040503050406030204" pitchFamily="18" charset="0"/>
              </a:rPr>
              <a:t> </a:t>
            </a:r>
            <a:r>
              <a:rPr lang="en-US" sz="3200" dirty="0" smtClean="0">
                <a:solidFill>
                  <a:schemeClr val="accent1">
                    <a:lumMod val="50000"/>
                  </a:schemeClr>
                </a:solidFill>
                <a:latin typeface="Cambria" panose="02040503050406030204" pitchFamily="18" charset="0"/>
                <a:ea typeface="Cambria" panose="02040503050406030204" pitchFamily="18" charset="0"/>
              </a:rPr>
              <a:t>could have been the one who betrayed Him (“Is it I?”)</a:t>
            </a:r>
          </a:p>
          <a:p>
            <a:pPr>
              <a:lnSpc>
                <a:spcPct val="100000"/>
              </a:lnSpc>
              <a:spcAft>
                <a:spcPts val="1800"/>
              </a:spcAft>
            </a:pPr>
            <a:r>
              <a:rPr lang="en-US" sz="3200" b="1" dirty="0" smtClean="0">
                <a:solidFill>
                  <a:schemeClr val="accent1">
                    <a:lumMod val="50000"/>
                  </a:schemeClr>
                </a:solidFill>
                <a:latin typeface="Cambria" panose="02040503050406030204" pitchFamily="18" charset="0"/>
                <a:ea typeface="Cambria" panose="02040503050406030204" pitchFamily="18" charset="0"/>
              </a:rPr>
              <a:t>We must each </a:t>
            </a:r>
            <a:r>
              <a:rPr lang="en-US" sz="3200" dirty="0" smtClean="0">
                <a:solidFill>
                  <a:schemeClr val="accent1">
                    <a:lumMod val="50000"/>
                  </a:schemeClr>
                </a:solidFill>
                <a:latin typeface="Cambria" panose="02040503050406030204" pitchFamily="18" charset="0"/>
                <a:ea typeface="Cambria" panose="02040503050406030204" pitchFamily="18" charset="0"/>
              </a:rPr>
              <a:t>repent and believe in Jesus (“take and eat</a:t>
            </a:r>
            <a:r>
              <a:rPr lang="en-US" sz="3200" b="1" dirty="0" smtClean="0">
                <a:solidFill>
                  <a:schemeClr val="accent1">
                    <a:lumMod val="50000"/>
                  </a:schemeClr>
                </a:solidFill>
                <a:latin typeface="Cambria" panose="02040503050406030204" pitchFamily="18" charset="0"/>
                <a:ea typeface="Cambria" panose="02040503050406030204" pitchFamily="18" charset="0"/>
              </a:rPr>
              <a:t>”</a:t>
            </a:r>
            <a:r>
              <a:rPr lang="en-US" sz="3200" dirty="0" smtClean="0">
                <a:solidFill>
                  <a:schemeClr val="accent1">
                    <a:lumMod val="50000"/>
                  </a:schemeClr>
                </a:solidFill>
                <a:latin typeface="Cambria" panose="02040503050406030204" pitchFamily="18" charset="0"/>
                <a:ea typeface="Cambria" panose="02040503050406030204" pitchFamily="18" charset="0"/>
              </a:rPr>
              <a:t>) for Him to save us</a:t>
            </a:r>
          </a:p>
          <a:p>
            <a:pPr>
              <a:lnSpc>
                <a:spcPct val="100000"/>
              </a:lnSpc>
              <a:spcAft>
                <a:spcPts val="1800"/>
              </a:spcAft>
            </a:pPr>
            <a:r>
              <a:rPr lang="en-US" sz="3200" b="1" dirty="0" smtClean="0">
                <a:solidFill>
                  <a:schemeClr val="accent1">
                    <a:lumMod val="50000"/>
                  </a:schemeClr>
                </a:solidFill>
                <a:latin typeface="Cambria" panose="02040503050406030204" pitchFamily="18" charset="0"/>
                <a:ea typeface="Cambria" panose="02040503050406030204" pitchFamily="18" charset="0"/>
              </a:rPr>
              <a:t>Celebrate the </a:t>
            </a:r>
            <a:r>
              <a:rPr lang="en-US" sz="3200" b="1" dirty="0" smtClean="0">
                <a:solidFill>
                  <a:schemeClr val="accent1">
                    <a:lumMod val="50000"/>
                  </a:schemeClr>
                </a:solidFill>
                <a:latin typeface="Cambria" panose="02040503050406030204" pitchFamily="18" charset="0"/>
                <a:ea typeface="Cambria" panose="02040503050406030204" pitchFamily="18" charset="0"/>
              </a:rPr>
              <a:t>“Lord’s supper” </a:t>
            </a:r>
            <a:r>
              <a:rPr lang="en-US" sz="3200" dirty="0" smtClean="0">
                <a:solidFill>
                  <a:schemeClr val="accent1">
                    <a:lumMod val="50000"/>
                  </a:schemeClr>
                </a:solidFill>
                <a:latin typeface="Cambria" panose="02040503050406030204" pitchFamily="18" charset="0"/>
                <a:ea typeface="Cambria" panose="02040503050406030204" pitchFamily="18" charset="0"/>
              </a:rPr>
              <a:t>with other Christians and remember Him.</a:t>
            </a:r>
          </a:p>
        </p:txBody>
      </p:sp>
    </p:spTree>
    <p:extLst>
      <p:ext uri="{BB962C8B-B14F-4D97-AF65-F5344CB8AC3E}">
        <p14:creationId xmlns:p14="http://schemas.microsoft.com/office/powerpoint/2010/main" val="230261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6248</TotalTime>
  <Words>1247</Words>
  <Application>Microsoft Office PowerPoint</Application>
  <PresentationFormat>On-screen Show (4:3)</PresentationFormat>
  <Paragraphs>87</Paragraphs>
  <Slides>9</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vt:lpstr>
      <vt:lpstr>Wingdings</vt:lpstr>
      <vt:lpstr>Office Theme</vt:lpstr>
      <vt:lpstr>The Gospel of Mark</vt:lpstr>
      <vt:lpstr>Mark 14:1,2,10,11 – The Hour has come</vt:lpstr>
      <vt:lpstr>Mark 14:3-9 – Pure Worship</vt:lpstr>
      <vt:lpstr>Mark 14:12-16 – Preparing the Passover</vt:lpstr>
      <vt:lpstr>A Typical Passover Meal</vt:lpstr>
      <vt:lpstr>Mark 14:17-21 – A Sad Announcement</vt:lpstr>
      <vt:lpstr>Mark 14:22-25 – The New Covenant</vt:lpstr>
      <vt:lpstr>Christ, our Passover Lamb</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422</cp:revision>
  <dcterms:created xsi:type="dcterms:W3CDTF">2022-11-02T22:17:55Z</dcterms:created>
  <dcterms:modified xsi:type="dcterms:W3CDTF">2024-11-09T13:03:27Z</dcterms:modified>
</cp:coreProperties>
</file>