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24" r:id="rId3"/>
    <p:sldId id="325" r:id="rId4"/>
    <p:sldId id="334" r:id="rId5"/>
    <p:sldId id="328" r:id="rId6"/>
    <p:sldId id="329" r:id="rId7"/>
    <p:sldId id="331" r:id="rId8"/>
    <p:sldId id="335" r:id="rId9"/>
    <p:sldId id="33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2770" autoAdjust="0"/>
  </p:normalViewPr>
  <p:slideViewPr>
    <p:cSldViewPr snapToGrid="0">
      <p:cViewPr varScale="1">
        <p:scale>
          <a:sx n="83" d="100"/>
          <a:sy n="83" d="100"/>
        </p:scale>
        <p:origin x="2046" y="84"/>
      </p:cViewPr>
      <p:guideLst/>
    </p:cSldViewPr>
  </p:slideViewPr>
  <p:notesTextViewPr>
    <p:cViewPr>
      <p:scale>
        <a:sx n="200" d="100"/>
        <a:sy n="200" d="100"/>
      </p:scale>
      <p:origin x="0" y="0"/>
    </p:cViewPr>
  </p:notesTextViewPr>
  <p:sorterViewPr>
    <p:cViewPr>
      <p:scale>
        <a:sx n="200" d="100"/>
        <a:sy n="200" d="100"/>
      </p:scale>
      <p:origin x="0" y="-24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12/28/2024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people who celebrate Passover</a:t>
            </a:r>
            <a:r>
              <a:rPr lang="en-US" sz="1200" kern="1200" baseline="0" dirty="0" smtClean="0">
                <a:solidFill>
                  <a:schemeClr val="tx1"/>
                </a:solidFill>
                <a:effectLst/>
                <a:latin typeface="+mn-lt"/>
                <a:ea typeface="+mn-ea"/>
                <a:cs typeface="+mn-cs"/>
              </a:rPr>
              <a:t> in Jerusalem would remain in the city limits, which included the Mt. of Olives (instead of returning to Bethany).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It is helpful to focus especially on Psalm 118:5-7, 22-23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a:t>
            </a:r>
            <a:r>
              <a:rPr lang="en-US" sz="1200" kern="1200" baseline="0" dirty="0" smtClean="0">
                <a:solidFill>
                  <a:schemeClr val="tx1"/>
                </a:solidFill>
                <a:effectLst/>
                <a:latin typeface="+mn-lt"/>
                <a:ea typeface="+mn-ea"/>
                <a:cs typeface="+mn-cs"/>
              </a:rPr>
              <a:t> begins the process of heading toward the cross, projecting his abandonment by the apostles and eventually His Father.</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89062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Hebrews 5:7</a:t>
            </a:r>
            <a:r>
              <a:rPr lang="en-US" sz="1200" kern="1200" baseline="0" dirty="0" smtClean="0">
                <a:solidFill>
                  <a:schemeClr val="tx1"/>
                </a:solidFill>
                <a:effectLst/>
                <a:latin typeface="+mn-lt"/>
                <a:ea typeface="+mn-ea"/>
                <a:cs typeface="+mn-cs"/>
              </a:rPr>
              <a:t> – “In the days of his flesh, Jesus offered up prayers and supplications, with </a:t>
            </a:r>
            <a:r>
              <a:rPr lang="en-US" sz="1200" b="1" kern="1200" baseline="0" dirty="0" smtClean="0">
                <a:solidFill>
                  <a:schemeClr val="tx1"/>
                </a:solidFill>
                <a:effectLst/>
                <a:latin typeface="+mn-lt"/>
                <a:ea typeface="+mn-ea"/>
                <a:cs typeface="+mn-cs"/>
              </a:rPr>
              <a:t>loud cries and tears</a:t>
            </a:r>
            <a:r>
              <a:rPr lang="en-US" sz="1200" kern="1200" baseline="0" dirty="0" smtClean="0">
                <a:solidFill>
                  <a:schemeClr val="tx1"/>
                </a:solidFill>
                <a:effectLst/>
                <a:latin typeface="+mn-lt"/>
                <a:ea typeface="+mn-ea"/>
                <a:cs typeface="+mn-cs"/>
              </a:rPr>
              <a:t>, to him who was able to save him from death, and </a:t>
            </a:r>
            <a:r>
              <a:rPr lang="en-US" sz="1200" b="1" kern="1200" baseline="0" dirty="0" smtClean="0">
                <a:solidFill>
                  <a:schemeClr val="tx1"/>
                </a:solidFill>
                <a:effectLst/>
                <a:latin typeface="+mn-lt"/>
                <a:ea typeface="+mn-ea"/>
                <a:cs typeface="+mn-cs"/>
              </a:rPr>
              <a:t>he was heard </a:t>
            </a:r>
            <a:r>
              <a:rPr lang="en-US" sz="1200" kern="1200" baseline="0" dirty="0" smtClean="0">
                <a:solidFill>
                  <a:schemeClr val="tx1"/>
                </a:solidFill>
                <a:effectLst/>
                <a:latin typeface="+mn-lt"/>
                <a:ea typeface="+mn-ea"/>
                <a:cs typeface="+mn-cs"/>
              </a:rPr>
              <a:t>because of his reverence.”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Luke 22:44 – “And being in an agony he prayed more earnestly; and his sweat became like great drops of blood falling down to the ground.”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55673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Buddhism attempts to escape suffering</a:t>
            </a:r>
            <a:r>
              <a:rPr lang="en-US" sz="1200" kern="1200" baseline="0" dirty="0" smtClean="0">
                <a:solidFill>
                  <a:schemeClr val="tx1"/>
                </a:solidFill>
                <a:effectLst/>
                <a:latin typeface="+mn-lt"/>
                <a:ea typeface="+mn-ea"/>
                <a:cs typeface="+mn-cs"/>
              </a:rPr>
              <a:t> by eliminating desire, ignoring pleasure and pain, stepping away from suffering.  Jesus does the opposite…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1 Peter 2:23 – “When he was reviled, he did not revile in return; when he suffered, he did not threaten, but </a:t>
            </a:r>
            <a:r>
              <a:rPr lang="en-US" sz="1200" b="1" kern="1200" baseline="0" dirty="0" smtClean="0">
                <a:solidFill>
                  <a:schemeClr val="tx1"/>
                </a:solidFill>
                <a:effectLst/>
                <a:latin typeface="+mn-lt"/>
                <a:ea typeface="+mn-ea"/>
                <a:cs typeface="+mn-cs"/>
              </a:rPr>
              <a:t>continued entrusting himself to him who judges justly</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753559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76384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Vs.43 – the guilty person</a:t>
            </a:r>
            <a:r>
              <a:rPr lang="en-US" sz="1200" kern="1200" baseline="0" dirty="0" smtClean="0">
                <a:solidFill>
                  <a:schemeClr val="tx1"/>
                </a:solidFill>
                <a:effectLst/>
                <a:latin typeface="+mn-lt"/>
                <a:ea typeface="+mn-ea"/>
                <a:cs typeface="+mn-cs"/>
              </a:rPr>
              <a:t> in the garden wasn’t Jesus, it was the one who took a bribe to have him illegally arrested (without being charged of a crime).</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Vs.47 – Maybe Mark didn’t mention Simon Peter as the swordsman to avoid any revenge by the early readers of these</a:t>
            </a:r>
            <a:r>
              <a:rPr lang="en-US" sz="1200" kern="1200" baseline="0" dirty="0" smtClean="0">
                <a:solidFill>
                  <a:schemeClr val="tx1"/>
                </a:solidFill>
                <a:effectLst/>
                <a:latin typeface="+mn-lt"/>
                <a:ea typeface="+mn-ea"/>
                <a:cs typeface="+mn-cs"/>
              </a:rPr>
              <a:t> synoptic gospels.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Vs.52 – Maybe Mark is leaving the identity of this person open so that we could all see ourselves as a potential deserter of Jesus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967378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Vs.61 – Ironically, the high priest is afraid to say the name</a:t>
            </a:r>
            <a:r>
              <a:rPr lang="en-US" sz="1200" kern="1200" baseline="0" dirty="0" smtClean="0">
                <a:solidFill>
                  <a:schemeClr val="tx1"/>
                </a:solidFill>
                <a:effectLst/>
                <a:latin typeface="+mn-lt"/>
                <a:ea typeface="+mn-ea"/>
                <a:cs typeface="+mn-cs"/>
              </a:rPr>
              <a:t> of God (“the Blessed”) but not afraid to condemn Jesus.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Acts 1:9-11 – And when he had said these things, as they were looking on, he was lifted up, and a cloud took him out of their sight. And while they were gazing into heaven as he went, behold, two men stood by them in white robes, and said, “Men of Galilee, why do you stand looking into heaven? This Jesus, who was taken up from you into heaven, will come in the same way as you saw him go into heaven.”</a:t>
            </a: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76227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641366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Proverbs 16:18 – “Pride goes before destruction, and a haughty spirit before a fall.”</a:t>
            </a:r>
          </a:p>
          <a:p>
            <a:r>
              <a:rPr lang="en-US" sz="1200" b="0" i="0" kern="1200" dirty="0" smtClean="0">
                <a:solidFill>
                  <a:schemeClr val="tx1"/>
                </a:solidFill>
                <a:effectLst/>
                <a:latin typeface="+mn-lt"/>
                <a:ea typeface="+mn-ea"/>
                <a:cs typeface="+mn-cs"/>
              </a:rPr>
              <a:t>1 Corinthians 10:12 – “Therefore let anyone who thinks that he stands take heed lest he fall.”</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1624926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12/28/2024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601878" y="2905247"/>
            <a:ext cx="7963385" cy="2653635"/>
          </a:xfrm>
        </p:spPr>
        <p:txBody>
          <a:bodyPr>
            <a:noAutofit/>
          </a:bodyPr>
          <a:lstStyle/>
          <a:p>
            <a:r>
              <a:rPr lang="en-US" sz="4000" dirty="0" smtClean="0"/>
              <a:t>Chapter 14bc</a:t>
            </a:r>
          </a:p>
          <a:p>
            <a:endParaRPr lang="en-US" sz="4000" dirty="0"/>
          </a:p>
          <a:p>
            <a:r>
              <a:rPr lang="en-US" sz="2800" dirty="0" smtClean="0"/>
              <a:t>“Yet </a:t>
            </a:r>
            <a:r>
              <a:rPr lang="en-US" sz="2800" dirty="0"/>
              <a:t>not what I will, but what you will.” </a:t>
            </a:r>
            <a:r>
              <a:rPr lang="en-US" sz="2000" dirty="0"/>
              <a:t>(</a:t>
            </a:r>
            <a:r>
              <a:rPr lang="en-US" sz="2000" dirty="0" smtClean="0"/>
              <a:t>vs.36)</a:t>
            </a:r>
            <a:endParaRPr lang="en-US" sz="28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14:26-31</a:t>
            </a:r>
            <a:r>
              <a:rPr lang="en-US" u="sng" dirty="0" smtClean="0">
                <a:latin typeface="+mn-lt"/>
              </a:rPr>
              <a:t> </a:t>
            </a:r>
            <a:r>
              <a:rPr lang="en-US" u="sng" dirty="0">
                <a:latin typeface="+mn-lt"/>
              </a:rPr>
              <a:t>– </a:t>
            </a:r>
            <a:r>
              <a:rPr lang="en-US" u="sng" dirty="0" smtClean="0">
                <a:latin typeface="+mn-lt"/>
              </a:rPr>
              <a:t>Preparing for Isolation</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a:bodyPr>
          <a:lstStyle/>
          <a:p>
            <a:pPr>
              <a:lnSpc>
                <a:spcPct val="100000"/>
              </a:lnSpc>
              <a:spcBef>
                <a:spcPts val="0"/>
              </a:spcBef>
              <a:spcAft>
                <a:spcPts val="1200"/>
              </a:spcAft>
            </a:pPr>
            <a:r>
              <a:rPr lang="en-US" sz="3200" b="1" dirty="0" smtClean="0"/>
              <a:t>vs.26</a:t>
            </a:r>
            <a:r>
              <a:rPr lang="en-US" sz="3200" dirty="0" smtClean="0"/>
              <a:t> </a:t>
            </a:r>
            <a:r>
              <a:rPr lang="en-US" sz="3200" dirty="0"/>
              <a:t>– </a:t>
            </a:r>
            <a:r>
              <a:rPr lang="en-US" sz="3200" dirty="0" smtClean="0"/>
              <a:t>The Jewish Hymnal was Psalms.  Traditionally, they would sing Psalm 118 at the end of the Passover meal.</a:t>
            </a:r>
          </a:p>
          <a:p>
            <a:pPr>
              <a:lnSpc>
                <a:spcPct val="100000"/>
              </a:lnSpc>
              <a:spcBef>
                <a:spcPts val="0"/>
              </a:spcBef>
              <a:spcAft>
                <a:spcPts val="1200"/>
              </a:spcAft>
            </a:pPr>
            <a:r>
              <a:rPr lang="en-US" sz="3200" b="1" dirty="0" smtClean="0"/>
              <a:t>vs.27,28</a:t>
            </a:r>
            <a:r>
              <a:rPr lang="en-US" sz="3200" dirty="0" smtClean="0"/>
              <a:t> </a:t>
            </a:r>
            <a:r>
              <a:rPr lang="en-US" sz="3200" dirty="0"/>
              <a:t>– </a:t>
            </a:r>
            <a:r>
              <a:rPr lang="en-US" sz="3200" dirty="0" smtClean="0"/>
              <a:t>Jesus quotes </a:t>
            </a:r>
            <a:r>
              <a:rPr lang="en-US" sz="3200" dirty="0" err="1" smtClean="0"/>
              <a:t>Zech</a:t>
            </a:r>
            <a:r>
              <a:rPr lang="en-US" sz="3200" dirty="0" smtClean="0"/>
              <a:t> 13:7, but tells them that He will meet them in Galilee “after I am raised up.”</a:t>
            </a:r>
          </a:p>
          <a:p>
            <a:pPr>
              <a:lnSpc>
                <a:spcPct val="100000"/>
              </a:lnSpc>
              <a:spcBef>
                <a:spcPts val="0"/>
              </a:spcBef>
              <a:spcAft>
                <a:spcPts val="1200"/>
              </a:spcAft>
            </a:pPr>
            <a:r>
              <a:rPr lang="en-US" sz="3200" b="1" dirty="0" smtClean="0"/>
              <a:t>vs.29</a:t>
            </a:r>
            <a:r>
              <a:rPr lang="en-US" sz="3200" dirty="0" smtClean="0"/>
              <a:t> </a:t>
            </a:r>
            <a:r>
              <a:rPr lang="en-US" sz="3200" dirty="0"/>
              <a:t>– </a:t>
            </a:r>
            <a:r>
              <a:rPr lang="en-US" sz="3200" dirty="0" smtClean="0"/>
              <a:t>Bold Peter tries to correct God.  Fortunately, He has a loving advocate (Luke 22:31-34).</a:t>
            </a:r>
          </a:p>
          <a:p>
            <a:pPr>
              <a:lnSpc>
                <a:spcPct val="100000"/>
              </a:lnSpc>
              <a:spcBef>
                <a:spcPts val="0"/>
              </a:spcBef>
              <a:spcAft>
                <a:spcPts val="1200"/>
              </a:spcAft>
            </a:pPr>
            <a:r>
              <a:rPr lang="en-US" sz="3200" b="1" dirty="0" smtClean="0"/>
              <a:t>vs.30,31</a:t>
            </a:r>
            <a:r>
              <a:rPr lang="en-US" sz="3200" dirty="0" smtClean="0"/>
              <a:t> – Jesus predicts a sad future, and the rest of </a:t>
            </a:r>
            <a:r>
              <a:rPr lang="en-US" sz="3200" dirty="0"/>
              <a:t>the </a:t>
            </a:r>
            <a:r>
              <a:rPr lang="en-US" sz="3200" dirty="0" smtClean="0"/>
              <a:t>disciples </a:t>
            </a:r>
            <a:r>
              <a:rPr lang="en-US" sz="3200" dirty="0"/>
              <a:t>forgetting the “Is it I?” episode earlier in the evening. </a:t>
            </a:r>
            <a:endParaRPr lang="en-US" sz="3200" dirty="0" smtClean="0"/>
          </a:p>
        </p:txBody>
      </p:sp>
    </p:spTree>
    <p:extLst>
      <p:ext uri="{BB962C8B-B14F-4D97-AF65-F5344CB8AC3E}">
        <p14:creationId xmlns:p14="http://schemas.microsoft.com/office/powerpoint/2010/main" val="16146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0675"/>
            <a:ext cx="9143999" cy="763960"/>
          </a:xfrm>
        </p:spPr>
        <p:txBody>
          <a:bodyPr>
            <a:normAutofit/>
          </a:bodyPr>
          <a:lstStyle/>
          <a:p>
            <a:pPr algn="ctr">
              <a:lnSpc>
                <a:spcPct val="100000"/>
              </a:lnSpc>
              <a:spcBef>
                <a:spcPts val="0"/>
              </a:spcBef>
              <a:spcAft>
                <a:spcPts val="3000"/>
              </a:spcAft>
            </a:pPr>
            <a:r>
              <a:rPr lang="en-US" b="1" u="sng" dirty="0" smtClean="0">
                <a:latin typeface="+mn-lt"/>
              </a:rPr>
              <a:t>Mark 14:32-36</a:t>
            </a:r>
            <a:r>
              <a:rPr lang="en-US" u="sng" dirty="0" smtClean="0">
                <a:latin typeface="+mn-lt"/>
              </a:rPr>
              <a:t> </a:t>
            </a:r>
            <a:r>
              <a:rPr lang="en-US" u="sng" dirty="0">
                <a:latin typeface="+mn-lt"/>
              </a:rPr>
              <a:t>– </a:t>
            </a:r>
            <a:r>
              <a:rPr lang="en-US" u="sng" dirty="0" smtClean="0">
                <a:latin typeface="+mn-lt"/>
              </a:rPr>
              <a:t>The Sorrowful Savior</a:t>
            </a:r>
            <a:endParaRPr lang="en-US" u="sng" dirty="0">
              <a:latin typeface="+mn-lt"/>
            </a:endParaRPr>
          </a:p>
        </p:txBody>
      </p:sp>
      <p:sp>
        <p:nvSpPr>
          <p:cNvPr id="7" name="Content Placeholder 6"/>
          <p:cNvSpPr>
            <a:spLocks noGrp="1"/>
          </p:cNvSpPr>
          <p:nvPr>
            <p:ph idx="1"/>
          </p:nvPr>
        </p:nvSpPr>
        <p:spPr>
          <a:xfrm>
            <a:off x="358815" y="1169043"/>
            <a:ext cx="8599989" cy="5463251"/>
          </a:xfrm>
        </p:spPr>
        <p:txBody>
          <a:bodyPr>
            <a:noAutofit/>
          </a:bodyPr>
          <a:lstStyle/>
          <a:p>
            <a:pPr>
              <a:spcBef>
                <a:spcPts val="0"/>
              </a:spcBef>
              <a:spcAft>
                <a:spcPts val="1200"/>
              </a:spcAft>
            </a:pPr>
            <a:r>
              <a:rPr lang="en-US" b="1" dirty="0" smtClean="0"/>
              <a:t>vs.32</a:t>
            </a:r>
            <a:r>
              <a:rPr lang="en-US" dirty="0" smtClean="0"/>
              <a:t> </a:t>
            </a:r>
            <a:r>
              <a:rPr lang="en-US" dirty="0"/>
              <a:t>– </a:t>
            </a:r>
            <a:r>
              <a:rPr lang="en-US" dirty="0" smtClean="0"/>
              <a:t>Gethsemane means “oil press” – where the olives would be squeezed (making us think of the pressure on Jesus).</a:t>
            </a:r>
          </a:p>
          <a:p>
            <a:pPr>
              <a:spcBef>
                <a:spcPts val="0"/>
              </a:spcBef>
              <a:spcAft>
                <a:spcPts val="1200"/>
              </a:spcAft>
            </a:pPr>
            <a:r>
              <a:rPr lang="en-US" b="1" dirty="0" smtClean="0"/>
              <a:t>vs.33</a:t>
            </a:r>
            <a:r>
              <a:rPr lang="en-US" dirty="0" smtClean="0"/>
              <a:t> – We now see Jesus “distressed and troubled.”  </a:t>
            </a:r>
            <a:endParaRPr lang="en-US" dirty="0"/>
          </a:p>
          <a:p>
            <a:pPr>
              <a:spcBef>
                <a:spcPts val="0"/>
              </a:spcBef>
              <a:spcAft>
                <a:spcPts val="1200"/>
              </a:spcAft>
            </a:pPr>
            <a:r>
              <a:rPr lang="en-US" b="1" dirty="0" smtClean="0"/>
              <a:t>vs.34</a:t>
            </a:r>
            <a:r>
              <a:rPr lang="en-US" dirty="0" smtClean="0"/>
              <a:t> – Jesus is about to face something indescribably terrible</a:t>
            </a:r>
            <a:r>
              <a:rPr lang="en-US" dirty="0"/>
              <a:t> </a:t>
            </a:r>
            <a:r>
              <a:rPr lang="en-US" dirty="0" smtClean="0"/>
              <a:t>– the full fury of God’s wrath for sin, guilt, and death. His soul is overwhelmed.</a:t>
            </a:r>
          </a:p>
          <a:p>
            <a:pPr>
              <a:spcBef>
                <a:spcPts val="0"/>
              </a:spcBef>
              <a:spcAft>
                <a:spcPts val="1200"/>
              </a:spcAft>
            </a:pPr>
            <a:r>
              <a:rPr lang="en-US" b="1" dirty="0" smtClean="0"/>
              <a:t>vs.35,36</a:t>
            </a:r>
            <a:r>
              <a:rPr lang="en-US" dirty="0" smtClean="0"/>
              <a:t> – He’s beginning to taste the horror of separation from the Father and absolute punishment</a:t>
            </a:r>
          </a:p>
          <a:p>
            <a:pPr>
              <a:spcBef>
                <a:spcPts val="0"/>
              </a:spcBef>
              <a:spcAft>
                <a:spcPts val="1200"/>
              </a:spcAft>
            </a:pPr>
            <a:r>
              <a:rPr lang="en-US" b="1" dirty="0" smtClean="0"/>
              <a:t>Hebrews 5:7 </a:t>
            </a:r>
            <a:r>
              <a:rPr lang="en-US" dirty="0" smtClean="0"/>
              <a:t>– Jesus’ prayers were intense (Luke 22:44) and they were heard and answered by the Father </a:t>
            </a:r>
          </a:p>
          <a:p>
            <a:pPr>
              <a:spcBef>
                <a:spcPts val="0"/>
              </a:spcBef>
              <a:spcAft>
                <a:spcPts val="1200"/>
              </a:spcAft>
            </a:pPr>
            <a:endParaRPr lang="en-US" dirty="0" smtClean="0"/>
          </a:p>
        </p:txBody>
      </p:sp>
    </p:spTree>
    <p:extLst>
      <p:ext uri="{BB962C8B-B14F-4D97-AF65-F5344CB8AC3E}">
        <p14:creationId xmlns:p14="http://schemas.microsoft.com/office/powerpoint/2010/main" val="11683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14:32-36</a:t>
            </a:r>
            <a:r>
              <a:rPr lang="en-US" u="sng" dirty="0" smtClean="0">
                <a:latin typeface="+mn-lt"/>
              </a:rPr>
              <a:t> </a:t>
            </a:r>
            <a:r>
              <a:rPr lang="en-US" u="sng" dirty="0">
                <a:latin typeface="+mn-lt"/>
              </a:rPr>
              <a:t>– </a:t>
            </a:r>
            <a:r>
              <a:rPr lang="en-US" u="sng" dirty="0" smtClean="0">
                <a:latin typeface="+mn-lt"/>
              </a:rPr>
              <a:t>“Your will be done.”</a:t>
            </a:r>
            <a:endParaRPr lang="en-US" u="sng" dirty="0">
              <a:latin typeface="+mn-lt"/>
            </a:endParaRPr>
          </a:p>
        </p:txBody>
      </p:sp>
      <p:sp>
        <p:nvSpPr>
          <p:cNvPr id="7" name="Content Placeholder 6"/>
          <p:cNvSpPr>
            <a:spLocks noGrp="1"/>
          </p:cNvSpPr>
          <p:nvPr>
            <p:ph idx="1"/>
          </p:nvPr>
        </p:nvSpPr>
        <p:spPr>
          <a:xfrm>
            <a:off x="127322" y="1111168"/>
            <a:ext cx="8889355" cy="5370653"/>
          </a:xfrm>
        </p:spPr>
        <p:txBody>
          <a:bodyPr>
            <a:noAutofit/>
          </a:bodyPr>
          <a:lstStyle/>
          <a:p>
            <a:pPr>
              <a:spcBef>
                <a:spcPts val="0"/>
              </a:spcBef>
              <a:spcAft>
                <a:spcPts val="1200"/>
              </a:spcAft>
            </a:pPr>
            <a:r>
              <a:rPr lang="en-US" sz="2600" b="1" dirty="0" smtClean="0"/>
              <a:t>Psalm 75:8 </a:t>
            </a:r>
            <a:r>
              <a:rPr lang="en-US" sz="2600" dirty="0" smtClean="0"/>
              <a:t>– In the OT, “the cup” is a picture of God’s overflowing judgment against sin. </a:t>
            </a:r>
          </a:p>
          <a:p>
            <a:pPr>
              <a:spcBef>
                <a:spcPts val="0"/>
              </a:spcBef>
              <a:spcAft>
                <a:spcPts val="1200"/>
              </a:spcAft>
            </a:pPr>
            <a:r>
              <a:rPr lang="en-US" sz="2600" dirty="0" smtClean="0"/>
              <a:t>We must understand the depth of God’s wrath toward sin to appreciate God’s love and our value in His sight</a:t>
            </a:r>
          </a:p>
          <a:p>
            <a:pPr>
              <a:spcBef>
                <a:spcPts val="0"/>
              </a:spcBef>
              <a:spcAft>
                <a:spcPts val="1200"/>
              </a:spcAft>
            </a:pPr>
            <a:r>
              <a:rPr lang="en-US" sz="2600" dirty="0" smtClean="0"/>
              <a:t>Jesus didn’t try to </a:t>
            </a:r>
            <a:r>
              <a:rPr lang="en-US" sz="2600" b="1" dirty="0" smtClean="0"/>
              <a:t>escape </a:t>
            </a:r>
            <a:r>
              <a:rPr lang="en-US" sz="2600" dirty="0" smtClean="0"/>
              <a:t>the painful situation or </a:t>
            </a:r>
            <a:r>
              <a:rPr lang="en-US" sz="2600" b="1" dirty="0" smtClean="0"/>
              <a:t>ignore</a:t>
            </a:r>
            <a:r>
              <a:rPr lang="en-US" sz="2600" dirty="0" smtClean="0"/>
              <a:t> the pain.  He completely entered into the suffering for us…</a:t>
            </a:r>
          </a:p>
          <a:p>
            <a:pPr>
              <a:spcBef>
                <a:spcPts val="0"/>
              </a:spcBef>
              <a:spcAft>
                <a:spcPts val="1200"/>
              </a:spcAft>
            </a:pPr>
            <a:r>
              <a:rPr lang="en-US" sz="2600" dirty="0" smtClean="0"/>
              <a:t>This is the supreme moment of suffering in world history, and Jesus says, “Yet not what I will, but what You will.”</a:t>
            </a:r>
          </a:p>
          <a:p>
            <a:pPr>
              <a:spcBef>
                <a:spcPts val="0"/>
              </a:spcBef>
              <a:spcAft>
                <a:spcPts val="1200"/>
              </a:spcAft>
            </a:pPr>
            <a:r>
              <a:rPr lang="en-US" sz="2600" dirty="0" smtClean="0"/>
              <a:t>Jesus completely surrenders to the Father, giving Him absolute control of the circumstances and the agony to come.</a:t>
            </a:r>
          </a:p>
          <a:p>
            <a:pPr>
              <a:spcBef>
                <a:spcPts val="0"/>
              </a:spcBef>
              <a:spcAft>
                <a:spcPts val="1200"/>
              </a:spcAft>
            </a:pPr>
            <a:r>
              <a:rPr lang="en-US" sz="2600" dirty="0" smtClean="0"/>
              <a:t>The love of God for you is infinitely greater than anything you will ever experience on earth.</a:t>
            </a:r>
          </a:p>
          <a:p>
            <a:pPr>
              <a:spcBef>
                <a:spcPts val="0"/>
              </a:spcBef>
              <a:spcAft>
                <a:spcPts val="1200"/>
              </a:spcAft>
            </a:pPr>
            <a:endParaRPr lang="en-US" sz="2600" dirty="0" smtClean="0"/>
          </a:p>
          <a:p>
            <a:pPr>
              <a:spcBef>
                <a:spcPts val="0"/>
              </a:spcBef>
              <a:spcAft>
                <a:spcPts val="1200"/>
              </a:spcAft>
            </a:pPr>
            <a:endParaRPr lang="en-US" sz="2600" dirty="0" smtClean="0"/>
          </a:p>
        </p:txBody>
      </p:sp>
    </p:spTree>
    <p:extLst>
      <p:ext uri="{BB962C8B-B14F-4D97-AF65-F5344CB8AC3E}">
        <p14:creationId xmlns:p14="http://schemas.microsoft.com/office/powerpoint/2010/main" val="226427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14:37-42</a:t>
            </a:r>
            <a:r>
              <a:rPr lang="en-US" u="sng" dirty="0" smtClean="0">
                <a:latin typeface="+mn-lt"/>
              </a:rPr>
              <a:t> </a:t>
            </a:r>
            <a:r>
              <a:rPr lang="en-US" u="sng" dirty="0">
                <a:latin typeface="+mn-lt"/>
              </a:rPr>
              <a:t>– </a:t>
            </a:r>
            <a:r>
              <a:rPr lang="en-US" u="sng" dirty="0" smtClean="0">
                <a:latin typeface="+mn-lt"/>
              </a:rPr>
              <a:t>The flesh is weak</a:t>
            </a:r>
            <a:endParaRPr lang="en-US" u="sng" dirty="0">
              <a:latin typeface="+mn-lt"/>
            </a:endParaRPr>
          </a:p>
        </p:txBody>
      </p:sp>
      <p:sp>
        <p:nvSpPr>
          <p:cNvPr id="7" name="Content Placeholder 6"/>
          <p:cNvSpPr>
            <a:spLocks noGrp="1"/>
          </p:cNvSpPr>
          <p:nvPr>
            <p:ph idx="1"/>
          </p:nvPr>
        </p:nvSpPr>
        <p:spPr>
          <a:xfrm>
            <a:off x="196903" y="1031480"/>
            <a:ext cx="8947095" cy="5681977"/>
          </a:xfrm>
        </p:spPr>
        <p:txBody>
          <a:bodyPr>
            <a:noAutofit/>
          </a:bodyPr>
          <a:lstStyle/>
          <a:p>
            <a:pPr>
              <a:lnSpc>
                <a:spcPct val="100000"/>
              </a:lnSpc>
              <a:spcBef>
                <a:spcPts val="0"/>
              </a:spcBef>
              <a:spcAft>
                <a:spcPts val="1200"/>
              </a:spcAft>
            </a:pPr>
            <a:r>
              <a:rPr lang="en-US" b="1" dirty="0" smtClean="0"/>
              <a:t>vs.37</a:t>
            </a:r>
            <a:r>
              <a:rPr lang="en-US" dirty="0" smtClean="0"/>
              <a:t> </a:t>
            </a:r>
            <a:r>
              <a:rPr lang="en-US" dirty="0"/>
              <a:t>– </a:t>
            </a:r>
            <a:r>
              <a:rPr lang="en-US" dirty="0" smtClean="0"/>
              <a:t>Because Peter wasn’t living up to his new name, Jesus calls him “Simon.”  In chapter 13, Jesus told them to “stay awake” for </a:t>
            </a:r>
            <a:r>
              <a:rPr lang="en-US" u="sng" dirty="0" smtClean="0"/>
              <a:t>life</a:t>
            </a:r>
            <a:r>
              <a:rPr lang="en-US" dirty="0" smtClean="0"/>
              <a:t> – but now, </a:t>
            </a:r>
            <a:r>
              <a:rPr lang="en-US" u="sng" dirty="0" smtClean="0"/>
              <a:t>one hour</a:t>
            </a:r>
            <a:r>
              <a:rPr lang="en-US" dirty="0" smtClean="0"/>
              <a:t> is too hard.</a:t>
            </a:r>
          </a:p>
          <a:p>
            <a:pPr>
              <a:lnSpc>
                <a:spcPct val="100000"/>
              </a:lnSpc>
              <a:spcBef>
                <a:spcPts val="0"/>
              </a:spcBef>
              <a:spcAft>
                <a:spcPts val="1200"/>
              </a:spcAft>
            </a:pPr>
            <a:r>
              <a:rPr lang="en-US" b="1" dirty="0" smtClean="0"/>
              <a:t>vs.38</a:t>
            </a:r>
            <a:r>
              <a:rPr lang="en-US" dirty="0" smtClean="0"/>
              <a:t> – </a:t>
            </a:r>
            <a:r>
              <a:rPr lang="en-US" u="sng" dirty="0" smtClean="0"/>
              <a:t>Willing spirits</a:t>
            </a:r>
            <a:r>
              <a:rPr lang="en-US" dirty="0" smtClean="0"/>
              <a:t> are still attached to </a:t>
            </a:r>
            <a:r>
              <a:rPr lang="en-US" u="sng" dirty="0" smtClean="0"/>
              <a:t>unredeemed flesh</a:t>
            </a:r>
            <a:r>
              <a:rPr lang="en-US" dirty="0" smtClean="0"/>
              <a:t>, so we are not always able to do right (Rom 7:15-23).</a:t>
            </a:r>
          </a:p>
          <a:p>
            <a:pPr>
              <a:lnSpc>
                <a:spcPct val="100000"/>
              </a:lnSpc>
              <a:spcBef>
                <a:spcPts val="0"/>
              </a:spcBef>
              <a:spcAft>
                <a:spcPts val="1200"/>
              </a:spcAft>
            </a:pPr>
            <a:r>
              <a:rPr lang="en-US" b="1" dirty="0" smtClean="0"/>
              <a:t>vs.39</a:t>
            </a:r>
            <a:r>
              <a:rPr lang="en-US" dirty="0" smtClean="0"/>
              <a:t> – “same words” – not prayers of vain repetition, but deep, heartfelt longings</a:t>
            </a:r>
          </a:p>
          <a:p>
            <a:pPr>
              <a:lnSpc>
                <a:spcPct val="100000"/>
              </a:lnSpc>
              <a:spcBef>
                <a:spcPts val="0"/>
              </a:spcBef>
              <a:spcAft>
                <a:spcPts val="1200"/>
              </a:spcAft>
            </a:pPr>
            <a:r>
              <a:rPr lang="en-US" b="1" dirty="0"/>
              <a:t>v</a:t>
            </a:r>
            <a:r>
              <a:rPr lang="en-US" b="1" dirty="0" smtClean="0"/>
              <a:t>s.40</a:t>
            </a:r>
            <a:r>
              <a:rPr lang="en-US" dirty="0" smtClean="0"/>
              <a:t> </a:t>
            </a:r>
            <a:r>
              <a:rPr lang="en-US" dirty="0"/>
              <a:t>– </a:t>
            </a:r>
            <a:r>
              <a:rPr lang="en-US" dirty="0" smtClean="0"/>
              <a:t>“They did not know what to answer Him.”  Do you ever feel like this?</a:t>
            </a:r>
          </a:p>
          <a:p>
            <a:pPr>
              <a:lnSpc>
                <a:spcPct val="100000"/>
              </a:lnSpc>
              <a:spcBef>
                <a:spcPts val="0"/>
              </a:spcBef>
              <a:spcAft>
                <a:spcPts val="1200"/>
              </a:spcAft>
            </a:pPr>
            <a:r>
              <a:rPr lang="en-US" b="1" dirty="0" smtClean="0"/>
              <a:t>vs.41,42</a:t>
            </a:r>
            <a:r>
              <a:rPr lang="en-US" dirty="0" smtClean="0"/>
              <a:t> </a:t>
            </a:r>
            <a:r>
              <a:rPr lang="en-US" dirty="0"/>
              <a:t>– </a:t>
            </a:r>
            <a:r>
              <a:rPr lang="en-US" dirty="0" smtClean="0"/>
              <a:t>Jesus knows and is prepared for everything…</a:t>
            </a:r>
          </a:p>
        </p:txBody>
      </p:sp>
    </p:spTree>
    <p:extLst>
      <p:ext uri="{BB962C8B-B14F-4D97-AF65-F5344CB8AC3E}">
        <p14:creationId xmlns:p14="http://schemas.microsoft.com/office/powerpoint/2010/main" val="214127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14:43-52</a:t>
            </a:r>
            <a:r>
              <a:rPr lang="en-US" u="sng" dirty="0" smtClean="0">
                <a:latin typeface="+mn-lt"/>
              </a:rPr>
              <a:t> </a:t>
            </a:r>
            <a:r>
              <a:rPr lang="en-US" u="sng" dirty="0">
                <a:latin typeface="+mn-lt"/>
              </a:rPr>
              <a:t>– </a:t>
            </a:r>
            <a:r>
              <a:rPr lang="en-US" u="sng" dirty="0" smtClean="0">
                <a:latin typeface="+mn-lt"/>
              </a:rPr>
              <a:t>Betrayed and Arrested</a:t>
            </a:r>
            <a:endParaRPr lang="en-US" u="sng" dirty="0">
              <a:latin typeface="+mn-lt"/>
            </a:endParaRPr>
          </a:p>
        </p:txBody>
      </p:sp>
      <p:sp>
        <p:nvSpPr>
          <p:cNvPr id="7" name="Content Placeholder 6"/>
          <p:cNvSpPr>
            <a:spLocks noGrp="1"/>
          </p:cNvSpPr>
          <p:nvPr>
            <p:ph idx="1"/>
          </p:nvPr>
        </p:nvSpPr>
        <p:spPr>
          <a:xfrm>
            <a:off x="162178" y="1031480"/>
            <a:ext cx="8947095" cy="5681977"/>
          </a:xfrm>
        </p:spPr>
        <p:txBody>
          <a:bodyPr>
            <a:normAutofit fontScale="85000" lnSpcReduction="20000"/>
          </a:bodyPr>
          <a:lstStyle/>
          <a:p>
            <a:pPr>
              <a:lnSpc>
                <a:spcPct val="100000"/>
              </a:lnSpc>
              <a:spcBef>
                <a:spcPts val="0"/>
              </a:spcBef>
              <a:spcAft>
                <a:spcPts val="1200"/>
              </a:spcAft>
            </a:pPr>
            <a:r>
              <a:rPr lang="en-US" sz="3200" b="1" dirty="0" smtClean="0"/>
              <a:t>vs.43</a:t>
            </a:r>
            <a:r>
              <a:rPr lang="en-US" sz="3200" dirty="0" smtClean="0"/>
              <a:t> </a:t>
            </a:r>
            <a:r>
              <a:rPr lang="en-US" sz="3200" dirty="0"/>
              <a:t>– </a:t>
            </a:r>
            <a:r>
              <a:rPr lang="en-US" sz="3200" dirty="0" smtClean="0"/>
              <a:t>“Judas came, one of the twelve,” comes in a clear fulfillment of vs.18, reminding us that </a:t>
            </a:r>
            <a:r>
              <a:rPr lang="en-US" sz="3200" b="1" dirty="0" smtClean="0"/>
              <a:t>some people reject </a:t>
            </a:r>
            <a:r>
              <a:rPr lang="en-US" sz="3200" dirty="0" smtClean="0"/>
              <a:t>the truth even when </a:t>
            </a:r>
            <a:r>
              <a:rPr lang="en-US" sz="3200" b="1" dirty="0" smtClean="0"/>
              <a:t>given overwhelming information</a:t>
            </a:r>
            <a:r>
              <a:rPr lang="en-US" sz="3200" dirty="0" smtClean="0"/>
              <a:t>.</a:t>
            </a:r>
          </a:p>
          <a:p>
            <a:pPr>
              <a:lnSpc>
                <a:spcPct val="100000"/>
              </a:lnSpc>
              <a:spcBef>
                <a:spcPts val="0"/>
              </a:spcBef>
              <a:spcAft>
                <a:spcPts val="1200"/>
              </a:spcAft>
            </a:pPr>
            <a:r>
              <a:rPr lang="en-US" sz="3200" b="1" dirty="0" smtClean="0"/>
              <a:t>vs.44-46</a:t>
            </a:r>
            <a:r>
              <a:rPr lang="en-US" sz="3200" dirty="0" smtClean="0"/>
              <a:t> – To be absolutely sure they got the right guy in the dark garden, his close associate gets face-to-face.  </a:t>
            </a:r>
          </a:p>
          <a:p>
            <a:pPr>
              <a:lnSpc>
                <a:spcPct val="100000"/>
              </a:lnSpc>
              <a:spcBef>
                <a:spcPts val="0"/>
              </a:spcBef>
              <a:spcAft>
                <a:spcPts val="1200"/>
              </a:spcAft>
            </a:pPr>
            <a:r>
              <a:rPr lang="en-US" sz="3200" b="1" dirty="0" smtClean="0"/>
              <a:t>vs.47</a:t>
            </a:r>
            <a:r>
              <a:rPr lang="en-US" sz="3200" dirty="0" smtClean="0"/>
              <a:t> – Simon Peter cuts off </a:t>
            </a:r>
            <a:r>
              <a:rPr lang="en-US" sz="3200" dirty="0" err="1" smtClean="0"/>
              <a:t>Malchus</a:t>
            </a:r>
            <a:r>
              <a:rPr lang="en-US" sz="3200" dirty="0" smtClean="0"/>
              <a:t>’ ear (John 18:10) and Jesus fixes it (Luke 22:51).</a:t>
            </a:r>
          </a:p>
          <a:p>
            <a:pPr>
              <a:lnSpc>
                <a:spcPct val="100000"/>
              </a:lnSpc>
              <a:spcBef>
                <a:spcPts val="0"/>
              </a:spcBef>
              <a:spcAft>
                <a:spcPts val="1200"/>
              </a:spcAft>
            </a:pPr>
            <a:r>
              <a:rPr lang="en-US" sz="3200" b="1" dirty="0" smtClean="0"/>
              <a:t>vs.48,49</a:t>
            </a:r>
            <a:r>
              <a:rPr lang="en-US" sz="3200" dirty="0" smtClean="0"/>
              <a:t> </a:t>
            </a:r>
            <a:r>
              <a:rPr lang="en-US" sz="3200" dirty="0"/>
              <a:t>– </a:t>
            </a:r>
            <a:r>
              <a:rPr lang="en-US" sz="3200" dirty="0" smtClean="0"/>
              <a:t>That they came to get Jesus with an army of swords and clubs shows </a:t>
            </a:r>
            <a:r>
              <a:rPr lang="en-US" sz="3200" b="1" dirty="0" smtClean="0"/>
              <a:t>they did not understand Him at all</a:t>
            </a:r>
            <a:r>
              <a:rPr lang="en-US" sz="3200" dirty="0" smtClean="0"/>
              <a:t>.  His new kingdom was different from </a:t>
            </a:r>
            <a:r>
              <a:rPr lang="en-US" sz="3200" dirty="0" smtClean="0"/>
              <a:t>anything in </a:t>
            </a:r>
            <a:r>
              <a:rPr lang="en-US" sz="3200" dirty="0" smtClean="0"/>
              <a:t>this world.</a:t>
            </a:r>
          </a:p>
          <a:p>
            <a:pPr>
              <a:lnSpc>
                <a:spcPct val="100000"/>
              </a:lnSpc>
              <a:spcBef>
                <a:spcPts val="0"/>
              </a:spcBef>
              <a:spcAft>
                <a:spcPts val="1200"/>
              </a:spcAft>
            </a:pPr>
            <a:r>
              <a:rPr lang="en-US" sz="3200" b="1" dirty="0"/>
              <a:t>v</a:t>
            </a:r>
            <a:r>
              <a:rPr lang="en-US" sz="3200" b="1" dirty="0" smtClean="0"/>
              <a:t>s.50</a:t>
            </a:r>
            <a:r>
              <a:rPr lang="en-US" sz="3200" dirty="0" smtClean="0"/>
              <a:t> – Jesus is abandoned by His close followers.</a:t>
            </a:r>
          </a:p>
          <a:p>
            <a:pPr>
              <a:lnSpc>
                <a:spcPct val="100000"/>
              </a:lnSpc>
              <a:spcBef>
                <a:spcPts val="0"/>
              </a:spcBef>
              <a:spcAft>
                <a:spcPts val="1200"/>
              </a:spcAft>
            </a:pPr>
            <a:r>
              <a:rPr lang="en-US" sz="3200" b="1" dirty="0"/>
              <a:t>v</a:t>
            </a:r>
            <a:r>
              <a:rPr lang="en-US" sz="3200" b="1" dirty="0" smtClean="0"/>
              <a:t>s.51,52</a:t>
            </a:r>
            <a:r>
              <a:rPr lang="en-US" sz="3200" dirty="0" smtClean="0"/>
              <a:t> – When Adam and Eve failed the test in the first garden, they were also naked and ashamed (this may have been Mark)…</a:t>
            </a:r>
          </a:p>
        </p:txBody>
      </p:sp>
    </p:spTree>
    <p:extLst>
      <p:ext uri="{BB962C8B-B14F-4D97-AF65-F5344CB8AC3E}">
        <p14:creationId xmlns:p14="http://schemas.microsoft.com/office/powerpoint/2010/main" val="414731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14:53-65</a:t>
            </a:r>
            <a:r>
              <a:rPr lang="en-US" u="sng" dirty="0" smtClean="0">
                <a:latin typeface="+mn-lt"/>
              </a:rPr>
              <a:t> </a:t>
            </a:r>
            <a:r>
              <a:rPr lang="en-US" u="sng" dirty="0">
                <a:latin typeface="+mn-lt"/>
              </a:rPr>
              <a:t>– </a:t>
            </a:r>
            <a:r>
              <a:rPr lang="en-US" u="sng" dirty="0" smtClean="0">
                <a:latin typeface="+mn-lt"/>
              </a:rPr>
              <a:t>The Judge is Judged</a:t>
            </a:r>
            <a:endParaRPr lang="en-US" u="sng" dirty="0">
              <a:latin typeface="+mn-lt"/>
            </a:endParaRPr>
          </a:p>
        </p:txBody>
      </p:sp>
      <p:sp>
        <p:nvSpPr>
          <p:cNvPr id="7" name="Content Placeholder 6"/>
          <p:cNvSpPr>
            <a:spLocks noGrp="1"/>
          </p:cNvSpPr>
          <p:nvPr>
            <p:ph idx="1"/>
          </p:nvPr>
        </p:nvSpPr>
        <p:spPr>
          <a:xfrm>
            <a:off x="196904" y="1031480"/>
            <a:ext cx="8808200" cy="5681977"/>
          </a:xfrm>
        </p:spPr>
        <p:txBody>
          <a:bodyPr>
            <a:normAutofit fontScale="92500" lnSpcReduction="10000"/>
          </a:bodyPr>
          <a:lstStyle/>
          <a:p>
            <a:pPr>
              <a:lnSpc>
                <a:spcPct val="100000"/>
              </a:lnSpc>
              <a:spcBef>
                <a:spcPts val="0"/>
              </a:spcBef>
              <a:spcAft>
                <a:spcPts val="1200"/>
              </a:spcAft>
            </a:pPr>
            <a:r>
              <a:rPr lang="en-US" sz="3200" b="1" dirty="0"/>
              <a:t>vs.53 </a:t>
            </a:r>
            <a:r>
              <a:rPr lang="en-US" sz="3200" dirty="0"/>
              <a:t>– </a:t>
            </a:r>
            <a:r>
              <a:rPr lang="en-US" sz="3200" dirty="0" smtClean="0"/>
              <a:t>By Jewish law, it was illegal to hold a criminal trial at night </a:t>
            </a:r>
            <a:r>
              <a:rPr lang="en-US" sz="3200" dirty="0" smtClean="0"/>
              <a:t>or </a:t>
            </a:r>
            <a:r>
              <a:rPr lang="en-US" sz="3200" dirty="0" smtClean="0"/>
              <a:t>before an annual feast day.  The </a:t>
            </a:r>
            <a:r>
              <a:rPr lang="en-US" sz="3200" b="1" dirty="0" smtClean="0"/>
              <a:t>guilty</a:t>
            </a:r>
            <a:r>
              <a:rPr lang="en-US" sz="3200" dirty="0" smtClean="0"/>
              <a:t> people are the </a:t>
            </a:r>
            <a:r>
              <a:rPr lang="en-US" sz="3200" b="1" dirty="0" smtClean="0"/>
              <a:t>judges</a:t>
            </a:r>
            <a:r>
              <a:rPr lang="en-US" sz="3200" dirty="0" smtClean="0"/>
              <a:t>, not Jesus.</a:t>
            </a:r>
          </a:p>
          <a:p>
            <a:pPr>
              <a:lnSpc>
                <a:spcPct val="100000"/>
              </a:lnSpc>
              <a:spcBef>
                <a:spcPts val="0"/>
              </a:spcBef>
              <a:spcAft>
                <a:spcPts val="1200"/>
              </a:spcAft>
            </a:pPr>
            <a:r>
              <a:rPr lang="en-US" sz="3200" b="1" dirty="0" smtClean="0"/>
              <a:t>vs.55-59 </a:t>
            </a:r>
            <a:r>
              <a:rPr lang="en-US" sz="3200" dirty="0"/>
              <a:t>– </a:t>
            </a:r>
            <a:r>
              <a:rPr lang="en-US" sz="3200" dirty="0" smtClean="0"/>
              <a:t>No guilt can be found in the </a:t>
            </a:r>
            <a:r>
              <a:rPr lang="en-US" sz="3200" b="1" dirty="0" smtClean="0"/>
              <a:t>sinless, innocent Jesus </a:t>
            </a:r>
            <a:r>
              <a:rPr lang="en-US" sz="3200" dirty="0" smtClean="0"/>
              <a:t>(Hebrews 4:15). </a:t>
            </a:r>
          </a:p>
          <a:p>
            <a:pPr>
              <a:lnSpc>
                <a:spcPct val="100000"/>
              </a:lnSpc>
              <a:spcBef>
                <a:spcPts val="0"/>
              </a:spcBef>
              <a:spcAft>
                <a:spcPts val="1200"/>
              </a:spcAft>
            </a:pPr>
            <a:r>
              <a:rPr lang="en-US" sz="3200" b="1" dirty="0" smtClean="0"/>
              <a:t>vs.60-62</a:t>
            </a:r>
            <a:r>
              <a:rPr lang="en-US" sz="3200" dirty="0" smtClean="0"/>
              <a:t> </a:t>
            </a:r>
            <a:r>
              <a:rPr lang="en-US" sz="3200" dirty="0"/>
              <a:t>– </a:t>
            </a:r>
            <a:r>
              <a:rPr lang="en-US" sz="3200" dirty="0" smtClean="0"/>
              <a:t>By quoting </a:t>
            </a:r>
            <a:r>
              <a:rPr lang="en-US" sz="3200" b="1" dirty="0" smtClean="0"/>
              <a:t>Daniel 7:13,14</a:t>
            </a:r>
            <a:r>
              <a:rPr lang="en-US" sz="3200" dirty="0" smtClean="0"/>
              <a:t>, Jesus is claiming to be the Son of God who will return in clouds of glory to judge and rule everyone.</a:t>
            </a:r>
          </a:p>
          <a:p>
            <a:pPr>
              <a:lnSpc>
                <a:spcPct val="100000"/>
              </a:lnSpc>
              <a:spcBef>
                <a:spcPts val="0"/>
              </a:spcBef>
              <a:spcAft>
                <a:spcPts val="1200"/>
              </a:spcAft>
            </a:pPr>
            <a:r>
              <a:rPr lang="en-US" sz="3200" b="1" dirty="0" smtClean="0"/>
              <a:t>vs.63-65</a:t>
            </a:r>
            <a:r>
              <a:rPr lang="en-US" sz="3200" dirty="0" smtClean="0"/>
              <a:t> – The Sanhedrin finally gets what they’ve been seeking all along – a reason to condemn Jesus to death.  The </a:t>
            </a:r>
            <a:r>
              <a:rPr lang="en-US" sz="3200" dirty="0" smtClean="0"/>
              <a:t>“trial” </a:t>
            </a:r>
            <a:r>
              <a:rPr lang="en-US" sz="3200" dirty="0" smtClean="0"/>
              <a:t>quickly becomes a shameful abusive riot.</a:t>
            </a:r>
          </a:p>
        </p:txBody>
      </p:sp>
    </p:spTree>
    <p:extLst>
      <p:ext uri="{BB962C8B-B14F-4D97-AF65-F5344CB8AC3E}">
        <p14:creationId xmlns:p14="http://schemas.microsoft.com/office/powerpoint/2010/main" val="77534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14:66-72</a:t>
            </a:r>
            <a:r>
              <a:rPr lang="en-US" u="sng" dirty="0" smtClean="0">
                <a:latin typeface="+mn-lt"/>
              </a:rPr>
              <a:t> </a:t>
            </a:r>
            <a:r>
              <a:rPr lang="en-US" u="sng" dirty="0">
                <a:latin typeface="+mn-lt"/>
              </a:rPr>
              <a:t>– </a:t>
            </a:r>
            <a:r>
              <a:rPr lang="en-US" u="sng" dirty="0" smtClean="0">
                <a:latin typeface="+mn-lt"/>
              </a:rPr>
              <a:t>“I’m not a Christian!”</a:t>
            </a:r>
            <a:endParaRPr lang="en-US" u="sng" dirty="0">
              <a:latin typeface="+mn-lt"/>
            </a:endParaRPr>
          </a:p>
        </p:txBody>
      </p:sp>
      <p:sp>
        <p:nvSpPr>
          <p:cNvPr id="7" name="Content Placeholder 6"/>
          <p:cNvSpPr>
            <a:spLocks noGrp="1"/>
          </p:cNvSpPr>
          <p:nvPr>
            <p:ph idx="1"/>
          </p:nvPr>
        </p:nvSpPr>
        <p:spPr>
          <a:xfrm>
            <a:off x="196904" y="1031480"/>
            <a:ext cx="8808200" cy="5681977"/>
          </a:xfrm>
        </p:spPr>
        <p:txBody>
          <a:bodyPr>
            <a:normAutofit/>
          </a:bodyPr>
          <a:lstStyle/>
          <a:p>
            <a:pPr>
              <a:lnSpc>
                <a:spcPct val="100000"/>
              </a:lnSpc>
              <a:spcBef>
                <a:spcPts val="0"/>
              </a:spcBef>
              <a:spcAft>
                <a:spcPts val="1800"/>
              </a:spcAft>
            </a:pPr>
            <a:r>
              <a:rPr lang="en-US" sz="3200" b="1" dirty="0" smtClean="0"/>
              <a:t>vs.66,67 </a:t>
            </a:r>
            <a:r>
              <a:rPr lang="en-US" sz="3200" dirty="0"/>
              <a:t>– </a:t>
            </a:r>
            <a:r>
              <a:rPr lang="en-US" sz="3200" dirty="0" smtClean="0"/>
              <a:t>A servant girl accuses Peter of following Jesus, the Nazarene (a term of prejudice).</a:t>
            </a:r>
          </a:p>
          <a:p>
            <a:pPr>
              <a:lnSpc>
                <a:spcPct val="100000"/>
              </a:lnSpc>
              <a:spcBef>
                <a:spcPts val="0"/>
              </a:spcBef>
              <a:spcAft>
                <a:spcPts val="1800"/>
              </a:spcAft>
            </a:pPr>
            <a:r>
              <a:rPr lang="en-US" sz="3200" b="1" dirty="0" smtClean="0"/>
              <a:t>vs.68 </a:t>
            </a:r>
            <a:r>
              <a:rPr lang="en-US" sz="3200" dirty="0"/>
              <a:t>– </a:t>
            </a:r>
            <a:r>
              <a:rPr lang="en-US" sz="3200" dirty="0" smtClean="0"/>
              <a:t>The first denial, “I don’t understand.”</a:t>
            </a:r>
          </a:p>
          <a:p>
            <a:pPr>
              <a:lnSpc>
                <a:spcPct val="100000"/>
              </a:lnSpc>
              <a:spcBef>
                <a:spcPts val="0"/>
              </a:spcBef>
              <a:spcAft>
                <a:spcPts val="1800"/>
              </a:spcAft>
            </a:pPr>
            <a:r>
              <a:rPr lang="en-US" sz="3200" b="1" dirty="0" smtClean="0"/>
              <a:t>vs.69,70</a:t>
            </a:r>
            <a:r>
              <a:rPr lang="en-US" sz="3200" dirty="0" smtClean="0"/>
              <a:t> </a:t>
            </a:r>
            <a:r>
              <a:rPr lang="en-US" sz="3200" dirty="0"/>
              <a:t>– </a:t>
            </a:r>
            <a:r>
              <a:rPr lang="en-US" sz="3200" dirty="0" smtClean="0"/>
              <a:t>A second, more definite denial.</a:t>
            </a:r>
          </a:p>
          <a:p>
            <a:pPr>
              <a:lnSpc>
                <a:spcPct val="100000"/>
              </a:lnSpc>
              <a:spcBef>
                <a:spcPts val="0"/>
              </a:spcBef>
              <a:spcAft>
                <a:spcPts val="1800"/>
              </a:spcAft>
            </a:pPr>
            <a:r>
              <a:rPr lang="en-US" sz="3200" b="1" dirty="0" smtClean="0"/>
              <a:t>vs.71</a:t>
            </a:r>
            <a:r>
              <a:rPr lang="en-US" sz="3200" dirty="0" smtClean="0"/>
              <a:t> – The third denial and cursing and swearing.</a:t>
            </a:r>
          </a:p>
          <a:p>
            <a:pPr>
              <a:lnSpc>
                <a:spcPct val="100000"/>
              </a:lnSpc>
              <a:spcBef>
                <a:spcPts val="0"/>
              </a:spcBef>
              <a:spcAft>
                <a:spcPts val="1800"/>
              </a:spcAft>
            </a:pPr>
            <a:r>
              <a:rPr lang="en-US" sz="3200" b="1" dirty="0" smtClean="0"/>
              <a:t>vs.72</a:t>
            </a:r>
            <a:r>
              <a:rPr lang="en-US" sz="3200" dirty="0" smtClean="0"/>
              <a:t> </a:t>
            </a:r>
            <a:r>
              <a:rPr lang="en-US" sz="3200" dirty="0"/>
              <a:t>– </a:t>
            </a:r>
            <a:r>
              <a:rPr lang="en-US" sz="3200" dirty="0" smtClean="0"/>
              <a:t>A clear reminder of Jesus’ absolute </a:t>
            </a:r>
            <a:r>
              <a:rPr lang="en-US" sz="3200" dirty="0" smtClean="0"/>
              <a:t>knowledge.  Peter weeps tears </a:t>
            </a:r>
            <a:r>
              <a:rPr lang="en-US" sz="3200" dirty="0" smtClean="0"/>
              <a:t>of </a:t>
            </a:r>
            <a:r>
              <a:rPr lang="en-US" sz="3200" dirty="0" smtClean="0"/>
              <a:t>repentance (2Corinthians 7:10).</a:t>
            </a:r>
            <a:endParaRPr lang="en-US" sz="3200" dirty="0" smtClean="0"/>
          </a:p>
        </p:txBody>
      </p:sp>
    </p:spTree>
    <p:extLst>
      <p:ext uri="{BB962C8B-B14F-4D97-AF65-F5344CB8AC3E}">
        <p14:creationId xmlns:p14="http://schemas.microsoft.com/office/powerpoint/2010/main" val="43351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21372" y="1134319"/>
            <a:ext cx="8217514" cy="5058138"/>
          </a:xfrm>
        </p:spPr>
        <p:txBody>
          <a:bodyPr>
            <a:normAutofit lnSpcReduction="10000"/>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All of us have weak flesh: “Is it I?”; “Are you still sleeping?”; “I do not know this man…”</a:t>
            </a:r>
            <a:r>
              <a:rPr lang="en-US" sz="3200" b="1" dirty="0" smtClean="0">
                <a:solidFill>
                  <a:schemeClr val="accent1">
                    <a:lumMod val="50000"/>
                  </a:schemeClr>
                </a:solidFill>
                <a:latin typeface="Cambria" panose="02040503050406030204" pitchFamily="18" charset="0"/>
                <a:ea typeface="Cambria" panose="02040503050406030204" pitchFamily="18" charset="0"/>
              </a:rPr>
              <a:t> </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God hears and answers your prayers, but not always in the way you expect.</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Pray like Jesus: “Yet not what I will, but what You will</a:t>
            </a:r>
            <a:r>
              <a:rPr lang="en-US" sz="3200"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The perfect love of God far exceeds any other love and will never let you down!</a:t>
            </a:r>
            <a:endParaRPr lang="en-US" sz="3200"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sz="3200"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0261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6856</TotalTime>
  <Words>1358</Words>
  <Application>Microsoft Office PowerPoint</Application>
  <PresentationFormat>On-screen Show (4:3)</PresentationFormat>
  <Paragraphs>81</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The Gospel of Mark</vt:lpstr>
      <vt:lpstr>Mark 14:26-31 – Preparing for Isolation</vt:lpstr>
      <vt:lpstr>Mark 14:32-36 – The Sorrowful Savior</vt:lpstr>
      <vt:lpstr>Mark 14:32-36 – “Your will be done.”</vt:lpstr>
      <vt:lpstr>Mark 14:37-42 – The flesh is weak</vt:lpstr>
      <vt:lpstr>Mark 14:43-52 – Betrayed and Arrested</vt:lpstr>
      <vt:lpstr>Mark 14:53-65 – The Judge is Judged</vt:lpstr>
      <vt:lpstr>Mark 14:66-72 – “I’m not a Christian!”</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449</cp:revision>
  <dcterms:created xsi:type="dcterms:W3CDTF">2022-11-02T22:17:55Z</dcterms:created>
  <dcterms:modified xsi:type="dcterms:W3CDTF">2024-12-28T15:40:31Z</dcterms:modified>
</cp:coreProperties>
</file>