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notesMasterIdLst>
    <p:notesMasterId r:id="rId13"/>
  </p:notesMasterIdLst>
  <p:sldIdLst>
    <p:sldId id="256" r:id="rId3"/>
    <p:sldId id="331" r:id="rId4"/>
    <p:sldId id="335" r:id="rId5"/>
    <p:sldId id="330" r:id="rId6"/>
    <p:sldId id="326" r:id="rId7"/>
    <p:sldId id="324" r:id="rId8"/>
    <p:sldId id="325" r:id="rId9"/>
    <p:sldId id="332" r:id="rId10"/>
    <p:sldId id="333" r:id="rId11"/>
    <p:sldId id="33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2205" autoAdjust="0"/>
    <p:restoredTop sz="66901" autoAdjust="0"/>
  </p:normalViewPr>
  <p:slideViewPr>
    <p:cSldViewPr snapToGrid="0">
      <p:cViewPr varScale="1">
        <p:scale>
          <a:sx n="76" d="100"/>
          <a:sy n="76" d="100"/>
        </p:scale>
        <p:origin x="1746" y="90"/>
      </p:cViewPr>
      <p:guideLst/>
    </p:cSldViewPr>
  </p:slideViewPr>
  <p:notesTextViewPr>
    <p:cViewPr>
      <p:scale>
        <a:sx n="200" d="100"/>
        <a:sy n="200" d="100"/>
      </p:scale>
      <p:origin x="0" y="0"/>
    </p:cViewPr>
  </p:notesTextViewPr>
  <p:sorterViewPr>
    <p:cViewPr>
      <p:scale>
        <a:sx n="200" d="100"/>
        <a:sy n="200" d="100"/>
      </p:scale>
      <p:origin x="0" y="-489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56E1A17-0C42-46D3-B25B-C5FDCF936158}" type="datetimeFigureOut">
              <a:rPr lang="en-US" smtClean="0"/>
              <a:t>1/11/2025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85137F4-5C01-4833-8342-24C0486150F5}" type="slidenum">
              <a:rPr lang="en-US" smtClean="0"/>
              <a:t>‹#›</a:t>
            </a:fld>
            <a:endParaRPr lang="en-US"/>
          </a:p>
        </p:txBody>
      </p:sp>
    </p:spTree>
    <p:extLst>
      <p:ext uri="{BB962C8B-B14F-4D97-AF65-F5344CB8AC3E}">
        <p14:creationId xmlns:p14="http://schemas.microsoft.com/office/powerpoint/2010/main" val="311655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a:t>
            </a:fld>
            <a:endParaRPr lang="en-US"/>
          </a:p>
        </p:txBody>
      </p:sp>
    </p:spTree>
    <p:extLst>
      <p:ext uri="{BB962C8B-B14F-4D97-AF65-F5344CB8AC3E}">
        <p14:creationId xmlns:p14="http://schemas.microsoft.com/office/powerpoint/2010/main" val="331879231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kern="1200" dirty="0" smtClean="0">
                <a:solidFill>
                  <a:schemeClr val="tx1"/>
                </a:solidFill>
                <a:effectLst/>
                <a:latin typeface="+mn-lt"/>
                <a:ea typeface="+mn-ea"/>
                <a:cs typeface="+mn-cs"/>
              </a:rPr>
              <a:t>Proverbs 16:18 – “Pride goes before destruction, and a haughty spirit before a fall.”</a:t>
            </a:r>
          </a:p>
          <a:p>
            <a:r>
              <a:rPr lang="en-US" sz="1200" b="0" i="0" kern="1200" dirty="0" smtClean="0">
                <a:solidFill>
                  <a:schemeClr val="tx1"/>
                </a:solidFill>
                <a:effectLst/>
                <a:latin typeface="+mn-lt"/>
                <a:ea typeface="+mn-ea"/>
                <a:cs typeface="+mn-cs"/>
              </a:rPr>
              <a:t>1 Corinthians 10:12 – “Therefore let anyone who thinks that he stands take heed lest he fall.”</a:t>
            </a:r>
          </a:p>
          <a:p>
            <a:endParaRPr lang="en-US" dirty="0"/>
          </a:p>
        </p:txBody>
      </p:sp>
      <p:sp>
        <p:nvSpPr>
          <p:cNvPr id="4" name="Slide Number Placeholder 3"/>
          <p:cNvSpPr>
            <a:spLocks noGrp="1"/>
          </p:cNvSpPr>
          <p:nvPr>
            <p:ph type="sldNum" sz="quarter" idx="10"/>
          </p:nvPr>
        </p:nvSpPr>
        <p:spPr/>
        <p:txBody>
          <a:bodyPr/>
          <a:lstStyle/>
          <a:p>
            <a:fld id="{F85137F4-5C01-4833-8342-24C0486150F5}" type="slidenum">
              <a:rPr lang="en-US" smtClean="0"/>
              <a:t>10</a:t>
            </a:fld>
            <a:endParaRPr lang="en-US"/>
          </a:p>
        </p:txBody>
      </p:sp>
    </p:spTree>
    <p:extLst>
      <p:ext uri="{BB962C8B-B14F-4D97-AF65-F5344CB8AC3E}">
        <p14:creationId xmlns:p14="http://schemas.microsoft.com/office/powerpoint/2010/main" val="2494633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0">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When we studied</a:t>
            </a:r>
            <a:r>
              <a:rPr lang="en-US" sz="1200" kern="1200" baseline="0" dirty="0" smtClean="0">
                <a:solidFill>
                  <a:schemeClr val="tx1"/>
                </a:solidFill>
                <a:effectLst/>
                <a:latin typeface="+mn-lt"/>
                <a:ea typeface="+mn-ea"/>
                <a:cs typeface="+mn-cs"/>
              </a:rPr>
              <a:t> “C2C,” we learned about </a:t>
            </a:r>
            <a:r>
              <a:rPr lang="en-US" sz="1200" kern="1200" dirty="0" smtClean="0">
                <a:solidFill>
                  <a:schemeClr val="tx1"/>
                </a:solidFill>
                <a:effectLst/>
                <a:latin typeface="+mn-lt"/>
                <a:ea typeface="+mn-ea"/>
                <a:cs typeface="+mn-cs"/>
              </a:rPr>
              <a:t>Lucifer, an</a:t>
            </a:r>
            <a:r>
              <a:rPr lang="en-US" sz="1200" kern="1200" baseline="0" dirty="0" smtClean="0">
                <a:solidFill>
                  <a:schemeClr val="tx1"/>
                </a:solidFill>
                <a:effectLst/>
                <a:latin typeface="+mn-lt"/>
                <a:ea typeface="+mn-ea"/>
                <a:cs typeface="+mn-cs"/>
              </a:rPr>
              <a:t> angel with</a:t>
            </a:r>
            <a:r>
              <a:rPr lang="en-US" sz="1200" kern="1200" dirty="0" smtClean="0">
                <a:solidFill>
                  <a:schemeClr val="tx1"/>
                </a:solidFill>
                <a:effectLst/>
                <a:latin typeface="+mn-lt"/>
                <a:ea typeface="+mn-ea"/>
                <a:cs typeface="+mn-cs"/>
              </a:rPr>
              <a:t> a place of great authority over the other angels in Heaven.  Lucifer was created blameless and perfect, but after a time, Lucifer became proud of his beauty and position and wanted to be “like the Most High.”</a:t>
            </a:r>
          </a:p>
          <a:p>
            <a:pPr hangingPunct="0"/>
            <a:r>
              <a:rPr lang="en-US" sz="1200" kern="1200" dirty="0" smtClean="0">
                <a:solidFill>
                  <a:schemeClr val="tx1"/>
                </a:solidFill>
                <a:effectLst/>
                <a:latin typeface="+mn-lt"/>
                <a:ea typeface="+mn-ea"/>
                <a:cs typeface="+mn-cs"/>
              </a:rPr>
              <a:t> </a:t>
            </a:r>
          </a:p>
          <a:p>
            <a:pPr hangingPunct="0"/>
            <a:r>
              <a:rPr lang="en-US" sz="1200" kern="1200" dirty="0" smtClean="0">
                <a:solidFill>
                  <a:schemeClr val="tx1"/>
                </a:solidFill>
                <a:effectLst/>
                <a:latin typeface="+mn-lt"/>
                <a:ea typeface="+mn-ea"/>
                <a:cs typeface="+mn-cs"/>
              </a:rPr>
              <a:t>When a creature chooses to go their own way, they move away from His light into darkness.  Sadly, the first man and woman chose to follow Satan’s advice, moving away from God and into the darkness of rebellion.</a:t>
            </a:r>
            <a:r>
              <a:rPr lang="en-US" sz="1200" kern="1200" baseline="0" dirty="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 True darkness enters our lives whenever we turn away from God and make something else the center of our life</a:t>
            </a:r>
            <a:r>
              <a:rPr lang="en-US" sz="1200" kern="1200" baseline="0" dirty="0" smtClean="0">
                <a:solidFill>
                  <a:schemeClr val="tx1"/>
                </a:solidFill>
                <a:effectLst/>
                <a:latin typeface="+mn-lt"/>
                <a:ea typeface="+mn-ea"/>
                <a:cs typeface="+mn-cs"/>
              </a:rPr>
              <a:t>.</a:t>
            </a:r>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0D891297-963C-41A2-AD41-1DEFD15B2CD6}"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1189246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Only God has the power (like the gravitational</a:t>
            </a:r>
            <a:r>
              <a:rPr lang="en-US" baseline="0" dirty="0" smtClean="0"/>
              <a:t> pull of a massive object</a:t>
            </a:r>
            <a:r>
              <a:rPr lang="en-US" dirty="0" smtClean="0"/>
              <a:t>) to keep us “tethered” close to Him</a:t>
            </a:r>
            <a:r>
              <a:rPr lang="en-US" baseline="0" dirty="0" smtClean="0"/>
              <a:t> and He is the only source of true light.  But if we center our lives on some small, earthly thing, it has no power to hold us in orbit and we sling out into darkness.</a:t>
            </a:r>
          </a:p>
          <a:p>
            <a:endParaRPr lang="en-US" baseline="0"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Throughout the Bible, we see the sad reality of people living in darkness apart from God…</a:t>
            </a: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3</a:t>
            </a:fld>
            <a:endParaRPr lang="en-US"/>
          </a:p>
        </p:txBody>
      </p:sp>
    </p:spTree>
    <p:extLst>
      <p:ext uri="{BB962C8B-B14F-4D97-AF65-F5344CB8AC3E}">
        <p14:creationId xmlns:p14="http://schemas.microsoft.com/office/powerpoint/2010/main" val="40506609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Throughout the Bible, we see the reality of man’s quest for autonomy.  They are searching for freedom, but end up in darkness, separated from the only true source of life.</a:t>
            </a:r>
            <a:endParaRPr lang="en-US" sz="1200" kern="1200" baseline="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4</a:t>
            </a:fld>
            <a:endParaRPr lang="en-US"/>
          </a:p>
        </p:txBody>
      </p:sp>
    </p:spTree>
    <p:extLst>
      <p:ext uri="{BB962C8B-B14F-4D97-AF65-F5344CB8AC3E}">
        <p14:creationId xmlns:p14="http://schemas.microsoft.com/office/powerpoint/2010/main" val="36310318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Even the Roman governor, Pilate, knows that Jesus is innocent, asking the people why He should be condemned (</a:t>
            </a:r>
            <a:r>
              <a:rPr lang="en-US" sz="1200" b="1" kern="1200" dirty="0" smtClean="0">
                <a:solidFill>
                  <a:schemeClr val="tx1"/>
                </a:solidFill>
                <a:effectLst/>
                <a:latin typeface="+mn-lt"/>
                <a:ea typeface="+mn-ea"/>
                <a:cs typeface="+mn-cs"/>
              </a:rPr>
              <a:t>Mark 15:12-15</a:t>
            </a:r>
            <a:r>
              <a:rPr lang="en-US" sz="1200" kern="1200" dirty="0" smtClean="0">
                <a:solidFill>
                  <a:schemeClr val="tx1"/>
                </a:solidFill>
                <a:effectLst/>
                <a:latin typeface="+mn-lt"/>
                <a:ea typeface="+mn-ea"/>
                <a:cs typeface="+mn-cs"/>
              </a:rPr>
              <a:t>).  Jesus stands before them, Immanuel, God in the flesh.  This is the One who healed their sick and fed the hungry, the One who amazed people with His teaching.  They are now given a choice: </a:t>
            </a:r>
            <a:r>
              <a:rPr lang="en-US" sz="1200" u="sng" kern="1200" dirty="0" smtClean="0">
                <a:solidFill>
                  <a:schemeClr val="tx1"/>
                </a:solidFill>
                <a:effectLst/>
                <a:latin typeface="+mn-lt"/>
                <a:ea typeface="+mn-ea"/>
                <a:cs typeface="+mn-cs"/>
              </a:rPr>
              <a:t>what will they do with Jesus</a:t>
            </a:r>
            <a:r>
              <a:rPr lang="en-US" sz="1200" kern="1200" dirty="0" smtClean="0">
                <a:solidFill>
                  <a:schemeClr val="tx1"/>
                </a:solidFill>
                <a:effectLst/>
                <a:latin typeface="+mn-lt"/>
                <a:ea typeface="+mn-ea"/>
                <a:cs typeface="+mn-cs"/>
              </a:rPr>
              <a:t>?  And in direct disobedience to the 1</a:t>
            </a:r>
            <a:r>
              <a:rPr lang="en-US" sz="1200" kern="1200" baseline="30000" dirty="0" smtClean="0">
                <a:solidFill>
                  <a:schemeClr val="tx1"/>
                </a:solidFill>
                <a:effectLst/>
                <a:latin typeface="+mn-lt"/>
                <a:ea typeface="+mn-ea"/>
                <a:cs typeface="+mn-cs"/>
              </a:rPr>
              <a:t>st</a:t>
            </a:r>
            <a:r>
              <a:rPr lang="en-US" sz="1200" kern="1200" dirty="0" smtClean="0">
                <a:solidFill>
                  <a:schemeClr val="tx1"/>
                </a:solidFill>
                <a:effectLst/>
                <a:latin typeface="+mn-lt"/>
                <a:ea typeface="+mn-ea"/>
                <a:cs typeface="+mn-cs"/>
              </a:rPr>
              <a:t> commandment, they choose to turn from God and turn toward man (</a:t>
            </a:r>
            <a:r>
              <a:rPr lang="en-US" sz="1200" b="1" kern="1200" dirty="0" smtClean="0">
                <a:solidFill>
                  <a:schemeClr val="tx1"/>
                </a:solidFill>
                <a:effectLst/>
                <a:latin typeface="+mn-lt"/>
                <a:ea typeface="+mn-ea"/>
                <a:cs typeface="+mn-cs"/>
              </a:rPr>
              <a:t>John 19:15,16</a:t>
            </a:r>
            <a:r>
              <a:rPr lang="en-US" sz="1200" kern="1200" dirty="0" smtClean="0">
                <a:solidFill>
                  <a:schemeClr val="tx1"/>
                </a:solidFill>
                <a:effectLst/>
                <a:latin typeface="+mn-lt"/>
                <a:ea typeface="+mn-ea"/>
                <a:cs typeface="+mn-cs"/>
              </a:rPr>
              <a:t>).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Before His execution, the Romans whipped, tortured, and mocked Him (</a:t>
            </a:r>
            <a:r>
              <a:rPr lang="en-US" sz="1200" b="1" kern="1200" dirty="0" smtClean="0">
                <a:solidFill>
                  <a:schemeClr val="tx1"/>
                </a:solidFill>
                <a:effectLst/>
                <a:latin typeface="+mn-lt"/>
                <a:ea typeface="+mn-ea"/>
                <a:cs typeface="+mn-cs"/>
              </a:rPr>
              <a:t>Mark 15:15</a:t>
            </a:r>
            <a:r>
              <a:rPr lang="en-US" sz="1200" kern="1200" dirty="0" smtClean="0">
                <a:solidFill>
                  <a:schemeClr val="tx1"/>
                </a:solidFill>
                <a:effectLst/>
                <a:latin typeface="+mn-lt"/>
                <a:ea typeface="+mn-ea"/>
                <a:cs typeface="+mn-cs"/>
              </a:rPr>
              <a:t>). The Romans were experts at torture, and records from this period tell us about their flogging.  The whip had many strips of leather.  Pieces of metal and bone were tied onto the lashes so they would cut the back of the prisoner when he was beaten.  The prisoner’s hands and legs were tied during this time so he couldn’t escape.  This punishment cut the flesh, muscles, and nerves, often putting the victim into severe shock.  Some prisoners died from the flogging itself.</a:t>
            </a:r>
          </a:p>
          <a:p>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5</a:t>
            </a:fld>
            <a:endParaRPr lang="en-US"/>
          </a:p>
        </p:txBody>
      </p:sp>
    </p:spTree>
    <p:extLst>
      <p:ext uri="{BB962C8B-B14F-4D97-AF65-F5344CB8AC3E}">
        <p14:creationId xmlns:p14="http://schemas.microsoft.com/office/powerpoint/2010/main" val="22214553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Crucifixion was used by the Romans for the worst of criminals.  This punishment was made</a:t>
            </a:r>
            <a:r>
              <a:rPr lang="en-US" sz="1200" kern="1200" baseline="0" dirty="0" smtClean="0">
                <a:solidFill>
                  <a:schemeClr val="tx1"/>
                </a:solidFill>
                <a:effectLst/>
                <a:latin typeface="+mn-lt"/>
                <a:ea typeface="+mn-ea"/>
                <a:cs typeface="+mn-cs"/>
              </a:rPr>
              <a:t> even worse </a:t>
            </a:r>
            <a:r>
              <a:rPr lang="en-US" sz="1200" kern="1200" dirty="0" smtClean="0">
                <a:solidFill>
                  <a:schemeClr val="tx1"/>
                </a:solidFill>
                <a:effectLst/>
                <a:latin typeface="+mn-lt"/>
                <a:ea typeface="+mn-ea"/>
                <a:cs typeface="+mn-cs"/>
              </a:rPr>
              <a:t>because usually the person did not die immediately.  He would endure hours and sometimes days of intense physical pain before dying.  For His crucifixion, Jesus was stripped naked and nails were driven through His hands and feet into a wooden cross.  The cross was then placed in an upright position.  The Holy and perfect Creator, lifted up above the crowd, hanging for hours in shame and agony (</a:t>
            </a:r>
            <a:r>
              <a:rPr lang="en-US" sz="1200" b="1" kern="1200" dirty="0" smtClean="0">
                <a:solidFill>
                  <a:schemeClr val="tx1"/>
                </a:solidFill>
                <a:effectLst/>
                <a:latin typeface="+mn-lt"/>
                <a:ea typeface="+mn-ea"/>
                <a:cs typeface="+mn-cs"/>
              </a:rPr>
              <a:t>Mark 15:25</a:t>
            </a:r>
            <a:r>
              <a:rPr lang="en-US" sz="1200" kern="1200" dirty="0" smtClean="0">
                <a:solidFill>
                  <a:schemeClr val="tx1"/>
                </a:solidFill>
                <a:effectLst/>
                <a:latin typeface="+mn-lt"/>
                <a:ea typeface="+mn-ea"/>
                <a:cs typeface="+mn-cs"/>
              </a:rPr>
              <a: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6</a:t>
            </a:fld>
            <a:endParaRPr lang="en-US"/>
          </a:p>
        </p:txBody>
      </p:sp>
    </p:spTree>
    <p:extLst>
      <p:ext uri="{BB962C8B-B14F-4D97-AF65-F5344CB8AC3E}">
        <p14:creationId xmlns:p14="http://schemas.microsoft.com/office/powerpoint/2010/main" val="289062331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Usually a sign was put above the criminal to indicate what crime he had committed.  Because Jesus had committed no crime, the Romans could find nothing to charge Him with.  To mock the Jews and their desire to be free from the control of the Romans, they put this title above Jesus’ head where everyone could read it (</a:t>
            </a:r>
            <a:r>
              <a:rPr lang="en-US" sz="1200" b="1" kern="1200" dirty="0" smtClean="0">
                <a:solidFill>
                  <a:schemeClr val="tx1"/>
                </a:solidFill>
                <a:effectLst/>
                <a:latin typeface="+mn-lt"/>
                <a:ea typeface="+mn-ea"/>
                <a:cs typeface="+mn-cs"/>
              </a:rPr>
              <a:t>Mark 15:26</a:t>
            </a:r>
            <a:r>
              <a:rPr lang="en-US" sz="1200" kern="1200" dirty="0" smtClean="0">
                <a:solidFill>
                  <a:schemeClr val="tx1"/>
                </a:solidFill>
                <a:effectLst/>
                <a:latin typeface="+mn-lt"/>
                <a:ea typeface="+mn-ea"/>
                <a:cs typeface="+mn-cs"/>
              </a:rPr>
              <a:t>).  The words that they wrote were true, but they didn’t know it.</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Robbery was not a capital offense in Roman Law, so the two men crucified alongside of Jesus probably were involved</a:t>
            </a:r>
            <a:r>
              <a:rPr lang="en-US" sz="1200" kern="1200" baseline="0" dirty="0" smtClean="0">
                <a:solidFill>
                  <a:schemeClr val="tx1"/>
                </a:solidFill>
                <a:effectLst/>
                <a:latin typeface="+mn-lt"/>
                <a:ea typeface="+mn-ea"/>
                <a:cs typeface="+mn-cs"/>
              </a:rPr>
              <a:t> with Barabbas in the rebellion.</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Some things that we must notice during this terrible event </a:t>
            </a:r>
            <a:r>
              <a:rPr lang="en-US" sz="1200" b="1" i="1" kern="1200" dirty="0" smtClean="0">
                <a:solidFill>
                  <a:schemeClr val="tx1"/>
                </a:solidFill>
                <a:effectLst/>
                <a:latin typeface="+mn-lt"/>
                <a:ea typeface="+mn-ea"/>
                <a:cs typeface="+mn-cs"/>
              </a:rPr>
              <a:t>(Mark 15:29-32)</a:t>
            </a:r>
            <a:r>
              <a:rPr lang="en-US" sz="1200" kern="1200" dirty="0" smtClean="0">
                <a:solidFill>
                  <a:schemeClr val="tx1"/>
                </a:solidFill>
                <a:effectLst/>
                <a:latin typeface="+mn-lt"/>
                <a:ea typeface="+mn-ea"/>
                <a:cs typeface="+mn-cs"/>
              </a:rPr>
              <a:t>:</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Through the words of the people, the devil was tempting Jesus to come down from the cross, halting the plan of salvation.</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chief priests admitted the truth about Jesus: “He saved others”</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 priests were very clear about Jesus’ claim to be “the Christ”</a:t>
            </a:r>
          </a:p>
          <a:p>
            <a:pPr marL="171450" lvl="0" indent="-171450">
              <a:buFont typeface="Arial" panose="020B0604020202020204" pitchFamily="34" charset="0"/>
              <a:buChar char="•"/>
            </a:pPr>
            <a:r>
              <a:rPr lang="en-US" sz="1200" kern="1200" dirty="0" smtClean="0">
                <a:solidFill>
                  <a:schemeClr val="tx1"/>
                </a:solidFill>
                <a:effectLst/>
                <a:latin typeface="+mn-lt"/>
                <a:ea typeface="+mn-ea"/>
                <a:cs typeface="+mn-cs"/>
              </a:rPr>
              <a:t>They stated the critical issue: we must choose to “see and believe”</a:t>
            </a:r>
          </a:p>
          <a:p>
            <a:pPr marL="0" lvl="0" indent="0">
              <a:buFont typeface="Arial" panose="020B0604020202020204" pitchFamily="34" charset="0"/>
              <a:buNone/>
            </a:pPr>
            <a:endParaRPr lang="en-US" sz="1200" kern="1200" dirty="0" smtClean="0">
              <a:solidFill>
                <a:schemeClr val="tx1"/>
              </a:solidFill>
              <a:effectLst/>
              <a:latin typeface="+mn-lt"/>
              <a:ea typeface="+mn-ea"/>
              <a:cs typeface="+mn-cs"/>
            </a:endParaRPr>
          </a:p>
          <a:p>
            <a:pPr marL="0" lvl="0" indent="0">
              <a:buFont typeface="Arial" panose="020B0604020202020204" pitchFamily="34" charset="0"/>
              <a:buNone/>
            </a:pPr>
            <a:r>
              <a:rPr lang="en-US" sz="1200" kern="1200" dirty="0" smtClean="0">
                <a:solidFill>
                  <a:schemeClr val="tx1"/>
                </a:solidFill>
                <a:effectLst/>
                <a:latin typeface="+mn-lt"/>
                <a:ea typeface="+mn-ea"/>
                <a:cs typeface="+mn-cs"/>
              </a:rPr>
              <a:t>But</a:t>
            </a:r>
            <a:r>
              <a:rPr lang="en-US" sz="1200" kern="1200" baseline="0" dirty="0" smtClean="0">
                <a:solidFill>
                  <a:schemeClr val="tx1"/>
                </a:solidFill>
                <a:effectLst/>
                <a:latin typeface="+mn-lt"/>
                <a:ea typeface="+mn-ea"/>
                <a:cs typeface="+mn-cs"/>
              </a:rPr>
              <a:t> the Jews would not believe, even with another powerful miracle (just like they rejected His resurrection)</a:t>
            </a: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7</a:t>
            </a:fld>
            <a:endParaRPr lang="en-US"/>
          </a:p>
        </p:txBody>
      </p:sp>
    </p:spTree>
    <p:extLst>
      <p:ext uri="{BB962C8B-B14F-4D97-AF65-F5344CB8AC3E}">
        <p14:creationId xmlns:p14="http://schemas.microsoft.com/office/powerpoint/2010/main" val="35567359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baseline="0" dirty="0" smtClean="0">
                <a:solidFill>
                  <a:schemeClr val="tx1"/>
                </a:solidFill>
                <a:latin typeface="+mn-lt"/>
                <a:ea typeface="+mn-ea"/>
                <a:cs typeface="+mn-cs"/>
              </a:rPr>
              <a:t>John 12:46 – “I have come into the world as light, so that whoever believes in me </a:t>
            </a:r>
            <a:r>
              <a:rPr lang="en-US" sz="1200" b="1" i="0" u="none" strike="noStrike" kern="1200" baseline="0" dirty="0" smtClean="0">
                <a:solidFill>
                  <a:schemeClr val="tx1"/>
                </a:solidFill>
                <a:latin typeface="+mn-lt"/>
                <a:ea typeface="+mn-ea"/>
                <a:cs typeface="+mn-cs"/>
              </a:rPr>
              <a:t>may not remain in darkness</a:t>
            </a:r>
            <a:r>
              <a:rPr lang="en-US" sz="1200" b="0" i="0" u="none" strike="noStrike" kern="1200" baseline="0" dirty="0" smtClean="0">
                <a:solidFill>
                  <a:schemeClr val="tx1"/>
                </a:solidFill>
                <a:latin typeface="+mn-lt"/>
                <a:ea typeface="+mn-ea"/>
                <a:cs typeface="+mn-cs"/>
              </a:rPr>
              <a:t>.”</a:t>
            </a: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85137F4-5C01-4833-8342-24C0486150F5}" type="slidenum">
              <a:rPr lang="en-US" smtClean="0"/>
              <a:t>8</a:t>
            </a:fld>
            <a:endParaRPr lang="en-US"/>
          </a:p>
        </p:txBody>
      </p:sp>
    </p:spTree>
    <p:extLst>
      <p:ext uri="{BB962C8B-B14F-4D97-AF65-F5344CB8AC3E}">
        <p14:creationId xmlns:p14="http://schemas.microsoft.com/office/powerpoint/2010/main" val="99152547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Roman officer in charge of the crucifixion. Centurions, considered the backbone of the Roman army, commanded 100 soldiers. saw that in this way he breathed his last. The centurion had seen many crucified victims die, but none like Jesus. The strength he possessed at his death, as evidenced by his loud cry (v. 37), was unheard of for a victim of crucifixion. That, coupled with the earthquake that coincided with Christ’s death (Matt. 27: 51– 54) convinced the centurion that Jesus “was the Son of God.” According to tradition, this man actually became a believer.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ESV MacArthur Study Bible (Kindle Locations 246365-246369). Crossway. Kindle Edition. )</a:t>
            </a:r>
          </a:p>
        </p:txBody>
      </p:sp>
      <p:sp>
        <p:nvSpPr>
          <p:cNvPr id="4" name="Slide Number Placeholder 3"/>
          <p:cNvSpPr>
            <a:spLocks noGrp="1"/>
          </p:cNvSpPr>
          <p:nvPr>
            <p:ph type="sldNum" sz="quarter" idx="10"/>
          </p:nvPr>
        </p:nvSpPr>
        <p:spPr/>
        <p:txBody>
          <a:bodyPr/>
          <a:lstStyle/>
          <a:p>
            <a:fld id="{F85137F4-5C01-4833-8342-24C0486150F5}" type="slidenum">
              <a:rPr lang="en-US" smtClean="0"/>
              <a:t>9</a:t>
            </a:fld>
            <a:endParaRPr lang="en-US"/>
          </a:p>
        </p:txBody>
      </p:sp>
    </p:spTree>
    <p:extLst>
      <p:ext uri="{BB962C8B-B14F-4D97-AF65-F5344CB8AC3E}">
        <p14:creationId xmlns:p14="http://schemas.microsoft.com/office/powerpoint/2010/main" val="33714263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7007404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6741168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134140522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1807168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8448569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0605DCD-45B6-4EEB-AEC9-E8416ED78990}"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6860636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0605DCD-45B6-4EEB-AEC9-E8416ED78990}"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306804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0605DCD-45B6-4EEB-AEC9-E8416ED78990}" type="datetimeFigureOut">
              <a:rPr lang="en-US" smtClean="0"/>
              <a:t>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129962321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0605DCD-45B6-4EEB-AEC9-E8416ED78990}" type="datetimeFigureOut">
              <a:rPr lang="en-US" smtClean="0"/>
              <a:t>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4428175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605DCD-45B6-4EEB-AEC9-E8416ED78990}" type="datetimeFigureOut">
              <a:rPr lang="en-US" smtClean="0"/>
              <a:t>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676610116"/>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3836121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CE1AAF78-C487-492D-A5D8-4AA2F643F080}"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49846528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605DCD-45B6-4EEB-AEC9-E8416ED78990}"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0237064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364831625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605DCD-45B6-4EEB-AEC9-E8416ED78990}"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D84A6-8E52-47EB-A794-0B6EEF020468}" type="slidenum">
              <a:rPr lang="en-US" smtClean="0"/>
              <a:t>‹#›</a:t>
            </a:fld>
            <a:endParaRPr lang="en-US"/>
          </a:p>
        </p:txBody>
      </p:sp>
    </p:spTree>
    <p:extLst>
      <p:ext uri="{BB962C8B-B14F-4D97-AF65-F5344CB8AC3E}">
        <p14:creationId xmlns:p14="http://schemas.microsoft.com/office/powerpoint/2010/main" val="25759012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CE1AAF78-C487-492D-A5D8-4AA2F643F080}" type="datetimeFigureOut">
              <a:rPr lang="en-US" smtClean="0"/>
              <a:t>1/11/2025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193033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CE1AAF78-C487-492D-A5D8-4AA2F643F080}"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40129454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AAF78-C487-492D-A5D8-4AA2F643F080}" type="datetimeFigureOut">
              <a:rPr lang="en-US" smtClean="0"/>
              <a:t>1/11/2025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5926449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1AAF78-C487-492D-A5D8-4AA2F643F080}" type="datetimeFigureOut">
              <a:rPr lang="en-US" smtClean="0"/>
              <a:t>1/11/2025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5822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1AAF78-C487-492D-A5D8-4AA2F643F080}" type="datetimeFigureOut">
              <a:rPr lang="en-US" smtClean="0"/>
              <a:t>1/11/2025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356046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22779816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E1AAF78-C487-492D-A5D8-4AA2F643F080}" type="datetimeFigureOut">
              <a:rPr lang="en-US" smtClean="0"/>
              <a:t>1/11/2025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07A6CB-21DE-471F-9D4B-BE60F307A40B}" type="slidenum">
              <a:rPr lang="en-US" smtClean="0"/>
              <a:t>‹#›</a:t>
            </a:fld>
            <a:endParaRPr lang="en-US"/>
          </a:p>
        </p:txBody>
      </p:sp>
    </p:spTree>
    <p:extLst>
      <p:ext uri="{BB962C8B-B14F-4D97-AF65-F5344CB8AC3E}">
        <p14:creationId xmlns:p14="http://schemas.microsoft.com/office/powerpoint/2010/main" val="33498871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E1AAF78-C487-492D-A5D8-4AA2F643F080}" type="datetimeFigureOut">
              <a:rPr lang="en-US" smtClean="0"/>
              <a:t>1/11/2025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07A6CB-21DE-471F-9D4B-BE60F307A40B}" type="slidenum">
              <a:rPr lang="en-US" smtClean="0"/>
              <a:t>‹#›</a:t>
            </a:fld>
            <a:endParaRPr lang="en-US"/>
          </a:p>
        </p:txBody>
      </p:sp>
    </p:spTree>
    <p:extLst>
      <p:ext uri="{BB962C8B-B14F-4D97-AF65-F5344CB8AC3E}">
        <p14:creationId xmlns:p14="http://schemas.microsoft.com/office/powerpoint/2010/main" val="357708744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605DCD-45B6-4EEB-AEC9-E8416ED78990}" type="datetimeFigureOut">
              <a:rPr lang="en-US" smtClean="0"/>
              <a:t>1/11/2025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D84A6-8E52-47EB-A794-0B6EEF020468}" type="slidenum">
              <a:rPr lang="en-US" smtClean="0"/>
              <a:t>‹#›</a:t>
            </a:fld>
            <a:endParaRPr lang="en-US"/>
          </a:p>
        </p:txBody>
      </p:sp>
    </p:spTree>
    <p:extLst>
      <p:ext uri="{BB962C8B-B14F-4D97-AF65-F5344CB8AC3E}">
        <p14:creationId xmlns:p14="http://schemas.microsoft.com/office/powerpoint/2010/main" val="312529888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3.xml"/><Relationship Id="rId1" Type="http://schemas.openxmlformats.org/officeDocument/2006/relationships/slideLayout" Target="../slideLayouts/slideLayout18.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87445" y="1212800"/>
            <a:ext cx="6569110" cy="1021353"/>
          </a:xfrm>
        </p:spPr>
        <p:txBody>
          <a:bodyPr>
            <a:normAutofit fontScale="90000"/>
          </a:bodyPr>
          <a:lstStyle/>
          <a:p>
            <a:r>
              <a:rPr lang="en-US" sz="6600" b="1" dirty="0" smtClean="0"/>
              <a:t>The Gospel of Mark</a:t>
            </a:r>
            <a:endParaRPr lang="en-US" sz="6600" b="1" dirty="0"/>
          </a:p>
        </p:txBody>
      </p:sp>
      <p:sp>
        <p:nvSpPr>
          <p:cNvPr id="3" name="Subtitle 2"/>
          <p:cNvSpPr>
            <a:spLocks noGrp="1"/>
          </p:cNvSpPr>
          <p:nvPr>
            <p:ph type="subTitle" idx="1"/>
          </p:nvPr>
        </p:nvSpPr>
        <p:spPr>
          <a:xfrm>
            <a:off x="601878" y="2905247"/>
            <a:ext cx="7963385" cy="2653635"/>
          </a:xfrm>
        </p:spPr>
        <p:txBody>
          <a:bodyPr>
            <a:noAutofit/>
          </a:bodyPr>
          <a:lstStyle/>
          <a:p>
            <a:r>
              <a:rPr lang="en-US" sz="4000" dirty="0" smtClean="0"/>
              <a:t>Chapter 15ab</a:t>
            </a:r>
          </a:p>
          <a:p>
            <a:endParaRPr lang="en-US" sz="4000" dirty="0"/>
          </a:p>
          <a:p>
            <a:r>
              <a:rPr lang="en-US" sz="2800" dirty="0" smtClean="0"/>
              <a:t>Jesus, the Light of the world, enters our darkness</a:t>
            </a:r>
            <a:endParaRPr lang="en-US" sz="2800" dirty="0"/>
          </a:p>
        </p:txBody>
      </p:sp>
    </p:spTree>
    <p:extLst>
      <p:ext uri="{BB962C8B-B14F-4D97-AF65-F5344CB8AC3E}">
        <p14:creationId xmlns:p14="http://schemas.microsoft.com/office/powerpoint/2010/main" val="126247422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118629"/>
            <a:ext cx="7886700" cy="763960"/>
          </a:xfrm>
        </p:spPr>
        <p:txBody>
          <a:bodyPr>
            <a:normAutofit/>
          </a:bodyPr>
          <a:lstStyle/>
          <a:p>
            <a:pPr algn="ctr"/>
            <a:r>
              <a:rPr lang="en-US" b="1" u="sng" dirty="0" smtClean="0"/>
              <a:t>Some “Take </a:t>
            </a:r>
            <a:r>
              <a:rPr lang="en-US" b="1" u="sng" dirty="0" err="1" smtClean="0"/>
              <a:t>Aways</a:t>
            </a:r>
            <a:r>
              <a:rPr lang="en-US" b="1" u="sng" dirty="0" smtClean="0"/>
              <a:t>”</a:t>
            </a:r>
            <a:endParaRPr lang="en-US" b="1" u="sng" dirty="0"/>
          </a:p>
        </p:txBody>
      </p:sp>
      <p:sp>
        <p:nvSpPr>
          <p:cNvPr id="7" name="Content Placeholder 6"/>
          <p:cNvSpPr>
            <a:spLocks noGrp="1"/>
          </p:cNvSpPr>
          <p:nvPr>
            <p:ph idx="1"/>
          </p:nvPr>
        </p:nvSpPr>
        <p:spPr>
          <a:xfrm>
            <a:off x="521372" y="1134319"/>
            <a:ext cx="8217514" cy="5058138"/>
          </a:xfrm>
        </p:spPr>
        <p:txBody>
          <a:bodyPr>
            <a:normAutofit/>
          </a:bodyPr>
          <a:lstStyle/>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To walk in the light, be sure that God is the center of your life.</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Beware of the risks of envy, following </a:t>
            </a:r>
            <a:r>
              <a:rPr lang="en-US" sz="3200" dirty="0" smtClean="0">
                <a:solidFill>
                  <a:schemeClr val="accent1">
                    <a:lumMod val="50000"/>
                  </a:schemeClr>
                </a:solidFill>
                <a:latin typeface="Cambria" panose="02040503050406030204" pitchFamily="18" charset="0"/>
                <a:ea typeface="Cambria" panose="02040503050406030204" pitchFamily="18" charset="0"/>
              </a:rPr>
              <a:t>the crowd</a:t>
            </a:r>
            <a:r>
              <a:rPr lang="en-US" sz="3200" dirty="0" smtClean="0">
                <a:solidFill>
                  <a:schemeClr val="accent1">
                    <a:lumMod val="50000"/>
                  </a:schemeClr>
                </a:solidFill>
                <a:latin typeface="Cambria" panose="02040503050406030204" pitchFamily="18" charset="0"/>
                <a:ea typeface="Cambria" panose="02040503050406030204" pitchFamily="18" charset="0"/>
              </a:rPr>
              <a:t>, or living to please others.</a:t>
            </a:r>
          </a:p>
          <a:p>
            <a:pPr>
              <a:lnSpc>
                <a:spcPct val="100000"/>
              </a:lnSpc>
              <a:spcAft>
                <a:spcPts val="1800"/>
              </a:spcAft>
            </a:pPr>
            <a:r>
              <a:rPr lang="en-US" sz="3200" dirty="0" smtClean="0">
                <a:solidFill>
                  <a:schemeClr val="accent1">
                    <a:lumMod val="50000"/>
                  </a:schemeClr>
                </a:solidFill>
                <a:latin typeface="Cambria" panose="02040503050406030204" pitchFamily="18" charset="0"/>
                <a:ea typeface="Cambria" panose="02040503050406030204" pitchFamily="18" charset="0"/>
              </a:rPr>
              <a:t>I am Barabbas</a:t>
            </a:r>
            <a:r>
              <a:rPr lang="en-US" sz="3200" dirty="0">
                <a:solidFill>
                  <a:schemeClr val="accent1">
                    <a:lumMod val="50000"/>
                  </a:schemeClr>
                </a:solidFill>
                <a:latin typeface="Cambria" panose="02040503050406030204" pitchFamily="18" charset="0"/>
                <a:ea typeface="Cambria" panose="02040503050406030204" pitchFamily="18" charset="0"/>
              </a:rPr>
              <a:t>.</a:t>
            </a:r>
            <a:r>
              <a:rPr lang="en-US" sz="3200" dirty="0" smtClean="0">
                <a:solidFill>
                  <a:schemeClr val="accent1">
                    <a:lumMod val="50000"/>
                  </a:schemeClr>
                </a:solidFill>
                <a:latin typeface="Cambria" panose="02040503050406030204" pitchFamily="18" charset="0"/>
                <a:ea typeface="Cambria" panose="02040503050406030204" pitchFamily="18" charset="0"/>
              </a:rPr>
              <a:t>  </a:t>
            </a:r>
            <a:r>
              <a:rPr lang="en-US" sz="3200" dirty="0" smtClean="0">
                <a:solidFill>
                  <a:schemeClr val="accent1">
                    <a:lumMod val="50000"/>
                  </a:schemeClr>
                </a:solidFill>
                <a:latin typeface="Cambria" panose="02040503050406030204" pitchFamily="18" charset="0"/>
                <a:ea typeface="Cambria" panose="02040503050406030204" pitchFamily="18" charset="0"/>
              </a:rPr>
              <a:t>Jesus took </a:t>
            </a:r>
            <a:r>
              <a:rPr lang="en-US" sz="3200" dirty="0" smtClean="0">
                <a:solidFill>
                  <a:schemeClr val="accent1">
                    <a:lumMod val="50000"/>
                  </a:schemeClr>
                </a:solidFill>
                <a:latin typeface="Cambria" panose="02040503050406030204" pitchFamily="18" charset="0"/>
                <a:ea typeface="Cambria" panose="02040503050406030204" pitchFamily="18" charset="0"/>
              </a:rPr>
              <a:t>my </a:t>
            </a:r>
            <a:r>
              <a:rPr lang="en-US" sz="3200" dirty="0" smtClean="0">
                <a:solidFill>
                  <a:schemeClr val="accent1">
                    <a:lumMod val="50000"/>
                  </a:schemeClr>
                </a:solidFill>
                <a:latin typeface="Cambria" panose="02040503050406030204" pitchFamily="18" charset="0"/>
                <a:ea typeface="Cambria" panose="02040503050406030204" pitchFamily="18" charset="0"/>
              </a:rPr>
              <a:t>place on </a:t>
            </a:r>
            <a:r>
              <a:rPr lang="en-US" sz="3200" dirty="0" smtClean="0">
                <a:solidFill>
                  <a:schemeClr val="accent1">
                    <a:lumMod val="50000"/>
                  </a:schemeClr>
                </a:solidFill>
                <a:latin typeface="Cambria" panose="02040503050406030204" pitchFamily="18" charset="0"/>
                <a:ea typeface="Cambria" panose="02040503050406030204" pitchFamily="18" charset="0"/>
              </a:rPr>
              <a:t>my cross</a:t>
            </a:r>
            <a:r>
              <a:rPr lang="en-US" sz="3200" dirty="0" smtClean="0">
                <a:solidFill>
                  <a:schemeClr val="accent1">
                    <a:lumMod val="50000"/>
                  </a:schemeClr>
                </a:solidFill>
                <a:latin typeface="Cambria" panose="02040503050406030204" pitchFamily="18" charset="0"/>
                <a:ea typeface="Cambria" panose="02040503050406030204" pitchFamily="18" charset="0"/>
              </a:rPr>
              <a:t>, entering </a:t>
            </a:r>
            <a:r>
              <a:rPr lang="en-US" sz="3200" dirty="0" smtClean="0">
                <a:solidFill>
                  <a:schemeClr val="accent1">
                    <a:lumMod val="50000"/>
                  </a:schemeClr>
                </a:solidFill>
                <a:latin typeface="Cambria" panose="02040503050406030204" pitchFamily="18" charset="0"/>
                <a:ea typeface="Cambria" panose="02040503050406030204" pitchFamily="18" charset="0"/>
              </a:rPr>
              <a:t>my </a:t>
            </a:r>
            <a:r>
              <a:rPr lang="en-US" sz="3200" dirty="0" smtClean="0">
                <a:solidFill>
                  <a:schemeClr val="accent1">
                    <a:lumMod val="50000"/>
                  </a:schemeClr>
                </a:solidFill>
                <a:latin typeface="Cambria" panose="02040503050406030204" pitchFamily="18" charset="0"/>
                <a:ea typeface="Cambria" panose="02040503050406030204" pitchFamily="18" charset="0"/>
              </a:rPr>
              <a:t>darkness to rescue </a:t>
            </a:r>
            <a:r>
              <a:rPr lang="en-US" sz="3200" dirty="0" smtClean="0">
                <a:solidFill>
                  <a:schemeClr val="accent1">
                    <a:lumMod val="50000"/>
                  </a:schemeClr>
                </a:solidFill>
                <a:latin typeface="Cambria" panose="02040503050406030204" pitchFamily="18" charset="0"/>
                <a:ea typeface="Cambria" panose="02040503050406030204" pitchFamily="18" charset="0"/>
              </a:rPr>
              <a:t>me </a:t>
            </a:r>
            <a:r>
              <a:rPr lang="en-US" sz="3200" dirty="0" smtClean="0">
                <a:solidFill>
                  <a:schemeClr val="accent1">
                    <a:lumMod val="50000"/>
                  </a:schemeClr>
                </a:solidFill>
                <a:latin typeface="Cambria" panose="02040503050406030204" pitchFamily="18" charset="0"/>
                <a:ea typeface="Cambria" panose="02040503050406030204" pitchFamily="18" charset="0"/>
              </a:rPr>
              <a:t>and bring </a:t>
            </a:r>
            <a:r>
              <a:rPr lang="en-US" sz="3200" dirty="0" smtClean="0">
                <a:solidFill>
                  <a:schemeClr val="accent1">
                    <a:lumMod val="50000"/>
                  </a:schemeClr>
                </a:solidFill>
                <a:latin typeface="Cambria" panose="02040503050406030204" pitchFamily="18" charset="0"/>
                <a:ea typeface="Cambria" panose="02040503050406030204" pitchFamily="18" charset="0"/>
              </a:rPr>
              <a:t>me </a:t>
            </a:r>
            <a:r>
              <a:rPr lang="en-US" sz="3200" dirty="0" smtClean="0">
                <a:solidFill>
                  <a:schemeClr val="accent1">
                    <a:lumMod val="50000"/>
                  </a:schemeClr>
                </a:solidFill>
                <a:latin typeface="Cambria" panose="02040503050406030204" pitchFamily="18" charset="0"/>
                <a:ea typeface="Cambria" panose="02040503050406030204" pitchFamily="18" charset="0"/>
              </a:rPr>
              <a:t>into His light and life</a:t>
            </a:r>
            <a:r>
              <a:rPr lang="en-US" sz="3200" dirty="0">
                <a:solidFill>
                  <a:schemeClr val="accent1">
                    <a:lumMod val="50000"/>
                  </a:schemeClr>
                </a:solidFill>
                <a:latin typeface="Cambria" panose="02040503050406030204" pitchFamily="18" charset="0"/>
                <a:ea typeface="Cambria" panose="02040503050406030204" pitchFamily="18" charset="0"/>
              </a:rPr>
              <a:t>!</a:t>
            </a:r>
            <a:endParaRPr lang="en-US" sz="3200" dirty="0" smtClean="0">
              <a:solidFill>
                <a:schemeClr val="accent1">
                  <a:lumMod val="50000"/>
                </a:schemeClr>
              </a:solidFill>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2617936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flip="none" rotWithShape="1">
          <a:gsLst>
            <a:gs pos="64000">
              <a:schemeClr val="bg1"/>
            </a:gs>
            <a:gs pos="0">
              <a:srgbClr val="000000"/>
            </a:gs>
            <a:gs pos="100000">
              <a:schemeClr val="bg1">
                <a:lumMod val="0"/>
                <a:lumOff val="100000"/>
              </a:schemeClr>
            </a:gs>
          </a:gsLst>
          <a:lin ang="10800000" scaled="0"/>
          <a:tileRect/>
        </a:gradFill>
        <a:effectLst/>
      </p:bgPr>
    </p:bg>
    <p:spTree>
      <p:nvGrpSpPr>
        <p:cNvPr id="1" name=""/>
        <p:cNvGrpSpPr/>
        <p:nvPr/>
      </p:nvGrpSpPr>
      <p:grpSpPr>
        <a:xfrm>
          <a:off x="0" y="0"/>
          <a:ext cx="0" cy="0"/>
          <a:chOff x="0" y="0"/>
          <a:chExt cx="0" cy="0"/>
        </a:xfrm>
      </p:grpSpPr>
      <p:grpSp>
        <p:nvGrpSpPr>
          <p:cNvPr id="10" name="Group 9"/>
          <p:cNvGrpSpPr/>
          <p:nvPr/>
        </p:nvGrpSpPr>
        <p:grpSpPr>
          <a:xfrm>
            <a:off x="-76200" y="2473618"/>
            <a:ext cx="9220200" cy="1200329"/>
            <a:chOff x="-76200" y="3810000"/>
            <a:chExt cx="9220200" cy="1200329"/>
          </a:xfrm>
        </p:grpSpPr>
        <p:sp>
          <p:nvSpPr>
            <p:cNvPr id="6" name="TextBox 5"/>
            <p:cNvSpPr txBox="1"/>
            <p:nvPr/>
          </p:nvSpPr>
          <p:spPr>
            <a:xfrm>
              <a:off x="-76200" y="3810000"/>
              <a:ext cx="381000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prstClr val="black"/>
                  </a:solidFill>
                  <a:effectLst/>
                  <a:uLnTx/>
                  <a:uFillTx/>
                  <a:latin typeface="Calibri"/>
                  <a:ea typeface="+mn-ea"/>
                  <a:cs typeface="+mn-cs"/>
                </a:rPr>
                <a:t>Moving away from the light of God</a:t>
              </a:r>
              <a:endParaRPr kumimoji="0" lang="en-US" sz="3600" b="0" i="0" u="none" strike="noStrike" kern="1200" cap="none" spc="0" normalizeH="0" baseline="0" noProof="0" dirty="0">
                <a:ln>
                  <a:noFill/>
                </a:ln>
                <a:solidFill>
                  <a:prstClr val="black"/>
                </a:solidFill>
                <a:effectLst/>
                <a:uLnTx/>
                <a:uFillTx/>
                <a:latin typeface="Calibri"/>
                <a:ea typeface="+mn-ea"/>
                <a:cs typeface="+mn-cs"/>
              </a:endParaRPr>
            </a:p>
          </p:txBody>
        </p:sp>
        <p:sp>
          <p:nvSpPr>
            <p:cNvPr id="9" name="TextBox 8"/>
            <p:cNvSpPr txBox="1"/>
            <p:nvPr/>
          </p:nvSpPr>
          <p:spPr>
            <a:xfrm>
              <a:off x="5334000" y="3810000"/>
              <a:ext cx="3810000" cy="1200329"/>
            </a:xfrm>
            <a:prstGeom prst="rect">
              <a:avLst/>
            </a:prstGeom>
            <a:noFill/>
          </p:spPr>
          <p:txBody>
            <a:bodyPr wrap="square" rtlCol="0">
              <a:sp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prstClr val="white">
                      <a:lumMod val="95000"/>
                    </a:prstClr>
                  </a:solidFill>
                  <a:effectLst/>
                  <a:uLnTx/>
                  <a:uFillTx/>
                  <a:latin typeface="Calibri"/>
                  <a:ea typeface="+mn-ea"/>
                  <a:cs typeface="+mn-cs"/>
                </a:rPr>
                <a:t>Into the darkness of rebellion</a:t>
              </a:r>
              <a:endParaRPr kumimoji="0" lang="en-US" sz="3600" b="0" i="0" u="none" strike="noStrike" kern="1200" cap="none" spc="0" normalizeH="0" baseline="0" noProof="0" dirty="0">
                <a:ln>
                  <a:noFill/>
                </a:ln>
                <a:solidFill>
                  <a:prstClr val="white">
                    <a:lumMod val="95000"/>
                  </a:prstClr>
                </a:solidFill>
                <a:effectLst/>
                <a:uLnTx/>
                <a:uFillTx/>
                <a:latin typeface="Calibri"/>
                <a:ea typeface="+mn-ea"/>
                <a:cs typeface="+mn-cs"/>
              </a:endParaRPr>
            </a:p>
          </p:txBody>
        </p:sp>
        <p:sp>
          <p:nvSpPr>
            <p:cNvPr id="8" name="Right Arrow 7"/>
            <p:cNvSpPr/>
            <p:nvPr/>
          </p:nvSpPr>
          <p:spPr>
            <a:xfrm>
              <a:off x="3581400" y="4267200"/>
              <a:ext cx="2209800" cy="381000"/>
            </a:xfrm>
            <a:prstGeom prst="rightArrow">
              <a:avLst/>
            </a:prstGeom>
            <a:gradFill>
              <a:gsLst>
                <a:gs pos="0">
                  <a:srgbClr val="000000"/>
                </a:gs>
                <a:gs pos="39999">
                  <a:srgbClr val="0A128C"/>
                </a:gs>
                <a:gs pos="70000">
                  <a:srgbClr val="181CC7"/>
                </a:gs>
                <a:gs pos="88000">
                  <a:srgbClr val="7005D4"/>
                </a:gs>
                <a:gs pos="100000">
                  <a:srgbClr val="8C3D91"/>
                </a:gs>
              </a:gsLst>
              <a:lin ang="10800000" scaled="0"/>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grpSp>
      <p:grpSp>
        <p:nvGrpSpPr>
          <p:cNvPr id="12" name="Group 11"/>
          <p:cNvGrpSpPr/>
          <p:nvPr/>
        </p:nvGrpSpPr>
        <p:grpSpPr>
          <a:xfrm>
            <a:off x="-228600" y="4168859"/>
            <a:ext cx="2743200" cy="1312278"/>
            <a:chOff x="-228600" y="2944742"/>
            <a:chExt cx="2743200" cy="1312278"/>
          </a:xfrm>
        </p:grpSpPr>
        <p:sp>
          <p:nvSpPr>
            <p:cNvPr id="3" name="TextBox 2"/>
            <p:cNvSpPr txBox="1"/>
            <p:nvPr/>
          </p:nvSpPr>
          <p:spPr>
            <a:xfrm>
              <a:off x="-228600" y="2944742"/>
              <a:ext cx="2743200" cy="830997"/>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4800" b="1" i="0" u="none" strike="noStrike" kern="1200" cap="none" spc="0" normalizeH="0" baseline="0" noProof="0" dirty="0" smtClean="0">
                  <a:ln>
                    <a:noFill/>
                  </a:ln>
                  <a:solidFill>
                    <a:prstClr val="black"/>
                  </a:solidFill>
                  <a:effectLst/>
                  <a:uLnTx/>
                  <a:uFillTx/>
                  <a:latin typeface="Arial Black" panose="020B0A04020102020204" pitchFamily="34" charset="0"/>
                  <a:ea typeface="+mn-ea"/>
                  <a:cs typeface="+mn-cs"/>
                </a:rPr>
                <a:t>Lucifer</a:t>
              </a:r>
              <a:endParaRPr kumimoji="0" lang="en-US" sz="4800" b="1" i="0" u="none" strike="noStrike" kern="1200" cap="none" spc="0" normalizeH="0" baseline="0" noProof="0" dirty="0">
                <a:ln>
                  <a:noFill/>
                </a:ln>
                <a:solidFill>
                  <a:prstClr val="black"/>
                </a:solidFill>
                <a:effectLst/>
                <a:uLnTx/>
                <a:uFillTx/>
                <a:latin typeface="Arial Black" panose="020B0A04020102020204" pitchFamily="34" charset="0"/>
                <a:ea typeface="+mn-ea"/>
                <a:cs typeface="+mn-cs"/>
              </a:endParaRPr>
            </a:p>
          </p:txBody>
        </p:sp>
        <p:sp>
          <p:nvSpPr>
            <p:cNvPr id="11" name="TextBox 10"/>
            <p:cNvSpPr txBox="1"/>
            <p:nvPr/>
          </p:nvSpPr>
          <p:spPr>
            <a:xfrm>
              <a:off x="-76200" y="3733800"/>
              <a:ext cx="25146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smtClean="0">
                  <a:ln>
                    <a:noFill/>
                  </a:ln>
                  <a:solidFill>
                    <a:prstClr val="black"/>
                  </a:solidFill>
                  <a:effectLst/>
                  <a:uLnTx/>
                  <a:uFillTx/>
                  <a:latin typeface="Calibri"/>
                  <a:ea typeface="+mn-ea"/>
                  <a:cs typeface="+mn-cs"/>
                </a:rPr>
                <a:t>“Morning Star”</a:t>
              </a:r>
              <a:endParaRPr kumimoji="0" lang="en-US" sz="2800" b="0" i="0" u="none" strike="noStrike" kern="1200" cap="none" spc="0" normalizeH="0" baseline="0" noProof="0" dirty="0">
                <a:ln>
                  <a:noFill/>
                </a:ln>
                <a:solidFill>
                  <a:prstClr val="black"/>
                </a:solidFill>
                <a:effectLst/>
                <a:uLnTx/>
                <a:uFillTx/>
                <a:latin typeface="Calibri"/>
                <a:ea typeface="+mn-ea"/>
                <a:cs typeface="+mn-cs"/>
              </a:endParaRPr>
            </a:p>
          </p:txBody>
        </p:sp>
      </p:grpSp>
      <p:grpSp>
        <p:nvGrpSpPr>
          <p:cNvPr id="14" name="Group 13"/>
          <p:cNvGrpSpPr/>
          <p:nvPr/>
        </p:nvGrpSpPr>
        <p:grpSpPr>
          <a:xfrm>
            <a:off x="6705600" y="4071271"/>
            <a:ext cx="2743200" cy="1409866"/>
            <a:chOff x="6705600" y="2847154"/>
            <a:chExt cx="2743200" cy="1409866"/>
          </a:xfrm>
        </p:grpSpPr>
        <p:sp>
          <p:nvSpPr>
            <p:cNvPr id="7" name="TextBox 6"/>
            <p:cNvSpPr txBox="1"/>
            <p:nvPr/>
          </p:nvSpPr>
          <p:spPr>
            <a:xfrm>
              <a:off x="6705600" y="2847154"/>
              <a:ext cx="2743200" cy="92333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5400" b="1" i="0" u="none" strike="noStrike" kern="1200" cap="none" spc="0" normalizeH="0" baseline="0" noProof="0" dirty="0" smtClean="0">
                  <a:ln>
                    <a:noFill/>
                  </a:ln>
                  <a:solidFill>
                    <a:srgbClr val="FF0000"/>
                  </a:solidFill>
                  <a:effectLst/>
                  <a:uLnTx/>
                  <a:uFillTx/>
                  <a:latin typeface="Arial Black" panose="020B0A04020102020204" pitchFamily="34" charset="0"/>
                  <a:ea typeface="+mn-ea"/>
                  <a:cs typeface="+mn-cs"/>
                </a:rPr>
                <a:t>Satan</a:t>
              </a:r>
              <a:endParaRPr kumimoji="0" lang="en-US" sz="5400" b="1" i="0" u="none" strike="noStrike" kern="1200" cap="none" spc="0" normalizeH="0" baseline="0" noProof="0" dirty="0">
                <a:ln>
                  <a:noFill/>
                </a:ln>
                <a:solidFill>
                  <a:srgbClr val="FF0000"/>
                </a:solidFill>
                <a:effectLst/>
                <a:uLnTx/>
                <a:uFillTx/>
                <a:latin typeface="Arial Black" panose="020B0A04020102020204" pitchFamily="34" charset="0"/>
                <a:ea typeface="+mn-ea"/>
                <a:cs typeface="+mn-cs"/>
              </a:endParaRPr>
            </a:p>
          </p:txBody>
        </p:sp>
        <p:sp>
          <p:nvSpPr>
            <p:cNvPr id="13" name="TextBox 12"/>
            <p:cNvSpPr txBox="1"/>
            <p:nvPr/>
          </p:nvSpPr>
          <p:spPr>
            <a:xfrm>
              <a:off x="6705600" y="3733800"/>
              <a:ext cx="2514600"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800" b="0" i="0" u="none" strike="noStrike" kern="1200" cap="none" spc="0" normalizeH="0" baseline="0" noProof="0" dirty="0" smtClean="0">
                  <a:ln>
                    <a:noFill/>
                  </a:ln>
                  <a:solidFill>
                    <a:srgbClr val="FF0000"/>
                  </a:solidFill>
                  <a:effectLst/>
                  <a:uLnTx/>
                  <a:uFillTx/>
                  <a:latin typeface="Calibri"/>
                  <a:ea typeface="+mn-ea"/>
                  <a:cs typeface="+mn-cs"/>
                </a:rPr>
                <a:t>Enemy, Accuser</a:t>
              </a:r>
              <a:endParaRPr kumimoji="0" lang="en-US" sz="2800" b="0" i="0" u="none" strike="noStrike" kern="1200" cap="none" spc="0" normalizeH="0" baseline="0" noProof="0" dirty="0">
                <a:ln>
                  <a:noFill/>
                </a:ln>
                <a:solidFill>
                  <a:srgbClr val="FF0000"/>
                </a:solidFill>
                <a:effectLst/>
                <a:uLnTx/>
                <a:uFillTx/>
                <a:latin typeface="Calibri"/>
                <a:ea typeface="+mn-ea"/>
                <a:cs typeface="+mn-cs"/>
              </a:endParaRPr>
            </a:p>
          </p:txBody>
        </p:sp>
      </p:grpSp>
      <p:sp>
        <p:nvSpPr>
          <p:cNvPr id="16" name="TextBox 15"/>
          <p:cNvSpPr txBox="1"/>
          <p:nvPr/>
        </p:nvSpPr>
        <p:spPr>
          <a:xfrm>
            <a:off x="125730" y="587476"/>
            <a:ext cx="2034540" cy="1200329"/>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smtClean="0">
                <a:ln>
                  <a:noFill/>
                </a:ln>
                <a:solidFill>
                  <a:prstClr val="black"/>
                </a:solidFill>
                <a:effectLst/>
                <a:uLnTx/>
                <a:uFillTx/>
                <a:latin typeface="Aharoni" panose="02010803020104030203" pitchFamily="2" charset="-79"/>
                <a:ea typeface="+mn-ea"/>
                <a:cs typeface="Aharoni" panose="02010803020104030203" pitchFamily="2" charset="-79"/>
              </a:rPr>
              <a:t>Man and Woman</a:t>
            </a:r>
            <a:endParaRPr kumimoji="0" lang="en-US" sz="3600" b="0" i="0" u="none" strike="noStrike" kern="1200" cap="none" spc="0" normalizeH="0" baseline="0" noProof="0" dirty="0">
              <a:ln>
                <a:noFill/>
              </a:ln>
              <a:solidFill>
                <a:prstClr val="black"/>
              </a:solidFill>
              <a:effectLst/>
              <a:uLnTx/>
              <a:uFillTx/>
              <a:latin typeface="Aharoni" panose="02010803020104030203" pitchFamily="2" charset="-79"/>
              <a:ea typeface="+mn-ea"/>
              <a:cs typeface="Aharoni" panose="02010803020104030203" pitchFamily="2" charset="-79"/>
            </a:endParaRPr>
          </a:p>
        </p:txBody>
      </p:sp>
      <p:sp>
        <p:nvSpPr>
          <p:cNvPr id="19" name="Rectangle 18"/>
          <p:cNvSpPr/>
          <p:nvPr/>
        </p:nvSpPr>
        <p:spPr>
          <a:xfrm>
            <a:off x="125730" y="587476"/>
            <a:ext cx="2286000" cy="14133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a:ea typeface="+mn-ea"/>
              <a:cs typeface="+mn-cs"/>
            </a:endParaRPr>
          </a:p>
        </p:txBody>
      </p:sp>
    </p:spTree>
    <p:extLst>
      <p:ext uri="{BB962C8B-B14F-4D97-AF65-F5344CB8AC3E}">
        <p14:creationId xmlns:p14="http://schemas.microsoft.com/office/powerpoint/2010/main" val="142782636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 0 L 0.875 -0.00278 " pathEditMode="relative" rAng="0" ptsTypes="AA">
                                      <p:cBhvr>
                                        <p:cTn id="6" dur="3000" fill="hold"/>
                                        <p:tgtEl>
                                          <p:spTgt spid="12"/>
                                        </p:tgtEl>
                                        <p:attrNameLst>
                                          <p:attrName>ppt_x</p:attrName>
                                          <p:attrName>ppt_y</p:attrName>
                                        </p:attrNameLst>
                                      </p:cBhvr>
                                      <p:rCtr x="43750" y="-139"/>
                                    </p:animMotion>
                                  </p:childTnLst>
                                </p:cTn>
                              </p:par>
                            </p:childTnLst>
                          </p:cTn>
                        </p:par>
                        <p:par>
                          <p:cTn id="7" fill="hold">
                            <p:stCondLst>
                              <p:cond delay="3000"/>
                            </p:stCondLst>
                            <p:childTnLst>
                              <p:par>
                                <p:cTn id="8" presetID="10" presetClass="entr" presetSubtype="0" fill="hold" nodeType="afterEffect">
                                  <p:stCondLst>
                                    <p:cond delay="0"/>
                                  </p:stCondLst>
                                  <p:childTnLst>
                                    <p:set>
                                      <p:cBhvr>
                                        <p:cTn id="9" dur="1" fill="hold">
                                          <p:stCondLst>
                                            <p:cond delay="0"/>
                                          </p:stCondLst>
                                        </p:cTn>
                                        <p:tgtEl>
                                          <p:spTgt spid="14"/>
                                        </p:tgtEl>
                                        <p:attrNameLst>
                                          <p:attrName>style.visibility</p:attrName>
                                        </p:attrNameLst>
                                      </p:cBhvr>
                                      <p:to>
                                        <p:strVal val="visible"/>
                                      </p:to>
                                    </p:set>
                                    <p:animEffect transition="in" filter="fade">
                                      <p:cBhvr>
                                        <p:cTn id="10" dur="500"/>
                                        <p:tgtEl>
                                          <p:spTgt spid="14"/>
                                        </p:tgtEl>
                                      </p:cBhvr>
                                    </p:animEffect>
                                  </p:childTnLst>
                                </p:cTn>
                              </p:par>
                            </p:childTnLst>
                          </p:cTn>
                        </p:par>
                      </p:childTnLst>
                    </p:cTn>
                  </p:par>
                  <p:par>
                    <p:cTn id="11" fill="hold">
                      <p:stCondLst>
                        <p:cond delay="indefinite"/>
                      </p:stCondLst>
                      <p:childTnLst>
                        <p:par>
                          <p:cTn id="12" fill="hold">
                            <p:stCondLst>
                              <p:cond delay="0"/>
                            </p:stCondLst>
                            <p:childTnLst>
                              <p:par>
                                <p:cTn id="13" presetID="22" presetClass="entr" presetSubtype="8"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wipe(left)">
                                      <p:cBhvr>
                                        <p:cTn id="15" dur="1000"/>
                                        <p:tgtEl>
                                          <p:spTgt spid="10"/>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xit" presetSubtype="0" fill="hold" grpId="0" nodeType="clickEffect">
                                  <p:stCondLst>
                                    <p:cond delay="0"/>
                                  </p:stCondLst>
                                  <p:childTnLst>
                                    <p:animEffect transition="out" filter="fade">
                                      <p:cBhvr>
                                        <p:cTn id="19" dur="500"/>
                                        <p:tgtEl>
                                          <p:spTgt spid="19"/>
                                        </p:tgtEl>
                                      </p:cBhvr>
                                    </p:animEffect>
                                    <p:set>
                                      <p:cBhvr>
                                        <p:cTn id="20" dur="1" fill="hold">
                                          <p:stCondLst>
                                            <p:cond delay="499"/>
                                          </p:stCondLst>
                                        </p:cTn>
                                        <p:tgtEl>
                                          <p:spTgt spid="19"/>
                                        </p:tgtEl>
                                        <p:attrNameLst>
                                          <p:attrName>style.visibility</p:attrName>
                                        </p:attrNameLst>
                                      </p:cBhvr>
                                      <p:to>
                                        <p:strVal val="hidden"/>
                                      </p:to>
                                    </p:set>
                                  </p:childTnLst>
                                </p:cTn>
                              </p:par>
                            </p:childTnLst>
                          </p:cTn>
                        </p:par>
                      </p:childTnLst>
                    </p:cTn>
                  </p:par>
                  <p:par>
                    <p:cTn id="21" fill="hold">
                      <p:stCondLst>
                        <p:cond delay="indefinite"/>
                      </p:stCondLst>
                      <p:childTnLst>
                        <p:par>
                          <p:cTn id="22" fill="hold">
                            <p:stCondLst>
                              <p:cond delay="0"/>
                            </p:stCondLst>
                            <p:childTnLst>
                              <p:par>
                                <p:cTn id="23" presetID="42" presetClass="path" presetSubtype="0" accel="50000" decel="50000" fill="hold" grpId="0" nodeType="clickEffect">
                                  <p:stCondLst>
                                    <p:cond delay="0"/>
                                  </p:stCondLst>
                                  <p:childTnLst>
                                    <p:animMotion origin="layout" path="M 0 1.85185E-6 L 0.75625 -0.01158 " pathEditMode="relative" rAng="0" ptsTypes="AA">
                                      <p:cBhvr>
                                        <p:cTn id="24" dur="2000" fill="hold"/>
                                        <p:tgtEl>
                                          <p:spTgt spid="16"/>
                                        </p:tgtEl>
                                        <p:attrNameLst>
                                          <p:attrName>ppt_x</p:attrName>
                                          <p:attrName>ppt_y</p:attrName>
                                        </p:attrNameLst>
                                      </p:cBhvr>
                                      <p:rCtr x="37813" y="-579"/>
                                    </p:animMotion>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9"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9144000" cy="6858000"/>
          </a:xfrm>
          <a:prstGeom prst="rect">
            <a:avLst/>
          </a:prstGeom>
        </p:spPr>
      </p:pic>
      <p:sp>
        <p:nvSpPr>
          <p:cNvPr id="3" name="TextBox 2"/>
          <p:cNvSpPr txBox="1"/>
          <p:nvPr/>
        </p:nvSpPr>
        <p:spPr>
          <a:xfrm>
            <a:off x="796320" y="83226"/>
            <a:ext cx="7572980" cy="1446550"/>
          </a:xfrm>
          <a:prstGeom prst="rect">
            <a:avLst/>
          </a:prstGeom>
          <a:noFill/>
        </p:spPr>
        <p:txBody>
          <a:bodyPr wrap="square" rtlCol="0">
            <a:spAutoFit/>
          </a:bodyPr>
          <a:lstStyle/>
          <a:p>
            <a:pPr algn="ctr"/>
            <a:r>
              <a:rPr lang="en-US" sz="3200" u="sng" dirty="0" smtClean="0">
                <a:solidFill>
                  <a:schemeClr val="bg1"/>
                </a:solidFill>
              </a:rPr>
              <a:t>In a way, God </a:t>
            </a:r>
            <a:r>
              <a:rPr lang="en-US" sz="3200" u="sng" dirty="0">
                <a:solidFill>
                  <a:schemeClr val="bg1"/>
                </a:solidFill>
              </a:rPr>
              <a:t>is like the sun</a:t>
            </a:r>
            <a:r>
              <a:rPr lang="en-US" sz="3200" dirty="0">
                <a:solidFill>
                  <a:schemeClr val="bg1"/>
                </a:solidFill>
              </a:rPr>
              <a:t>.  </a:t>
            </a:r>
            <a:endParaRPr lang="en-US" sz="3200" dirty="0" smtClean="0">
              <a:solidFill>
                <a:schemeClr val="bg1"/>
              </a:solidFill>
            </a:endParaRPr>
          </a:p>
          <a:p>
            <a:pPr algn="ctr"/>
            <a:r>
              <a:rPr lang="en-US" sz="2800" dirty="0" smtClean="0">
                <a:solidFill>
                  <a:schemeClr val="bg1"/>
                </a:solidFill>
              </a:rPr>
              <a:t>If </a:t>
            </a:r>
            <a:r>
              <a:rPr lang="en-US" sz="2800" dirty="0">
                <a:solidFill>
                  <a:schemeClr val="bg1"/>
                </a:solidFill>
              </a:rPr>
              <a:t>you </a:t>
            </a:r>
            <a:r>
              <a:rPr lang="en-US" sz="2800" dirty="0" smtClean="0">
                <a:solidFill>
                  <a:schemeClr val="bg1"/>
                </a:solidFill>
              </a:rPr>
              <a:t>“orbit” </a:t>
            </a:r>
            <a:r>
              <a:rPr lang="en-US" sz="2800" dirty="0">
                <a:solidFill>
                  <a:schemeClr val="bg1"/>
                </a:solidFill>
              </a:rPr>
              <a:t>around God, your life </a:t>
            </a:r>
            <a:r>
              <a:rPr lang="en-US" sz="2800" dirty="0" smtClean="0">
                <a:solidFill>
                  <a:schemeClr val="bg1"/>
                </a:solidFill>
              </a:rPr>
              <a:t>is held in place by His truth </a:t>
            </a:r>
            <a:r>
              <a:rPr lang="en-US" sz="2800" dirty="0">
                <a:solidFill>
                  <a:schemeClr val="bg1"/>
                </a:solidFill>
              </a:rPr>
              <a:t>and light</a:t>
            </a:r>
            <a:r>
              <a:rPr lang="en-US" sz="2800" dirty="0" smtClean="0">
                <a:solidFill>
                  <a:schemeClr val="bg1"/>
                </a:solidFill>
              </a:rPr>
              <a:t>.</a:t>
            </a:r>
            <a:endParaRPr lang="en-US" sz="2800" dirty="0">
              <a:solidFill>
                <a:schemeClr val="bg1"/>
              </a:solidFill>
            </a:endParaRPr>
          </a:p>
        </p:txBody>
      </p:sp>
      <p:sp>
        <p:nvSpPr>
          <p:cNvPr id="4" name="TextBox 3"/>
          <p:cNvSpPr txBox="1"/>
          <p:nvPr/>
        </p:nvSpPr>
        <p:spPr>
          <a:xfrm>
            <a:off x="214009" y="5775282"/>
            <a:ext cx="8745165" cy="830997"/>
          </a:xfrm>
          <a:prstGeom prst="rect">
            <a:avLst/>
          </a:prstGeom>
          <a:noFill/>
        </p:spPr>
        <p:txBody>
          <a:bodyPr wrap="square" rtlCol="0">
            <a:spAutoFit/>
          </a:bodyPr>
          <a:lstStyle/>
          <a:p>
            <a:pPr algn="ctr"/>
            <a:r>
              <a:rPr lang="en-US" sz="2400" dirty="0" smtClean="0">
                <a:solidFill>
                  <a:schemeClr val="bg1"/>
                </a:solidFill>
              </a:rPr>
              <a:t>But </a:t>
            </a:r>
            <a:r>
              <a:rPr lang="en-US" sz="2400" dirty="0">
                <a:solidFill>
                  <a:schemeClr val="bg1"/>
                </a:solidFill>
              </a:rPr>
              <a:t>if you turn away from God and make something else the center of your life (career, relationship, family), </a:t>
            </a:r>
            <a:r>
              <a:rPr lang="en-US" sz="2400" dirty="0" smtClean="0">
                <a:solidFill>
                  <a:schemeClr val="bg1"/>
                </a:solidFill>
              </a:rPr>
              <a:t>you fly out into darkness.</a:t>
            </a:r>
            <a:endParaRPr lang="en-US" sz="2400" dirty="0">
              <a:solidFill>
                <a:schemeClr val="bg1"/>
              </a:solidFill>
            </a:endParaRPr>
          </a:p>
        </p:txBody>
      </p:sp>
    </p:spTree>
    <p:extLst>
      <p:ext uri="{BB962C8B-B14F-4D97-AF65-F5344CB8AC3E}">
        <p14:creationId xmlns:p14="http://schemas.microsoft.com/office/powerpoint/2010/main" val="9412821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after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7563"/>
            <a:ext cx="9143999" cy="990082"/>
          </a:xfrm>
          <a:solidFill>
            <a:schemeClr val="tx1"/>
          </a:solidFill>
        </p:spPr>
        <p:txBody>
          <a:bodyPr>
            <a:normAutofit/>
          </a:bodyPr>
          <a:lstStyle/>
          <a:p>
            <a:pPr algn="ctr">
              <a:lnSpc>
                <a:spcPct val="100000"/>
              </a:lnSpc>
              <a:spcBef>
                <a:spcPts val="0"/>
              </a:spcBef>
              <a:spcAft>
                <a:spcPts val="3000"/>
              </a:spcAft>
            </a:pPr>
            <a:r>
              <a:rPr lang="en-US" b="1" u="sng" dirty="0" smtClean="0">
                <a:solidFill>
                  <a:schemeClr val="bg1"/>
                </a:solidFill>
                <a:latin typeface="+mn-lt"/>
              </a:rPr>
              <a:t>Away from God and </a:t>
            </a:r>
            <a:r>
              <a:rPr lang="en-US" b="1" u="sng" dirty="0" smtClean="0">
                <a:solidFill>
                  <a:schemeClr val="tx1">
                    <a:lumMod val="50000"/>
                    <a:lumOff val="50000"/>
                  </a:schemeClr>
                </a:solidFill>
                <a:latin typeface="+mn-lt"/>
              </a:rPr>
              <a:t>into the darkness</a:t>
            </a:r>
            <a:endParaRPr lang="en-US" u="sng" dirty="0">
              <a:solidFill>
                <a:schemeClr val="tx1">
                  <a:lumMod val="50000"/>
                  <a:lumOff val="50000"/>
                </a:schemeClr>
              </a:solidFill>
              <a:latin typeface="+mn-lt"/>
            </a:endParaRPr>
          </a:p>
        </p:txBody>
      </p:sp>
      <p:sp>
        <p:nvSpPr>
          <p:cNvPr id="7" name="Content Placeholder 6"/>
          <p:cNvSpPr>
            <a:spLocks noGrp="1"/>
          </p:cNvSpPr>
          <p:nvPr>
            <p:ph idx="1"/>
          </p:nvPr>
        </p:nvSpPr>
        <p:spPr>
          <a:xfrm>
            <a:off x="196904" y="1161238"/>
            <a:ext cx="8808200" cy="5513307"/>
          </a:xfrm>
        </p:spPr>
        <p:txBody>
          <a:bodyPr>
            <a:normAutofit fontScale="92500" lnSpcReduction="20000"/>
          </a:bodyPr>
          <a:lstStyle/>
          <a:p>
            <a:pPr>
              <a:spcBef>
                <a:spcPts val="0"/>
              </a:spcBef>
              <a:spcAft>
                <a:spcPts val="1200"/>
              </a:spcAft>
            </a:pPr>
            <a:r>
              <a:rPr lang="en-US" b="1" dirty="0" smtClean="0"/>
              <a:t>Proverbs 4:19 </a:t>
            </a:r>
            <a:r>
              <a:rPr lang="en-US" dirty="0"/>
              <a:t>– The </a:t>
            </a:r>
            <a:r>
              <a:rPr lang="en-US" dirty="0" smtClean="0"/>
              <a:t>way of the wicked is like “deep darkness.”</a:t>
            </a:r>
            <a:endParaRPr lang="en-US" dirty="0"/>
          </a:p>
          <a:p>
            <a:pPr>
              <a:lnSpc>
                <a:spcPct val="100000"/>
              </a:lnSpc>
              <a:spcBef>
                <a:spcPts val="0"/>
              </a:spcBef>
              <a:spcAft>
                <a:spcPts val="1200"/>
              </a:spcAft>
            </a:pPr>
            <a:r>
              <a:rPr lang="en-US" b="1" dirty="0" smtClean="0"/>
              <a:t>Isaiah 8:19-22</a:t>
            </a:r>
            <a:r>
              <a:rPr lang="en-US" sz="3200" b="1" dirty="0" smtClean="0"/>
              <a:t> </a:t>
            </a:r>
            <a:r>
              <a:rPr lang="en-US" sz="3200" dirty="0"/>
              <a:t>– </a:t>
            </a:r>
            <a:r>
              <a:rPr lang="en-US" dirty="0" smtClean="0"/>
              <a:t>The people abandoned God and ended up in “thick darkness.”</a:t>
            </a:r>
            <a:endParaRPr lang="en-US" sz="3200" dirty="0" smtClean="0"/>
          </a:p>
          <a:p>
            <a:pPr>
              <a:lnSpc>
                <a:spcPct val="100000"/>
              </a:lnSpc>
              <a:spcBef>
                <a:spcPts val="0"/>
              </a:spcBef>
              <a:spcAft>
                <a:spcPts val="1200"/>
              </a:spcAft>
            </a:pPr>
            <a:r>
              <a:rPr lang="en-US" b="1" dirty="0" smtClean="0"/>
              <a:t>Jo</a:t>
            </a:r>
            <a:r>
              <a:rPr lang="en-US" sz="3200" b="1" dirty="0" smtClean="0"/>
              <a:t>hn 3:16,19-20 </a:t>
            </a:r>
            <a:r>
              <a:rPr lang="en-US" sz="3200" dirty="0"/>
              <a:t>– </a:t>
            </a:r>
            <a:r>
              <a:rPr lang="en-US" dirty="0" smtClean="0"/>
              <a:t>Sadly, people love the darkness too much to come to the Light of Christ.</a:t>
            </a:r>
          </a:p>
          <a:p>
            <a:pPr>
              <a:spcBef>
                <a:spcPts val="0"/>
              </a:spcBef>
              <a:spcAft>
                <a:spcPts val="1200"/>
              </a:spcAft>
            </a:pPr>
            <a:r>
              <a:rPr lang="en-US" b="1" dirty="0"/>
              <a:t>John 13:27-30 </a:t>
            </a:r>
            <a:r>
              <a:rPr lang="en-US" dirty="0"/>
              <a:t>– As Judas goes out to betray Jesus, “it was night.” (not just physical darkness).</a:t>
            </a:r>
          </a:p>
          <a:p>
            <a:pPr>
              <a:lnSpc>
                <a:spcPct val="100000"/>
              </a:lnSpc>
              <a:spcBef>
                <a:spcPts val="0"/>
              </a:spcBef>
              <a:spcAft>
                <a:spcPts val="1200"/>
              </a:spcAft>
            </a:pPr>
            <a:r>
              <a:rPr lang="en-US" sz="3200" b="1" dirty="0" smtClean="0"/>
              <a:t>Luke 22:53</a:t>
            </a:r>
            <a:r>
              <a:rPr lang="en-US" sz="3200" dirty="0" smtClean="0"/>
              <a:t> </a:t>
            </a:r>
            <a:r>
              <a:rPr lang="en-US" sz="3200" dirty="0"/>
              <a:t>– </a:t>
            </a:r>
            <a:r>
              <a:rPr lang="en-US" dirty="0" smtClean="0"/>
              <a:t>Judas betrays Jesus in “the power of darkness.”</a:t>
            </a:r>
            <a:endParaRPr lang="en-US" sz="3200" dirty="0" smtClean="0"/>
          </a:p>
          <a:p>
            <a:pPr>
              <a:lnSpc>
                <a:spcPct val="100000"/>
              </a:lnSpc>
              <a:spcBef>
                <a:spcPts val="0"/>
              </a:spcBef>
              <a:spcAft>
                <a:spcPts val="1200"/>
              </a:spcAft>
            </a:pPr>
            <a:r>
              <a:rPr lang="en-US" sz="3200" b="1" dirty="0" smtClean="0"/>
              <a:t>Mark 14:63-65</a:t>
            </a:r>
            <a:r>
              <a:rPr lang="en-US" sz="3200" dirty="0" smtClean="0"/>
              <a:t> – </a:t>
            </a:r>
            <a:r>
              <a:rPr lang="en-US" dirty="0"/>
              <a:t>By Jewish law, it was illegal to hold a criminal trial at </a:t>
            </a:r>
            <a:r>
              <a:rPr lang="en-US" dirty="0" smtClean="0"/>
              <a:t>night</a:t>
            </a:r>
            <a:endParaRPr lang="en-US" sz="3200" dirty="0" smtClean="0"/>
          </a:p>
        </p:txBody>
      </p:sp>
    </p:spTree>
    <p:extLst>
      <p:ext uri="{BB962C8B-B14F-4D97-AF65-F5344CB8AC3E}">
        <p14:creationId xmlns:p14="http://schemas.microsoft.com/office/powerpoint/2010/main" val="9354283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15:1-15</a:t>
            </a:r>
            <a:r>
              <a:rPr lang="en-US" u="sng" dirty="0" smtClean="0">
                <a:latin typeface="+mn-lt"/>
              </a:rPr>
              <a:t> </a:t>
            </a:r>
            <a:r>
              <a:rPr lang="en-US" u="sng" dirty="0">
                <a:latin typeface="+mn-lt"/>
              </a:rPr>
              <a:t>– </a:t>
            </a:r>
            <a:r>
              <a:rPr lang="en-US" u="sng" dirty="0" smtClean="0">
                <a:latin typeface="+mn-lt"/>
              </a:rPr>
              <a:t>Condemned</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fontScale="92500" lnSpcReduction="20000"/>
          </a:bodyPr>
          <a:lstStyle/>
          <a:p>
            <a:pPr>
              <a:lnSpc>
                <a:spcPct val="100000"/>
              </a:lnSpc>
              <a:spcBef>
                <a:spcPts val="0"/>
              </a:spcBef>
              <a:spcAft>
                <a:spcPts val="1200"/>
              </a:spcAft>
            </a:pPr>
            <a:r>
              <a:rPr lang="en-US" sz="3200" b="1" dirty="0" smtClean="0"/>
              <a:t>vs.1</a:t>
            </a:r>
            <a:r>
              <a:rPr lang="en-US" sz="3200" dirty="0" smtClean="0"/>
              <a:t> – They illegally decided Jesus’ guilt at night and then assembled the whole council at dawn.</a:t>
            </a:r>
          </a:p>
          <a:p>
            <a:pPr>
              <a:lnSpc>
                <a:spcPct val="100000"/>
              </a:lnSpc>
              <a:spcBef>
                <a:spcPts val="0"/>
              </a:spcBef>
              <a:spcAft>
                <a:spcPts val="1200"/>
              </a:spcAft>
            </a:pPr>
            <a:r>
              <a:rPr lang="en-US" sz="3200" b="1" dirty="0" smtClean="0"/>
              <a:t>vs.2</a:t>
            </a:r>
            <a:r>
              <a:rPr lang="en-US" sz="3200" dirty="0" smtClean="0"/>
              <a:t> – Jesus agrees that He is the King of Israel, but not in the way that Pilate thought about a king (“You have said so.”)</a:t>
            </a:r>
          </a:p>
          <a:p>
            <a:pPr>
              <a:lnSpc>
                <a:spcPct val="100000"/>
              </a:lnSpc>
              <a:spcBef>
                <a:spcPts val="0"/>
              </a:spcBef>
              <a:spcAft>
                <a:spcPts val="1200"/>
              </a:spcAft>
            </a:pPr>
            <a:r>
              <a:rPr lang="en-US" sz="3200" b="1" dirty="0" smtClean="0"/>
              <a:t>vs.3-5</a:t>
            </a:r>
            <a:r>
              <a:rPr lang="en-US" sz="3200" dirty="0" smtClean="0"/>
              <a:t> </a:t>
            </a:r>
            <a:r>
              <a:rPr lang="en-US" sz="3200" dirty="0"/>
              <a:t>– </a:t>
            </a:r>
            <a:r>
              <a:rPr lang="en-US" sz="3200" dirty="0" smtClean="0"/>
              <a:t>Jesus silently accepted the false charges against Him, fulfilling the prophecy of Isaiah 53:7</a:t>
            </a:r>
          </a:p>
          <a:p>
            <a:pPr>
              <a:lnSpc>
                <a:spcPct val="100000"/>
              </a:lnSpc>
              <a:spcBef>
                <a:spcPts val="0"/>
              </a:spcBef>
              <a:spcAft>
                <a:spcPts val="1200"/>
              </a:spcAft>
            </a:pPr>
            <a:r>
              <a:rPr lang="en-US" sz="3200" b="1" dirty="0" smtClean="0"/>
              <a:t>vs.6-9</a:t>
            </a:r>
            <a:r>
              <a:rPr lang="en-US" sz="3200" dirty="0" smtClean="0"/>
              <a:t> </a:t>
            </a:r>
            <a:r>
              <a:rPr lang="en-US" sz="3200" dirty="0"/>
              <a:t>– </a:t>
            </a:r>
            <a:r>
              <a:rPr lang="en-US" sz="3200" dirty="0" smtClean="0"/>
              <a:t>Pilate assumed the people would choose Jesus since they recently proclaimed Him their King</a:t>
            </a:r>
            <a:endParaRPr lang="en-US" sz="3200" dirty="0"/>
          </a:p>
          <a:p>
            <a:pPr>
              <a:lnSpc>
                <a:spcPct val="100000"/>
              </a:lnSpc>
              <a:spcBef>
                <a:spcPts val="0"/>
              </a:spcBef>
              <a:spcAft>
                <a:spcPts val="1200"/>
              </a:spcAft>
            </a:pPr>
            <a:r>
              <a:rPr lang="en-US" sz="3200" b="1" dirty="0" smtClean="0"/>
              <a:t>vs.10</a:t>
            </a:r>
            <a:r>
              <a:rPr lang="en-US" sz="3200" dirty="0" smtClean="0"/>
              <a:t> </a:t>
            </a:r>
            <a:r>
              <a:rPr lang="en-US" sz="3200" dirty="0"/>
              <a:t>– </a:t>
            </a:r>
            <a:r>
              <a:rPr lang="en-US" sz="3200" dirty="0" smtClean="0"/>
              <a:t>Beware of envy: </a:t>
            </a:r>
            <a:r>
              <a:rPr lang="en-US" sz="3200" dirty="0" smtClean="0"/>
              <a:t>is a dangerous thing!</a:t>
            </a:r>
          </a:p>
          <a:p>
            <a:pPr>
              <a:lnSpc>
                <a:spcPct val="100000"/>
              </a:lnSpc>
              <a:spcBef>
                <a:spcPts val="0"/>
              </a:spcBef>
              <a:spcAft>
                <a:spcPts val="1200"/>
              </a:spcAft>
            </a:pPr>
            <a:r>
              <a:rPr lang="en-US" sz="3200" b="1" dirty="0" smtClean="0"/>
              <a:t>vs.11-14</a:t>
            </a:r>
            <a:r>
              <a:rPr lang="en-US" sz="3200" dirty="0" smtClean="0"/>
              <a:t> </a:t>
            </a:r>
            <a:r>
              <a:rPr lang="en-US" sz="3200" dirty="0"/>
              <a:t>– </a:t>
            </a:r>
            <a:r>
              <a:rPr lang="en-US" sz="3200" dirty="0" smtClean="0"/>
              <a:t>Beware of crowds: they can </a:t>
            </a:r>
            <a:r>
              <a:rPr lang="en-US" sz="3200" dirty="0"/>
              <a:t>blindly do evil!</a:t>
            </a:r>
          </a:p>
          <a:p>
            <a:pPr>
              <a:lnSpc>
                <a:spcPct val="100000"/>
              </a:lnSpc>
              <a:spcBef>
                <a:spcPts val="0"/>
              </a:spcBef>
              <a:spcAft>
                <a:spcPts val="1200"/>
              </a:spcAft>
            </a:pPr>
            <a:r>
              <a:rPr lang="en-US" sz="3200" b="1" dirty="0" smtClean="0"/>
              <a:t>vs.15</a:t>
            </a:r>
            <a:r>
              <a:rPr lang="en-US" sz="3200" dirty="0" smtClean="0"/>
              <a:t> </a:t>
            </a:r>
            <a:r>
              <a:rPr lang="en-US" sz="3200" dirty="0"/>
              <a:t>– </a:t>
            </a:r>
            <a:r>
              <a:rPr lang="en-US" sz="3200" dirty="0" smtClean="0"/>
              <a:t>Beware of pleasing people instead of God</a:t>
            </a:r>
            <a:endParaRPr lang="en-US" sz="3200" dirty="0"/>
          </a:p>
        </p:txBody>
      </p:sp>
    </p:spTree>
    <p:extLst>
      <p:ext uri="{BB962C8B-B14F-4D97-AF65-F5344CB8AC3E}">
        <p14:creationId xmlns:p14="http://schemas.microsoft.com/office/powerpoint/2010/main" val="23149172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15:16-25</a:t>
            </a:r>
            <a:r>
              <a:rPr lang="en-US" u="sng" dirty="0" smtClean="0">
                <a:latin typeface="+mn-lt"/>
              </a:rPr>
              <a:t> </a:t>
            </a:r>
            <a:r>
              <a:rPr lang="en-US" u="sng" dirty="0">
                <a:latin typeface="+mn-lt"/>
              </a:rPr>
              <a:t>– </a:t>
            </a:r>
            <a:r>
              <a:rPr lang="en-US" u="sng" dirty="0" smtClean="0">
                <a:latin typeface="+mn-lt"/>
              </a:rPr>
              <a:t>Crucified</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fontScale="92500" lnSpcReduction="10000"/>
          </a:bodyPr>
          <a:lstStyle/>
          <a:p>
            <a:pPr>
              <a:lnSpc>
                <a:spcPct val="100000"/>
              </a:lnSpc>
              <a:spcBef>
                <a:spcPts val="0"/>
              </a:spcBef>
              <a:spcAft>
                <a:spcPts val="1200"/>
              </a:spcAft>
            </a:pPr>
            <a:r>
              <a:rPr lang="en-US" sz="3200" b="1" dirty="0" smtClean="0"/>
              <a:t>vs.16</a:t>
            </a:r>
            <a:r>
              <a:rPr lang="en-US" sz="3200" dirty="0" smtClean="0"/>
              <a:t> – Hundreds of soldiers gather to mock Jesus</a:t>
            </a:r>
          </a:p>
          <a:p>
            <a:pPr>
              <a:lnSpc>
                <a:spcPct val="100000"/>
              </a:lnSpc>
              <a:spcBef>
                <a:spcPts val="0"/>
              </a:spcBef>
              <a:spcAft>
                <a:spcPts val="1200"/>
              </a:spcAft>
            </a:pPr>
            <a:r>
              <a:rPr lang="en-US" sz="3200" b="1" dirty="0" smtClean="0"/>
              <a:t>vs.17</a:t>
            </a:r>
            <a:r>
              <a:rPr lang="en-US" sz="3200" dirty="0" smtClean="0"/>
              <a:t> – A crown of thorns is a picture of the curse of sin (Genesis 3:18) and the lamb sacrificed instead of Isaac (Genesis 22:13).</a:t>
            </a:r>
            <a:endParaRPr lang="en-US" sz="3200" dirty="0"/>
          </a:p>
          <a:p>
            <a:pPr>
              <a:lnSpc>
                <a:spcPct val="100000"/>
              </a:lnSpc>
              <a:spcBef>
                <a:spcPts val="0"/>
              </a:spcBef>
              <a:spcAft>
                <a:spcPts val="1200"/>
              </a:spcAft>
            </a:pPr>
            <a:r>
              <a:rPr lang="en-US" sz="3200" b="1" dirty="0" smtClean="0"/>
              <a:t>vs.18-20</a:t>
            </a:r>
            <a:r>
              <a:rPr lang="en-US" sz="3200" dirty="0" smtClean="0"/>
              <a:t> </a:t>
            </a:r>
            <a:r>
              <a:rPr lang="en-US" sz="3200" dirty="0"/>
              <a:t>– </a:t>
            </a:r>
            <a:r>
              <a:rPr lang="en-US" sz="3200" dirty="0" smtClean="0"/>
              <a:t>Immanuel humbly accepts shameful treatment from His creatures</a:t>
            </a:r>
            <a:endParaRPr lang="en-US" sz="3200" dirty="0"/>
          </a:p>
          <a:p>
            <a:pPr>
              <a:lnSpc>
                <a:spcPct val="100000"/>
              </a:lnSpc>
              <a:spcBef>
                <a:spcPts val="0"/>
              </a:spcBef>
              <a:spcAft>
                <a:spcPts val="1200"/>
              </a:spcAft>
            </a:pPr>
            <a:r>
              <a:rPr lang="en-US" sz="3200" b="1" dirty="0" smtClean="0"/>
              <a:t>vs.21</a:t>
            </a:r>
            <a:r>
              <a:rPr lang="en-US" sz="3200" dirty="0" smtClean="0"/>
              <a:t> </a:t>
            </a:r>
            <a:r>
              <a:rPr lang="en-US" sz="3200" dirty="0"/>
              <a:t>– </a:t>
            </a:r>
            <a:r>
              <a:rPr lang="en-US" sz="3200" dirty="0" smtClean="0"/>
              <a:t>Simon was chosen, but so was Rufus (Romans 16:13 – Mark was connected to the Roman church).</a:t>
            </a:r>
          </a:p>
          <a:p>
            <a:pPr>
              <a:lnSpc>
                <a:spcPct val="100000"/>
              </a:lnSpc>
              <a:spcBef>
                <a:spcPts val="0"/>
              </a:spcBef>
              <a:spcAft>
                <a:spcPts val="1200"/>
              </a:spcAft>
            </a:pPr>
            <a:r>
              <a:rPr lang="en-US" sz="3200" b="1" dirty="0" smtClean="0"/>
              <a:t>vs.22,23</a:t>
            </a:r>
            <a:r>
              <a:rPr lang="en-US" sz="3200" dirty="0" smtClean="0"/>
              <a:t> </a:t>
            </a:r>
            <a:r>
              <a:rPr lang="en-US" sz="3200" dirty="0"/>
              <a:t>– </a:t>
            </a:r>
            <a:r>
              <a:rPr lang="en-US" sz="3200" dirty="0" smtClean="0"/>
              <a:t>They tried to make the victims drunk to keep them from struggling, but Jesus stayed sober</a:t>
            </a:r>
            <a:endParaRPr lang="en-US" sz="3200" dirty="0"/>
          </a:p>
          <a:p>
            <a:pPr>
              <a:lnSpc>
                <a:spcPct val="100000"/>
              </a:lnSpc>
              <a:spcBef>
                <a:spcPts val="0"/>
              </a:spcBef>
              <a:spcAft>
                <a:spcPts val="1200"/>
              </a:spcAft>
            </a:pPr>
            <a:r>
              <a:rPr lang="en-US" sz="3200" b="1" dirty="0" smtClean="0"/>
              <a:t>vs.24,25</a:t>
            </a:r>
            <a:r>
              <a:rPr lang="en-US" sz="3200" dirty="0" smtClean="0"/>
              <a:t> – Unknowingly, the soldiers fulfill Ps 22:18</a:t>
            </a:r>
            <a:endParaRPr lang="en-US" sz="3200" dirty="0"/>
          </a:p>
          <a:p>
            <a:pPr>
              <a:lnSpc>
                <a:spcPct val="100000"/>
              </a:lnSpc>
              <a:spcBef>
                <a:spcPts val="0"/>
              </a:spcBef>
              <a:spcAft>
                <a:spcPts val="1200"/>
              </a:spcAft>
            </a:pPr>
            <a:endParaRPr lang="en-US" sz="3200" dirty="0" smtClean="0"/>
          </a:p>
        </p:txBody>
      </p:sp>
    </p:spTree>
    <p:extLst>
      <p:ext uri="{BB962C8B-B14F-4D97-AF65-F5344CB8AC3E}">
        <p14:creationId xmlns:p14="http://schemas.microsoft.com/office/powerpoint/2010/main" val="16146772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13:26-32</a:t>
            </a:r>
            <a:r>
              <a:rPr lang="en-US" u="sng" dirty="0" smtClean="0">
                <a:latin typeface="+mn-lt"/>
              </a:rPr>
              <a:t> </a:t>
            </a:r>
            <a:r>
              <a:rPr lang="en-US" u="sng" dirty="0">
                <a:latin typeface="+mn-lt"/>
              </a:rPr>
              <a:t>– </a:t>
            </a:r>
            <a:r>
              <a:rPr lang="en-US" u="sng" dirty="0" smtClean="0">
                <a:latin typeface="+mn-lt"/>
              </a:rPr>
              <a:t>Suffering for Us</a:t>
            </a:r>
            <a:endParaRPr lang="en-US" u="sng" dirty="0">
              <a:latin typeface="+mn-lt"/>
            </a:endParaRPr>
          </a:p>
        </p:txBody>
      </p:sp>
      <p:sp>
        <p:nvSpPr>
          <p:cNvPr id="7" name="Content Placeholder 6"/>
          <p:cNvSpPr>
            <a:spLocks noGrp="1"/>
          </p:cNvSpPr>
          <p:nvPr>
            <p:ph idx="1"/>
          </p:nvPr>
        </p:nvSpPr>
        <p:spPr>
          <a:xfrm>
            <a:off x="356924" y="1031480"/>
            <a:ext cx="8318446" cy="5681977"/>
          </a:xfrm>
        </p:spPr>
        <p:txBody>
          <a:bodyPr>
            <a:normAutofit fontScale="92500" lnSpcReduction="20000"/>
          </a:bodyPr>
          <a:lstStyle/>
          <a:p>
            <a:pPr>
              <a:lnSpc>
                <a:spcPct val="100000"/>
              </a:lnSpc>
              <a:spcBef>
                <a:spcPts val="0"/>
              </a:spcBef>
              <a:spcAft>
                <a:spcPts val="1200"/>
              </a:spcAft>
            </a:pPr>
            <a:r>
              <a:rPr lang="en-US" sz="3200" b="1" dirty="0" smtClean="0"/>
              <a:t>v.26</a:t>
            </a:r>
            <a:r>
              <a:rPr lang="en-US" sz="3200" dirty="0" smtClean="0"/>
              <a:t> – The </a:t>
            </a:r>
            <a:r>
              <a:rPr lang="en-US" sz="3200" dirty="0"/>
              <a:t>truth : Jesus is The King of the Jews</a:t>
            </a:r>
          </a:p>
          <a:p>
            <a:pPr>
              <a:lnSpc>
                <a:spcPct val="100000"/>
              </a:lnSpc>
              <a:spcBef>
                <a:spcPts val="0"/>
              </a:spcBef>
              <a:spcAft>
                <a:spcPts val="1200"/>
              </a:spcAft>
            </a:pPr>
            <a:r>
              <a:rPr lang="en-US" sz="3200" b="1" dirty="0" smtClean="0"/>
              <a:t>vs.27</a:t>
            </a:r>
            <a:r>
              <a:rPr lang="en-US" sz="3200" dirty="0" smtClean="0"/>
              <a:t> – Jesus is crucified in place of rebellious Barabbas.  He dies in the place of sinners (like me).</a:t>
            </a:r>
          </a:p>
          <a:p>
            <a:pPr>
              <a:lnSpc>
                <a:spcPct val="100000"/>
              </a:lnSpc>
              <a:spcBef>
                <a:spcPts val="0"/>
              </a:spcBef>
              <a:spcAft>
                <a:spcPts val="1200"/>
              </a:spcAft>
            </a:pPr>
            <a:r>
              <a:rPr lang="en-US" sz="3200" b="1" dirty="0" smtClean="0"/>
              <a:t>vs.29-32</a:t>
            </a:r>
            <a:r>
              <a:rPr lang="en-US" sz="3200" dirty="0" smtClean="0"/>
              <a:t> Some important things to notice here:</a:t>
            </a:r>
          </a:p>
          <a:p>
            <a:pPr lvl="1">
              <a:lnSpc>
                <a:spcPct val="100000"/>
              </a:lnSpc>
              <a:spcBef>
                <a:spcPts val="0"/>
              </a:spcBef>
              <a:spcAft>
                <a:spcPts val="1200"/>
              </a:spcAft>
              <a:buSzPct val="70000"/>
              <a:buFont typeface="Wingdings" panose="05000000000000000000" pitchFamily="2" charset="2"/>
              <a:buChar char="Ø"/>
            </a:pPr>
            <a:r>
              <a:rPr lang="en-US" sz="2800" dirty="0" smtClean="0"/>
              <a:t> Through </a:t>
            </a:r>
            <a:r>
              <a:rPr lang="en-US" sz="2800" dirty="0"/>
              <a:t>the words of the people, the devil was tempting Jesus to come down from the cross, </a:t>
            </a:r>
            <a:r>
              <a:rPr lang="en-US" sz="2800" dirty="0" smtClean="0"/>
              <a:t>stopping </a:t>
            </a:r>
            <a:r>
              <a:rPr lang="en-US" sz="2800" dirty="0"/>
              <a:t>the plan of salvation.</a:t>
            </a:r>
          </a:p>
          <a:p>
            <a:pPr lvl="1">
              <a:lnSpc>
                <a:spcPct val="100000"/>
              </a:lnSpc>
              <a:spcBef>
                <a:spcPts val="0"/>
              </a:spcBef>
              <a:spcAft>
                <a:spcPts val="1200"/>
              </a:spcAft>
              <a:buSzPct val="70000"/>
              <a:buFont typeface="Wingdings" panose="05000000000000000000" pitchFamily="2" charset="2"/>
              <a:buChar char="Ø"/>
            </a:pPr>
            <a:r>
              <a:rPr lang="en-US" sz="2800" dirty="0" smtClean="0"/>
              <a:t> The </a:t>
            </a:r>
            <a:r>
              <a:rPr lang="en-US" sz="2800" dirty="0"/>
              <a:t>chief priests admitted the truth about Jesus: “He saved others”</a:t>
            </a:r>
          </a:p>
          <a:p>
            <a:pPr lvl="1">
              <a:lnSpc>
                <a:spcPct val="100000"/>
              </a:lnSpc>
              <a:spcBef>
                <a:spcPts val="0"/>
              </a:spcBef>
              <a:spcAft>
                <a:spcPts val="1200"/>
              </a:spcAft>
              <a:buSzPct val="70000"/>
              <a:buFont typeface="Wingdings" panose="05000000000000000000" pitchFamily="2" charset="2"/>
              <a:buChar char="Ø"/>
            </a:pPr>
            <a:r>
              <a:rPr lang="en-US" sz="2800" dirty="0" smtClean="0"/>
              <a:t> The </a:t>
            </a:r>
            <a:r>
              <a:rPr lang="en-US" sz="2800" dirty="0"/>
              <a:t>priests were very clear about Jesus’ claim to be “the Christ”</a:t>
            </a:r>
          </a:p>
          <a:p>
            <a:pPr lvl="1">
              <a:lnSpc>
                <a:spcPct val="100000"/>
              </a:lnSpc>
              <a:spcBef>
                <a:spcPts val="0"/>
              </a:spcBef>
              <a:spcAft>
                <a:spcPts val="1200"/>
              </a:spcAft>
              <a:buSzPct val="70000"/>
              <a:buFont typeface="Wingdings" panose="05000000000000000000" pitchFamily="2" charset="2"/>
              <a:buChar char="Ø"/>
            </a:pPr>
            <a:r>
              <a:rPr lang="en-US" sz="2800" dirty="0" smtClean="0"/>
              <a:t> They accurately stated </a:t>
            </a:r>
            <a:r>
              <a:rPr lang="en-US" sz="2800" dirty="0"/>
              <a:t>the critical issue: we must choose to “see and believe”</a:t>
            </a:r>
          </a:p>
        </p:txBody>
      </p:sp>
    </p:spTree>
    <p:extLst>
      <p:ext uri="{BB962C8B-B14F-4D97-AF65-F5344CB8AC3E}">
        <p14:creationId xmlns:p14="http://schemas.microsoft.com/office/powerpoint/2010/main" val="11683399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7">
                                            <p:txEl>
                                              <p:pRg st="6" end="6"/>
                                            </p:txEl>
                                          </p:spTgt>
                                        </p:tgtEl>
                                        <p:attrNameLst>
                                          <p:attrName>style.visibility</p:attrName>
                                        </p:attrNameLst>
                                      </p:cBhvr>
                                      <p:to>
                                        <p:strVal val="visible"/>
                                      </p:to>
                                    </p:set>
                                    <p:animEffect transition="in" filter="wipe(left)">
                                      <p:cBhvr>
                                        <p:cTn id="37" dur="500"/>
                                        <p:tgtEl>
                                          <p:spTgt spid="7">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uiExpand="1" build="p" bldLvl="2"/>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15:33-34</a:t>
            </a:r>
            <a:r>
              <a:rPr lang="en-US" u="sng" dirty="0" smtClean="0">
                <a:latin typeface="+mn-lt"/>
              </a:rPr>
              <a:t> </a:t>
            </a:r>
            <a:r>
              <a:rPr lang="en-US" u="sng" dirty="0">
                <a:latin typeface="+mn-lt"/>
              </a:rPr>
              <a:t>– </a:t>
            </a:r>
            <a:r>
              <a:rPr lang="en-US" u="sng" dirty="0" smtClean="0">
                <a:latin typeface="+mn-lt"/>
              </a:rPr>
              <a:t>Into our darkness</a:t>
            </a:r>
            <a:endParaRPr lang="en-US" u="sng" dirty="0">
              <a:latin typeface="+mn-lt"/>
            </a:endParaRPr>
          </a:p>
        </p:txBody>
      </p:sp>
      <p:sp>
        <p:nvSpPr>
          <p:cNvPr id="7" name="Content Placeholder 6"/>
          <p:cNvSpPr>
            <a:spLocks noGrp="1"/>
          </p:cNvSpPr>
          <p:nvPr>
            <p:ph idx="1"/>
          </p:nvPr>
        </p:nvSpPr>
        <p:spPr>
          <a:xfrm>
            <a:off x="116731" y="1031480"/>
            <a:ext cx="8910536" cy="5681977"/>
          </a:xfrm>
        </p:spPr>
        <p:txBody>
          <a:bodyPr>
            <a:normAutofit fontScale="92500" lnSpcReduction="20000"/>
          </a:bodyPr>
          <a:lstStyle/>
          <a:p>
            <a:pPr>
              <a:lnSpc>
                <a:spcPct val="100000"/>
              </a:lnSpc>
              <a:spcBef>
                <a:spcPts val="0"/>
              </a:spcBef>
              <a:spcAft>
                <a:spcPts val="1200"/>
              </a:spcAft>
            </a:pPr>
            <a:r>
              <a:rPr lang="en-US" sz="3200" b="1" dirty="0" smtClean="0"/>
              <a:t>vs.33</a:t>
            </a:r>
            <a:r>
              <a:rPr lang="en-US" sz="3200" dirty="0" smtClean="0"/>
              <a:t> – At 12:00 Noon, a supernatural darkness surrounds Jesus, a sign of God’s judgment.</a:t>
            </a:r>
          </a:p>
          <a:p>
            <a:pPr>
              <a:lnSpc>
                <a:spcPct val="100000"/>
              </a:lnSpc>
              <a:spcBef>
                <a:spcPts val="0"/>
              </a:spcBef>
              <a:spcAft>
                <a:spcPts val="1200"/>
              </a:spcAft>
            </a:pPr>
            <a:r>
              <a:rPr lang="en-US" sz="3200" b="1" dirty="0" smtClean="0"/>
              <a:t>vs.34</a:t>
            </a:r>
            <a:r>
              <a:rPr lang="en-US" sz="3200" dirty="0" smtClean="0"/>
              <a:t> – “My God, my God, why have you forsaken Me?”  Why did Father separate Himself from Son?</a:t>
            </a:r>
          </a:p>
          <a:p>
            <a:pPr>
              <a:lnSpc>
                <a:spcPct val="100000"/>
              </a:lnSpc>
              <a:spcBef>
                <a:spcPts val="0"/>
              </a:spcBef>
              <a:spcAft>
                <a:spcPts val="1200"/>
              </a:spcAft>
            </a:pPr>
            <a:r>
              <a:rPr lang="en-US" sz="3200" dirty="0" smtClean="0"/>
              <a:t>This is the answer: He did it for us.  </a:t>
            </a:r>
            <a:r>
              <a:rPr lang="en-US" sz="3200" dirty="0" smtClean="0"/>
              <a:t>Jesus was forsaken by God so that we would </a:t>
            </a:r>
            <a:r>
              <a:rPr lang="en-US" sz="3200" u="sng" dirty="0" smtClean="0"/>
              <a:t>never</a:t>
            </a:r>
            <a:r>
              <a:rPr lang="en-US" sz="3200" dirty="0" smtClean="0"/>
              <a:t> have to be.</a:t>
            </a:r>
          </a:p>
          <a:p>
            <a:pPr>
              <a:lnSpc>
                <a:spcPct val="100000"/>
              </a:lnSpc>
              <a:spcBef>
                <a:spcPts val="0"/>
              </a:spcBef>
              <a:spcAft>
                <a:spcPts val="1200"/>
              </a:spcAft>
            </a:pPr>
            <a:r>
              <a:rPr lang="en-US" sz="3200" b="1" dirty="0"/>
              <a:t>John 12:46 </a:t>
            </a:r>
            <a:r>
              <a:rPr lang="en-US" sz="3200" dirty="0"/>
              <a:t>– “I have come into the world as light, so that whoever believes in me may not remain in darkness.”</a:t>
            </a:r>
          </a:p>
          <a:p>
            <a:pPr>
              <a:lnSpc>
                <a:spcPct val="100000"/>
              </a:lnSpc>
              <a:spcBef>
                <a:spcPts val="0"/>
              </a:spcBef>
              <a:spcAft>
                <a:spcPts val="1200"/>
              </a:spcAft>
            </a:pPr>
            <a:r>
              <a:rPr lang="en-US" sz="3200" dirty="0" smtClean="0"/>
              <a:t>Christianity is the only religion that says God himself actually suffered (and cried out in suffering).</a:t>
            </a:r>
          </a:p>
          <a:p>
            <a:pPr>
              <a:lnSpc>
                <a:spcPct val="100000"/>
              </a:lnSpc>
              <a:spcBef>
                <a:spcPts val="0"/>
              </a:spcBef>
              <a:spcAft>
                <a:spcPts val="1200"/>
              </a:spcAft>
            </a:pPr>
            <a:r>
              <a:rPr lang="en-US" sz="3200" dirty="0" smtClean="0"/>
              <a:t>The cross is the ultimate proof of God’s love for us.</a:t>
            </a:r>
          </a:p>
          <a:p>
            <a:pPr>
              <a:lnSpc>
                <a:spcPct val="100000"/>
              </a:lnSpc>
              <a:spcBef>
                <a:spcPts val="0"/>
              </a:spcBef>
              <a:spcAft>
                <a:spcPts val="1200"/>
              </a:spcAft>
            </a:pPr>
            <a:endParaRPr lang="en-US" sz="3200" dirty="0" smtClean="0"/>
          </a:p>
        </p:txBody>
      </p:sp>
    </p:spTree>
    <p:extLst>
      <p:ext uri="{BB962C8B-B14F-4D97-AF65-F5344CB8AC3E}">
        <p14:creationId xmlns:p14="http://schemas.microsoft.com/office/powerpoint/2010/main" val="2132815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7">
                                            <p:txEl>
                                              <p:pRg st="2" end="2"/>
                                            </p:txEl>
                                          </p:spTgt>
                                        </p:tgtEl>
                                        <p:attrNameLst>
                                          <p:attrName>style.visibility</p:attrName>
                                        </p:attrNameLst>
                                      </p:cBhvr>
                                      <p:to>
                                        <p:strVal val="visible"/>
                                      </p:to>
                                    </p:set>
                                    <p:animEffect transition="in" filter="wipe(left)">
                                      <p:cBhvr>
                                        <p:cTn id="17" dur="500"/>
                                        <p:tgtEl>
                                          <p:spTgt spid="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7">
                                            <p:txEl>
                                              <p:pRg st="3" end="3"/>
                                            </p:txEl>
                                          </p:spTgt>
                                        </p:tgtEl>
                                        <p:attrNameLst>
                                          <p:attrName>style.visibility</p:attrName>
                                        </p:attrNameLst>
                                      </p:cBhvr>
                                      <p:to>
                                        <p:strVal val="visible"/>
                                      </p:to>
                                    </p:set>
                                    <p:animEffect transition="in" filter="wipe(left)">
                                      <p:cBhvr>
                                        <p:cTn id="22" dur="500"/>
                                        <p:tgtEl>
                                          <p:spTgt spid="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7">
                                            <p:txEl>
                                              <p:pRg st="4" end="4"/>
                                            </p:txEl>
                                          </p:spTgt>
                                        </p:tgtEl>
                                        <p:attrNameLst>
                                          <p:attrName>style.visibility</p:attrName>
                                        </p:attrNameLst>
                                      </p:cBhvr>
                                      <p:to>
                                        <p:strVal val="visible"/>
                                      </p:to>
                                    </p:set>
                                    <p:animEffect transition="in" filter="wipe(left)">
                                      <p:cBhvr>
                                        <p:cTn id="27" dur="500"/>
                                        <p:tgtEl>
                                          <p:spTgt spid="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7">
                                            <p:txEl>
                                              <p:pRg st="5" end="5"/>
                                            </p:txEl>
                                          </p:spTgt>
                                        </p:tgtEl>
                                        <p:attrNameLst>
                                          <p:attrName>style.visibility</p:attrName>
                                        </p:attrNameLst>
                                      </p:cBhvr>
                                      <p:to>
                                        <p:strVal val="visible"/>
                                      </p:to>
                                    </p:set>
                                    <p:animEffect transition="in" filter="wipe(left)">
                                      <p:cBhvr>
                                        <p:cTn id="32"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18629"/>
            <a:ext cx="9143999" cy="763960"/>
          </a:xfrm>
        </p:spPr>
        <p:txBody>
          <a:bodyPr>
            <a:normAutofit/>
          </a:bodyPr>
          <a:lstStyle/>
          <a:p>
            <a:pPr algn="ctr">
              <a:lnSpc>
                <a:spcPct val="100000"/>
              </a:lnSpc>
              <a:spcBef>
                <a:spcPts val="0"/>
              </a:spcBef>
              <a:spcAft>
                <a:spcPts val="3000"/>
              </a:spcAft>
            </a:pPr>
            <a:r>
              <a:rPr lang="en-US" b="1" u="sng" dirty="0" smtClean="0">
                <a:latin typeface="+mn-lt"/>
              </a:rPr>
              <a:t>Mark 15:35-39</a:t>
            </a:r>
            <a:r>
              <a:rPr lang="en-US" u="sng" dirty="0" smtClean="0">
                <a:latin typeface="+mn-lt"/>
              </a:rPr>
              <a:t> </a:t>
            </a:r>
            <a:r>
              <a:rPr lang="en-US" u="sng" dirty="0">
                <a:latin typeface="+mn-lt"/>
              </a:rPr>
              <a:t>– </a:t>
            </a:r>
            <a:r>
              <a:rPr lang="en-US" u="sng" dirty="0" smtClean="0">
                <a:latin typeface="+mn-lt"/>
              </a:rPr>
              <a:t>Death and Life</a:t>
            </a:r>
            <a:endParaRPr lang="en-US" u="sng" dirty="0">
              <a:latin typeface="+mn-lt"/>
            </a:endParaRPr>
          </a:p>
        </p:txBody>
      </p:sp>
      <p:sp>
        <p:nvSpPr>
          <p:cNvPr id="7" name="Content Placeholder 6"/>
          <p:cNvSpPr>
            <a:spLocks noGrp="1"/>
          </p:cNvSpPr>
          <p:nvPr>
            <p:ph idx="1"/>
          </p:nvPr>
        </p:nvSpPr>
        <p:spPr>
          <a:xfrm>
            <a:off x="196904" y="1031480"/>
            <a:ext cx="8761900" cy="5681977"/>
          </a:xfrm>
        </p:spPr>
        <p:txBody>
          <a:bodyPr>
            <a:normAutofit fontScale="92500" lnSpcReduction="10000"/>
          </a:bodyPr>
          <a:lstStyle/>
          <a:p>
            <a:pPr>
              <a:lnSpc>
                <a:spcPct val="100000"/>
              </a:lnSpc>
              <a:spcBef>
                <a:spcPts val="0"/>
              </a:spcBef>
              <a:spcAft>
                <a:spcPts val="1200"/>
              </a:spcAft>
            </a:pPr>
            <a:r>
              <a:rPr lang="en-US" sz="3200" b="1" dirty="0" smtClean="0"/>
              <a:t>vs.35-37</a:t>
            </a:r>
            <a:r>
              <a:rPr lang="en-US" sz="3200" dirty="0" smtClean="0"/>
              <a:t> – Jesus cried out, “It is finished” and gave up His spirit.  </a:t>
            </a:r>
          </a:p>
          <a:p>
            <a:pPr>
              <a:lnSpc>
                <a:spcPct val="100000"/>
              </a:lnSpc>
              <a:spcBef>
                <a:spcPts val="0"/>
              </a:spcBef>
              <a:spcAft>
                <a:spcPts val="1200"/>
              </a:spcAft>
            </a:pPr>
            <a:r>
              <a:rPr lang="en-US" sz="3200" b="1" dirty="0" smtClean="0"/>
              <a:t>vs.38</a:t>
            </a:r>
            <a:r>
              <a:rPr lang="en-US" sz="3200" dirty="0" smtClean="0"/>
              <a:t> – The temple curtain was torn in half:</a:t>
            </a:r>
          </a:p>
          <a:p>
            <a:pPr lvl="1">
              <a:lnSpc>
                <a:spcPct val="100000"/>
              </a:lnSpc>
              <a:spcBef>
                <a:spcPts val="0"/>
              </a:spcBef>
              <a:spcAft>
                <a:spcPts val="1200"/>
              </a:spcAft>
              <a:buSzPct val="65000"/>
              <a:buFont typeface="Wingdings" panose="05000000000000000000" pitchFamily="2" charset="2"/>
              <a:buChar char="Ø"/>
            </a:pPr>
            <a:r>
              <a:rPr lang="en-US" sz="2800" dirty="0" smtClean="0"/>
              <a:t> Once each year, the high priest brought the blood of a special sacrifice under the thick temple veil into the “holy of holies.”</a:t>
            </a:r>
          </a:p>
          <a:p>
            <a:pPr lvl="1">
              <a:lnSpc>
                <a:spcPct val="100000"/>
              </a:lnSpc>
              <a:spcBef>
                <a:spcPts val="0"/>
              </a:spcBef>
              <a:spcAft>
                <a:spcPts val="1200"/>
              </a:spcAft>
              <a:buSzPct val="65000"/>
              <a:buFont typeface="Wingdings" panose="05000000000000000000" pitchFamily="2" charset="2"/>
              <a:buChar char="Ø"/>
            </a:pPr>
            <a:r>
              <a:rPr lang="en-US" sz="2800" dirty="0" smtClean="0"/>
              <a:t> No one else could enter “the presence of God.”</a:t>
            </a:r>
          </a:p>
          <a:p>
            <a:pPr lvl="1">
              <a:lnSpc>
                <a:spcPct val="100000"/>
              </a:lnSpc>
              <a:spcBef>
                <a:spcPts val="0"/>
              </a:spcBef>
              <a:spcAft>
                <a:spcPts val="1200"/>
              </a:spcAft>
              <a:buSzPct val="65000"/>
              <a:buFont typeface="Wingdings" panose="05000000000000000000" pitchFamily="2" charset="2"/>
              <a:buChar char="Ø"/>
            </a:pPr>
            <a:r>
              <a:rPr lang="en-US" sz="2800" dirty="0" smtClean="0"/>
              <a:t> Jesus’ sacrifice was the final one – opening the way to God for everyone! (Hebrews 10:11,12)</a:t>
            </a:r>
          </a:p>
          <a:p>
            <a:pPr>
              <a:lnSpc>
                <a:spcPct val="100000"/>
              </a:lnSpc>
              <a:spcBef>
                <a:spcPts val="0"/>
              </a:spcBef>
              <a:spcAft>
                <a:spcPts val="1200"/>
              </a:spcAft>
            </a:pPr>
            <a:r>
              <a:rPr lang="en-US" sz="3200" b="1" dirty="0" smtClean="0"/>
              <a:t>vs.39</a:t>
            </a:r>
            <a:r>
              <a:rPr lang="en-US" sz="3200" dirty="0" smtClean="0"/>
              <a:t> </a:t>
            </a:r>
            <a:r>
              <a:rPr lang="en-US" sz="3200" dirty="0"/>
              <a:t>– The </a:t>
            </a:r>
            <a:r>
              <a:rPr lang="en-US" sz="3200" dirty="0" smtClean="0"/>
              <a:t>first person to profess Jesus as “the son of God.” is a brutal, hardened, Roman soldier. The light of Christ broke through his darkness!</a:t>
            </a:r>
            <a:endParaRPr lang="en-US" sz="3200" dirty="0"/>
          </a:p>
        </p:txBody>
      </p:sp>
    </p:spTree>
    <p:extLst>
      <p:ext uri="{BB962C8B-B14F-4D97-AF65-F5344CB8AC3E}">
        <p14:creationId xmlns:p14="http://schemas.microsoft.com/office/powerpoint/2010/main" val="377984975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wipe(left)">
                                      <p:cBhvr>
                                        <p:cTn id="7" dur="500"/>
                                        <p:tgtEl>
                                          <p:spTgt spid="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7">
                                            <p:txEl>
                                              <p:pRg st="1" end="1"/>
                                            </p:txEl>
                                          </p:spTgt>
                                        </p:tgtEl>
                                        <p:attrNameLst>
                                          <p:attrName>style.visibility</p:attrName>
                                        </p:attrNameLst>
                                      </p:cBhvr>
                                      <p:to>
                                        <p:strVal val="visible"/>
                                      </p:to>
                                    </p:set>
                                    <p:animEffect transition="in" filter="wipe(left)">
                                      <p:cBhvr>
                                        <p:cTn id="12" dur="500"/>
                                        <p:tgtEl>
                                          <p:spTgt spid="7">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7">
                                            <p:txEl>
                                              <p:pRg st="2" end="2"/>
                                            </p:txEl>
                                          </p:spTgt>
                                        </p:tgtEl>
                                        <p:attrNameLst>
                                          <p:attrName>style.visibility</p:attrName>
                                        </p:attrNameLst>
                                      </p:cBhvr>
                                      <p:to>
                                        <p:strVal val="visible"/>
                                      </p:to>
                                    </p:set>
                                    <p:animEffect transition="in" filter="wipe(left)">
                                      <p:cBhvr>
                                        <p:cTn id="15" dur="500"/>
                                        <p:tgtEl>
                                          <p:spTgt spid="7">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7">
                                            <p:txEl>
                                              <p:pRg st="3" end="3"/>
                                            </p:txEl>
                                          </p:spTgt>
                                        </p:tgtEl>
                                        <p:attrNameLst>
                                          <p:attrName>style.visibility</p:attrName>
                                        </p:attrNameLst>
                                      </p:cBhvr>
                                      <p:to>
                                        <p:strVal val="visible"/>
                                      </p:to>
                                    </p:set>
                                    <p:animEffect transition="in" filter="wipe(left)">
                                      <p:cBhvr>
                                        <p:cTn id="18" dur="500"/>
                                        <p:tgtEl>
                                          <p:spTgt spid="7">
                                            <p:txEl>
                                              <p:pRg st="3" end="3"/>
                                            </p:txEl>
                                          </p:spTgt>
                                        </p:tgtEl>
                                      </p:cBhvr>
                                    </p:animEffect>
                                  </p:childTnLst>
                                </p:cTn>
                              </p:par>
                              <p:par>
                                <p:cTn id="19" presetID="22" presetClass="entr" presetSubtype="8" fill="hold" grpId="0" nodeType="withEffect">
                                  <p:stCondLst>
                                    <p:cond delay="0"/>
                                  </p:stCondLst>
                                  <p:childTnLst>
                                    <p:set>
                                      <p:cBhvr>
                                        <p:cTn id="20" dur="1" fill="hold">
                                          <p:stCondLst>
                                            <p:cond delay="0"/>
                                          </p:stCondLst>
                                        </p:cTn>
                                        <p:tgtEl>
                                          <p:spTgt spid="7">
                                            <p:txEl>
                                              <p:pRg st="4" end="4"/>
                                            </p:txEl>
                                          </p:spTgt>
                                        </p:tgtEl>
                                        <p:attrNameLst>
                                          <p:attrName>style.visibility</p:attrName>
                                        </p:attrNameLst>
                                      </p:cBhvr>
                                      <p:to>
                                        <p:strVal val="visible"/>
                                      </p:to>
                                    </p:set>
                                    <p:animEffect transition="in" filter="wipe(left)">
                                      <p:cBhvr>
                                        <p:cTn id="21" dur="500"/>
                                        <p:tgtEl>
                                          <p:spTgt spid="7">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grpId="0" nodeType="clickEffect">
                                  <p:stCondLst>
                                    <p:cond delay="0"/>
                                  </p:stCondLst>
                                  <p:childTnLst>
                                    <p:set>
                                      <p:cBhvr>
                                        <p:cTn id="25" dur="1" fill="hold">
                                          <p:stCondLst>
                                            <p:cond delay="0"/>
                                          </p:stCondLst>
                                        </p:cTn>
                                        <p:tgtEl>
                                          <p:spTgt spid="7">
                                            <p:txEl>
                                              <p:pRg st="5" end="5"/>
                                            </p:txEl>
                                          </p:spTgt>
                                        </p:tgtEl>
                                        <p:attrNameLst>
                                          <p:attrName>style.visibility</p:attrName>
                                        </p:attrNameLst>
                                      </p:cBhvr>
                                      <p:to>
                                        <p:strVal val="visible"/>
                                      </p:to>
                                    </p:set>
                                    <p:animEffect transition="in" filter="wipe(left)">
                                      <p:cBhvr>
                                        <p:cTn id="26" dur="500"/>
                                        <p:tgtEl>
                                          <p:spTgt spid="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6583</TotalTime>
  <Words>1824</Words>
  <Application>Microsoft Office PowerPoint</Application>
  <PresentationFormat>On-screen Show (4:3)</PresentationFormat>
  <Paragraphs>100</Paragraphs>
  <Slides>10</Slides>
  <Notes>10</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10</vt:i4>
      </vt:variant>
    </vt:vector>
  </HeadingPairs>
  <TitlesOfParts>
    <vt:vector size="19" baseType="lpstr">
      <vt:lpstr>Aharoni</vt:lpstr>
      <vt:lpstr>Arial</vt:lpstr>
      <vt:lpstr>Arial Black</vt:lpstr>
      <vt:lpstr>Calibri</vt:lpstr>
      <vt:lpstr>Calibri Light</vt:lpstr>
      <vt:lpstr>Cambria</vt:lpstr>
      <vt:lpstr>Wingdings</vt:lpstr>
      <vt:lpstr>Office Theme</vt:lpstr>
      <vt:lpstr>1_Office Theme</vt:lpstr>
      <vt:lpstr>The Gospel of Mark</vt:lpstr>
      <vt:lpstr>PowerPoint Presentation</vt:lpstr>
      <vt:lpstr>PowerPoint Presentation</vt:lpstr>
      <vt:lpstr>Away from God and into the darkness</vt:lpstr>
      <vt:lpstr>Mark 15:1-15 – Condemned</vt:lpstr>
      <vt:lpstr>Mark 15:16-25 – Crucified</vt:lpstr>
      <vt:lpstr>Mark 13:26-32 – Suffering for Us</vt:lpstr>
      <vt:lpstr>Mark 15:33-34 – Into our darkness</vt:lpstr>
      <vt:lpstr>Mark 15:35-39 – Death and Life</vt:lpstr>
      <vt:lpstr>Some “Take Aways”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Book of Acts</dc:title>
  <dc:creator>Mark Robnett</dc:creator>
  <cp:lastModifiedBy>Mark Robnett</cp:lastModifiedBy>
  <cp:revision>421</cp:revision>
  <dcterms:created xsi:type="dcterms:W3CDTF">2022-11-02T22:17:55Z</dcterms:created>
  <dcterms:modified xsi:type="dcterms:W3CDTF">2025-01-11T15:15:28Z</dcterms:modified>
</cp:coreProperties>
</file>