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0"/>
  </p:notesMasterIdLst>
  <p:sldIdLst>
    <p:sldId id="256" r:id="rId3"/>
    <p:sldId id="330" r:id="rId4"/>
    <p:sldId id="326" r:id="rId5"/>
    <p:sldId id="324" r:id="rId6"/>
    <p:sldId id="336" r:id="rId7"/>
    <p:sldId id="325" r:id="rId8"/>
    <p:sldId id="33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70775" autoAdjust="0"/>
  </p:normalViewPr>
  <p:slideViewPr>
    <p:cSldViewPr snapToGrid="0">
      <p:cViewPr varScale="1">
        <p:scale>
          <a:sx n="81" d="100"/>
          <a:sy n="81" d="100"/>
        </p:scale>
        <p:origin x="2106" y="78"/>
      </p:cViewPr>
      <p:guideLst/>
    </p:cSldViewPr>
  </p:slideViewPr>
  <p:notesTextViewPr>
    <p:cViewPr>
      <p:scale>
        <a:sx n="200" d="100"/>
        <a:sy n="200" d="100"/>
      </p:scale>
      <p:origin x="0" y="0"/>
    </p:cViewPr>
  </p:notesTextViewPr>
  <p:sorterViewPr>
    <p:cViewPr>
      <p:scale>
        <a:sx n="200" d="100"/>
        <a:sy n="200" d="100"/>
      </p:scale>
      <p:origin x="0" y="-24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879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The testimony of women was considered worthless in those days.  The only possible reason that they are shown as witnesses is that this is an actual historical account (not made up by a culturally attuned writer).</a:t>
            </a:r>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631031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Joseph</a:t>
            </a:r>
            <a:r>
              <a:rPr lang="en-US" sz="1200" kern="1200" baseline="0" dirty="0" smtClean="0">
                <a:solidFill>
                  <a:schemeClr val="tx1"/>
                </a:solidFill>
                <a:effectLst/>
                <a:latin typeface="+mn-lt"/>
                <a:ea typeface="+mn-ea"/>
                <a:cs typeface="+mn-cs"/>
              </a:rPr>
              <a:t> was a respected member of the ruling Jewish council, the Sanhedrin.  According to Luke 23:51, Joseph did not agree with their decision to execute Jesus.</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Old Testament Saints looked forward to the coming of Jesus: Joseph was “looking for the kingdom of God” like Simeon (Luke2:25) and Anna (Luke 2:38).</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Matthew 27:60 make it clear that the tomb belonged to Joseph, a wealthy man with a secure tomb</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2221455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2890623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v.5</a:t>
            </a:r>
            <a:r>
              <a:rPr lang="en-US" sz="1200" kern="1200" dirty="0" smtClean="0">
                <a:solidFill>
                  <a:schemeClr val="tx1"/>
                </a:solidFill>
                <a:effectLst/>
                <a:latin typeface="+mn-lt"/>
                <a:ea typeface="+mn-ea"/>
                <a:cs typeface="+mn-cs"/>
              </a:rPr>
              <a:t> – The probably women entered an outer chamber in the tomb,</a:t>
            </a:r>
            <a:r>
              <a:rPr lang="en-US" sz="1200" kern="1200" baseline="0" dirty="0" smtClean="0">
                <a:solidFill>
                  <a:schemeClr val="tx1"/>
                </a:solidFill>
                <a:effectLst/>
                <a:latin typeface="+mn-lt"/>
                <a:ea typeface="+mn-ea"/>
                <a:cs typeface="+mn-cs"/>
              </a:rPr>
              <a:t> separated from the burial chamber by a small doorway.</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Verses 9–20  </a:t>
            </a:r>
            <a:r>
              <a:rPr lang="en-US" sz="1200" kern="1200" dirty="0" smtClean="0">
                <a:solidFill>
                  <a:schemeClr val="tx1"/>
                </a:solidFill>
                <a:effectLst/>
                <a:latin typeface="+mn-lt"/>
                <a:ea typeface="+mn-ea"/>
                <a:cs typeface="+mn-cs"/>
              </a:rPr>
              <a:t>The </a:t>
            </a:r>
            <a:r>
              <a:rPr lang="en-US" sz="1200" b="1" kern="1200" dirty="0" smtClean="0">
                <a:solidFill>
                  <a:schemeClr val="tx1"/>
                </a:solidFill>
                <a:effectLst/>
                <a:latin typeface="+mn-lt"/>
                <a:ea typeface="+mn-ea"/>
                <a:cs typeface="+mn-cs"/>
              </a:rPr>
              <a:t>external evidence </a:t>
            </a:r>
            <a:r>
              <a:rPr lang="en-US" sz="1200" kern="1200" dirty="0" smtClean="0">
                <a:solidFill>
                  <a:schemeClr val="tx1"/>
                </a:solidFill>
                <a:effectLst/>
                <a:latin typeface="+mn-lt"/>
                <a:ea typeface="+mn-ea"/>
                <a:cs typeface="+mn-cs"/>
              </a:rPr>
              <a:t>strongly suggests these verses were not originally part of Mark’s Gospel. While the majority of Greek manuscripts contain these verses, the earliest and most reliable do not.  Further, some that include the passage note that it was missing from older Greek manuscripts, while others have scribal marks indicating the passage was considered spurious. The fourth-century church Fathers Eusebius and Jerome noted that almost all Greek manuscripts available to them lacked vv.9–20. The </a:t>
            </a:r>
            <a:r>
              <a:rPr lang="en-US" sz="1200" b="1" kern="1200" dirty="0" smtClean="0">
                <a:solidFill>
                  <a:schemeClr val="tx1"/>
                </a:solidFill>
                <a:effectLst/>
                <a:latin typeface="+mn-lt"/>
                <a:ea typeface="+mn-ea"/>
                <a:cs typeface="+mn-cs"/>
              </a:rPr>
              <a:t>internal evidence </a:t>
            </a:r>
            <a:r>
              <a:rPr lang="en-US" sz="1200" kern="1200" dirty="0" smtClean="0">
                <a:solidFill>
                  <a:schemeClr val="tx1"/>
                </a:solidFill>
                <a:effectLst/>
                <a:latin typeface="+mn-lt"/>
                <a:ea typeface="+mn-ea"/>
                <a:cs typeface="+mn-cs"/>
              </a:rPr>
              <a:t>from this passage also weighs heavily against Mark’s authorship. The transition between vv. 8 and 9 is abrupt and awkward. The Greek particle translated “now” that begins v. 9 implies continuity with the preceding narrative. What follows, however, does not continue the story of the women referred to in v. 8, but describes Christ’s appearance to Mary Magdalene. Finally, the presence in these verses of a significant number of Greek words used nowhere else in Mark argues that Mark did not write them. Verses 9–20 represent an early (they were known to the second-century Fathers Irenaeus, </a:t>
            </a:r>
            <a:r>
              <a:rPr lang="en-US" sz="1200" kern="1200" dirty="0" err="1" smtClean="0">
                <a:solidFill>
                  <a:schemeClr val="tx1"/>
                </a:solidFill>
                <a:effectLst/>
                <a:latin typeface="+mn-lt"/>
                <a:ea typeface="+mn-ea"/>
                <a:cs typeface="+mn-cs"/>
              </a:rPr>
              <a:t>Tatian</a:t>
            </a:r>
            <a:r>
              <a:rPr lang="en-US" sz="1200" kern="1200" dirty="0" smtClean="0">
                <a:solidFill>
                  <a:schemeClr val="tx1"/>
                </a:solidFill>
                <a:effectLst/>
                <a:latin typeface="+mn-lt"/>
                <a:ea typeface="+mn-ea"/>
                <a:cs typeface="+mn-cs"/>
              </a:rPr>
              <a:t>, and, possibly, Justin Martyr) attempt to complete Mark’s Gospel.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Occasional</a:t>
            </a:r>
            <a:r>
              <a:rPr lang="en-US" sz="1200" kern="1200" baseline="0" dirty="0" smtClean="0">
                <a:solidFill>
                  <a:schemeClr val="tx1"/>
                </a:solidFill>
                <a:effectLst/>
                <a:latin typeface="+mn-lt"/>
                <a:ea typeface="+mn-ea"/>
                <a:cs typeface="+mn-cs"/>
              </a:rPr>
              <a:t> comments like this </a:t>
            </a:r>
            <a:r>
              <a:rPr lang="en-US" sz="1200" b="1" kern="1200" baseline="0" dirty="0" smtClean="0">
                <a:solidFill>
                  <a:schemeClr val="tx1"/>
                </a:solidFill>
                <a:effectLst/>
                <a:latin typeface="+mn-lt"/>
                <a:ea typeface="+mn-ea"/>
                <a:cs typeface="+mn-cs"/>
              </a:rPr>
              <a:t>strengthen our confidence </a:t>
            </a:r>
            <a:r>
              <a:rPr lang="en-US" sz="1200" kern="1200" baseline="0" dirty="0" smtClean="0">
                <a:solidFill>
                  <a:schemeClr val="tx1"/>
                </a:solidFill>
                <a:effectLst/>
                <a:latin typeface="+mn-lt"/>
                <a:ea typeface="+mn-ea"/>
                <a:cs typeface="+mn-cs"/>
              </a:rPr>
              <a:t>in the accuracy of the Bible.  We have enough original manuscripts and scholarship to make judgments about what should (and should not) be included.  And fortunately, whenever we find a passage of questionable origin, it never includes a significant doctrinal issue or difference.</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2355226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u="none" kern="1200" dirty="0" smtClean="0">
                <a:solidFill>
                  <a:schemeClr val="tx1"/>
                </a:solidFill>
                <a:effectLst/>
                <a:latin typeface="+mn-lt"/>
                <a:ea typeface="+mn-ea"/>
                <a:cs typeface="+mn-cs"/>
              </a:rPr>
              <a:t>Confidence</a:t>
            </a:r>
            <a:r>
              <a:rPr lang="en-US" sz="1200" b="0" u="none" kern="1200" baseline="0" dirty="0" smtClean="0">
                <a:solidFill>
                  <a:schemeClr val="tx1"/>
                </a:solidFill>
                <a:effectLst/>
                <a:latin typeface="+mn-lt"/>
                <a:ea typeface="+mn-ea"/>
                <a:cs typeface="+mn-cs"/>
              </a:rPr>
              <a:t> in the resurrection is crucial to our faith (1 Corinthians 15:14,17,20)</a:t>
            </a:r>
            <a:endParaRPr lang="en-US" sz="1200" b="0" u="none" kern="1200" dirty="0" smtClean="0">
              <a:solidFill>
                <a:schemeClr val="tx1"/>
              </a:solidFill>
              <a:effectLst/>
              <a:latin typeface="+mn-lt"/>
              <a:ea typeface="+mn-ea"/>
              <a:cs typeface="+mn-cs"/>
            </a:endParaRPr>
          </a:p>
          <a:p>
            <a:endParaRPr lang="en-US" sz="1200" b="1" u="sng"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More </a:t>
            </a:r>
            <a:r>
              <a:rPr lang="en-US" sz="1200" b="1" u="sng" kern="1200" dirty="0" smtClean="0">
                <a:solidFill>
                  <a:schemeClr val="tx1"/>
                </a:solidFill>
                <a:effectLst/>
                <a:latin typeface="+mn-lt"/>
                <a:ea typeface="+mn-ea"/>
                <a:cs typeface="+mn-cs"/>
              </a:rPr>
              <a:t>Reasons to </a:t>
            </a:r>
            <a:r>
              <a:rPr lang="en-US" sz="1200" b="1" u="sng" kern="1200" dirty="0" smtClean="0">
                <a:solidFill>
                  <a:schemeClr val="tx1"/>
                </a:solidFill>
                <a:effectLst/>
                <a:latin typeface="+mn-lt"/>
                <a:ea typeface="+mn-ea"/>
                <a:cs typeface="+mn-cs"/>
              </a:rPr>
              <a:t>trust the truth of the </a:t>
            </a:r>
            <a:r>
              <a:rPr lang="en-US" sz="1200" b="1" u="sng" kern="1200" dirty="0" smtClean="0">
                <a:solidFill>
                  <a:schemeClr val="tx1"/>
                </a:solidFill>
                <a:effectLst/>
                <a:latin typeface="+mn-lt"/>
                <a:ea typeface="+mn-ea"/>
                <a:cs typeface="+mn-cs"/>
              </a:rPr>
              <a:t>resurrection</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b="1" u="sng" kern="1200" dirty="0" smtClean="0">
                <a:solidFill>
                  <a:schemeClr val="tx1"/>
                </a:solidFill>
                <a:effectLst/>
                <a:latin typeface="+mn-lt"/>
                <a:ea typeface="+mn-ea"/>
                <a:cs typeface="+mn-cs"/>
              </a:rPr>
              <a:t>Prophecy foretold that it would happen</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Of all the prophets, perhaps the most credible of all is Jesus himself.  I counted over 16 places where he prophesied of His resurrection.  Look at</a:t>
            </a:r>
            <a:r>
              <a:rPr lang="en-US" sz="1200" b="1" kern="1200" dirty="0" smtClean="0">
                <a:solidFill>
                  <a:schemeClr val="tx1"/>
                </a:solidFill>
                <a:effectLst/>
                <a:latin typeface="+mn-lt"/>
                <a:ea typeface="+mn-ea"/>
                <a:cs typeface="+mn-cs"/>
              </a:rPr>
              <a:t> Matthew 16:21; Matthew 20:18,19; and Luke 9:22</a:t>
            </a:r>
            <a:r>
              <a:rPr lang="en-US" sz="1200" kern="1200" dirty="0" smtClean="0">
                <a:solidFill>
                  <a:schemeClr val="tx1"/>
                </a:solidFill>
                <a:effectLst/>
                <a:latin typeface="+mn-lt"/>
                <a:ea typeface="+mn-ea"/>
                <a:cs typeface="+mn-cs"/>
              </a:rPr>
              <a:t>.  I think we can safely say that Christ was certain about the coming events, including the resurrection.  And when the Jews demanded he give a sign to verify that He was indeed who He claimed to be, He prophesied of His greatest sign of all: </a:t>
            </a:r>
            <a:r>
              <a:rPr lang="en-US" sz="1200" b="1" kern="1200" dirty="0" smtClean="0">
                <a:solidFill>
                  <a:schemeClr val="tx1"/>
                </a:solidFill>
                <a:effectLst/>
                <a:latin typeface="+mn-lt"/>
                <a:ea typeface="+mn-ea"/>
                <a:cs typeface="+mn-cs"/>
              </a:rPr>
              <a:t>John 2:18-22</a:t>
            </a:r>
            <a:r>
              <a:rPr lang="en-US" sz="1200" kern="1200" dirty="0" smtClean="0">
                <a:solidFill>
                  <a:schemeClr val="tx1"/>
                </a:solidFill>
                <a:effectLst/>
                <a:latin typeface="+mn-lt"/>
                <a:ea typeface="+mn-ea"/>
                <a:cs typeface="+mn-cs"/>
              </a:rPr>
              <a:t>.  In doing this, Christ staked His whole claim to deity on the resurrection.</a:t>
            </a:r>
          </a:p>
          <a:p>
            <a:r>
              <a:rPr lang="en-US" sz="1200" b="1"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The bodily resurrection was a unique claim</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If you look at all of the known religions in the world, only Christianity claims that its founder rose from the dead.  Because this really did happen, Christianity truly stands apart as unique.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If the disciples really wanted to create an illusion, they would have probably simply claimed that Jesus </a:t>
            </a:r>
            <a:r>
              <a:rPr lang="en-US" sz="1200" i="1" kern="1200" dirty="0" smtClean="0">
                <a:solidFill>
                  <a:schemeClr val="tx1"/>
                </a:solidFill>
                <a:effectLst/>
                <a:latin typeface="+mn-lt"/>
                <a:ea typeface="+mn-ea"/>
                <a:cs typeface="+mn-cs"/>
              </a:rPr>
              <a:t>spiritually </a:t>
            </a:r>
            <a:r>
              <a:rPr lang="en-US" sz="1200" kern="1200" dirty="0" smtClean="0">
                <a:solidFill>
                  <a:schemeClr val="tx1"/>
                </a:solidFill>
                <a:effectLst/>
                <a:latin typeface="+mn-lt"/>
                <a:ea typeface="+mn-ea"/>
                <a:cs typeface="+mn-cs"/>
              </a:rPr>
              <a:t>rose from the dead.  This would have been the “easy way” out.  But by claiming that Jesus rose bodily from the dead, the disciples set themselves up for complete destruction of their movement when people would find the body of Jesus.</a:t>
            </a:r>
          </a:p>
          <a:p>
            <a:r>
              <a:rPr lang="en-US" sz="1200" b="1"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And there in the same city with the empty tomb, many thousand more believe, even some of the Pharisees who initially spread the lies (</a:t>
            </a:r>
            <a:r>
              <a:rPr lang="en-US" sz="1200" b="1" kern="1200" dirty="0" smtClean="0">
                <a:solidFill>
                  <a:schemeClr val="tx1"/>
                </a:solidFill>
                <a:effectLst/>
                <a:latin typeface="+mn-lt"/>
                <a:ea typeface="+mn-ea"/>
                <a:cs typeface="+mn-cs"/>
              </a:rPr>
              <a:t>Acts 15:5</a:t>
            </a:r>
            <a:r>
              <a:rPr lang="en-US" sz="1200" kern="1200" dirty="0" smtClean="0">
                <a:solidFill>
                  <a:schemeClr val="tx1"/>
                </a:solidFill>
                <a:effectLst/>
                <a:latin typeface="+mn-lt"/>
                <a:ea typeface="+mn-ea"/>
                <a:cs typeface="+mn-cs"/>
              </a:rPr>
              <a:t>).  When a famous person or religious leader dies, their grave is made into a beautiful building or monument.  But since Jesus’ tomb was empty, it was quickly forgotten (and probably reused).</a:t>
            </a:r>
          </a:p>
          <a:p>
            <a:r>
              <a:rPr lang="en-US" sz="1200" b="1"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The Sabbath was changed</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Speaking of the resurrection, historians have devised no other rational explanation why thousands of people who had staunchly observed the Sabbath for centuries would quickly shift over to worship on the first day of the week (</a:t>
            </a:r>
            <a:r>
              <a:rPr lang="en-US" sz="1200" b="1" kern="1200" dirty="0" smtClean="0">
                <a:solidFill>
                  <a:schemeClr val="tx1"/>
                </a:solidFill>
                <a:effectLst/>
                <a:latin typeface="+mn-lt"/>
                <a:ea typeface="+mn-ea"/>
                <a:cs typeface="+mn-cs"/>
              </a:rPr>
              <a:t>Acts 20:7</a:t>
            </a:r>
            <a:r>
              <a:rPr lang="en-US" sz="1200" kern="120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3556735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1243220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1807168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844856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686063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605DCD-45B6-4EEB-AEC9-E8416ED78990}"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30680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605DCD-45B6-4EEB-AEC9-E8416ED78990}" type="datetimeFigureOut">
              <a:rPr lang="en-US" smtClean="0"/>
              <a:t>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996232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605DCD-45B6-4EEB-AEC9-E8416ED78990}" type="datetimeFigureOut">
              <a:rPr lang="en-US" smtClean="0"/>
              <a:t>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428175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6766101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383612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0237064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48316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75901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1/18/2025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1/18/2025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31252988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800"/>
            <a:ext cx="6569110" cy="1021353"/>
          </a:xfrm>
        </p:spPr>
        <p:txBody>
          <a:bodyPr>
            <a:normAutofit fontScale="90000"/>
          </a:bodyPr>
          <a:lstStyle/>
          <a:p>
            <a:r>
              <a:rPr lang="en-US" sz="6600" b="1" dirty="0" smtClean="0"/>
              <a:t>The Gospel of Mark</a:t>
            </a:r>
            <a:endParaRPr lang="en-US" sz="6600" b="1" dirty="0"/>
          </a:p>
        </p:txBody>
      </p:sp>
      <p:sp>
        <p:nvSpPr>
          <p:cNvPr id="3" name="Subtitle 2"/>
          <p:cNvSpPr>
            <a:spLocks noGrp="1"/>
          </p:cNvSpPr>
          <p:nvPr>
            <p:ph type="subTitle" idx="1"/>
          </p:nvPr>
        </p:nvSpPr>
        <p:spPr>
          <a:xfrm>
            <a:off x="393970" y="2944157"/>
            <a:ext cx="8356059" cy="2653635"/>
          </a:xfrm>
        </p:spPr>
        <p:txBody>
          <a:bodyPr>
            <a:noAutofit/>
          </a:bodyPr>
          <a:lstStyle/>
          <a:p>
            <a:r>
              <a:rPr lang="en-US" sz="4000" dirty="0" smtClean="0"/>
              <a:t>Chapter 15c – 16</a:t>
            </a:r>
          </a:p>
          <a:p>
            <a:endParaRPr lang="en-US" dirty="0"/>
          </a:p>
          <a:p>
            <a:r>
              <a:rPr lang="en-US" dirty="0" smtClean="0"/>
              <a:t>“For </a:t>
            </a:r>
            <a:r>
              <a:rPr lang="en-US" dirty="0"/>
              <a:t>I delivered to you as of first importance what I also received: that </a:t>
            </a:r>
            <a:r>
              <a:rPr lang="en-US" b="1" dirty="0"/>
              <a:t>Christ died </a:t>
            </a:r>
            <a:r>
              <a:rPr lang="en-US" dirty="0"/>
              <a:t>for our sins in accordance with the Scriptures, </a:t>
            </a:r>
            <a:r>
              <a:rPr lang="en-US" dirty="0" smtClean="0"/>
              <a:t>that </a:t>
            </a:r>
            <a:r>
              <a:rPr lang="en-US" b="1" dirty="0"/>
              <a:t>he was buried</a:t>
            </a:r>
            <a:r>
              <a:rPr lang="en-US" dirty="0"/>
              <a:t>, that </a:t>
            </a:r>
            <a:r>
              <a:rPr lang="en-US" b="1" dirty="0"/>
              <a:t>he was raised </a:t>
            </a:r>
            <a:r>
              <a:rPr lang="en-US" dirty="0"/>
              <a:t>on the third day in accordance with the Scriptures</a:t>
            </a:r>
            <a:r>
              <a:rPr lang="en-US" dirty="0" smtClean="0"/>
              <a:t>,”       1 Corinthians 15:3,4</a:t>
            </a:r>
            <a:endParaRPr lang="en-US"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990082"/>
          </a:xfrm>
        </p:spPr>
        <p:txBody>
          <a:bodyPr>
            <a:normAutofit/>
          </a:bodyPr>
          <a:lstStyle/>
          <a:p>
            <a:pPr algn="ctr">
              <a:lnSpc>
                <a:spcPct val="100000"/>
              </a:lnSpc>
              <a:spcBef>
                <a:spcPts val="0"/>
              </a:spcBef>
              <a:spcAft>
                <a:spcPts val="3000"/>
              </a:spcAft>
            </a:pPr>
            <a:r>
              <a:rPr lang="en-US" b="1" u="sng" dirty="0" smtClean="0">
                <a:latin typeface="+mn-lt"/>
              </a:rPr>
              <a:t>Jesus’ “Courageous” </a:t>
            </a:r>
            <a:r>
              <a:rPr lang="en-US" b="1" u="sng" dirty="0">
                <a:latin typeface="+mn-lt"/>
              </a:rPr>
              <a:t>F</a:t>
            </a:r>
            <a:r>
              <a:rPr lang="en-US" b="1" u="sng" dirty="0" smtClean="0">
                <a:latin typeface="+mn-lt"/>
              </a:rPr>
              <a:t>ollowers</a:t>
            </a:r>
            <a:endParaRPr lang="en-US" u="sng" dirty="0">
              <a:latin typeface="+mn-lt"/>
            </a:endParaRPr>
          </a:p>
        </p:txBody>
      </p:sp>
      <p:sp>
        <p:nvSpPr>
          <p:cNvPr id="7" name="Content Placeholder 6"/>
          <p:cNvSpPr>
            <a:spLocks noGrp="1"/>
          </p:cNvSpPr>
          <p:nvPr>
            <p:ph idx="1"/>
          </p:nvPr>
        </p:nvSpPr>
        <p:spPr>
          <a:xfrm>
            <a:off x="255272" y="1287702"/>
            <a:ext cx="8645539" cy="5513307"/>
          </a:xfrm>
        </p:spPr>
        <p:txBody>
          <a:bodyPr>
            <a:normAutofit fontScale="77500" lnSpcReduction="20000"/>
          </a:bodyPr>
          <a:lstStyle/>
          <a:p>
            <a:pPr>
              <a:spcBef>
                <a:spcPts val="0"/>
              </a:spcBef>
              <a:spcAft>
                <a:spcPts val="1200"/>
              </a:spcAft>
            </a:pPr>
            <a:r>
              <a:rPr lang="en-US" b="1" dirty="0" smtClean="0"/>
              <a:t>John 19:25-27 </a:t>
            </a:r>
            <a:r>
              <a:rPr lang="en-US" dirty="0"/>
              <a:t>– </a:t>
            </a:r>
            <a:r>
              <a:rPr lang="en-US" dirty="0" smtClean="0"/>
              <a:t>All of the apostles fled into hiding except John.  </a:t>
            </a:r>
          </a:p>
          <a:p>
            <a:pPr>
              <a:spcBef>
                <a:spcPts val="0"/>
              </a:spcBef>
              <a:spcAft>
                <a:spcPts val="1200"/>
              </a:spcAft>
            </a:pPr>
            <a:r>
              <a:rPr lang="en-US" b="1" dirty="0" smtClean="0"/>
              <a:t>Mark 15:40</a:t>
            </a:r>
            <a:r>
              <a:rPr lang="en-US" dirty="0" smtClean="0"/>
              <a:t> – Others who witnessed the crucifixion were women:</a:t>
            </a:r>
          </a:p>
          <a:p>
            <a:pPr lvl="1">
              <a:spcBef>
                <a:spcPts val="0"/>
              </a:spcBef>
              <a:spcAft>
                <a:spcPts val="1200"/>
              </a:spcAft>
              <a:buFont typeface="Courier New" panose="02070309020205020404" pitchFamily="49" charset="0"/>
              <a:buChar char="o"/>
            </a:pPr>
            <a:r>
              <a:rPr lang="en-US" dirty="0" smtClean="0"/>
              <a:t>Mary – the mother of Jesus</a:t>
            </a:r>
          </a:p>
          <a:p>
            <a:pPr lvl="1">
              <a:spcBef>
                <a:spcPts val="0"/>
              </a:spcBef>
              <a:spcAft>
                <a:spcPts val="1200"/>
              </a:spcAft>
              <a:buFont typeface="Courier New" panose="02070309020205020404" pitchFamily="49" charset="0"/>
              <a:buChar char="o"/>
            </a:pPr>
            <a:r>
              <a:rPr lang="en-US" dirty="0" smtClean="0"/>
              <a:t>Mary Magdalene – Jesus cast out seven demons (Luke 8:2)</a:t>
            </a:r>
          </a:p>
          <a:p>
            <a:pPr lvl="1">
              <a:spcBef>
                <a:spcPts val="0"/>
              </a:spcBef>
              <a:spcAft>
                <a:spcPts val="1200"/>
              </a:spcAft>
              <a:buFont typeface="Courier New" panose="02070309020205020404" pitchFamily="49" charset="0"/>
              <a:buChar char="o"/>
            </a:pPr>
            <a:r>
              <a:rPr lang="en-US" dirty="0" smtClean="0"/>
              <a:t>Mary – mother of James the younger (Matt 10:3 – apostle)</a:t>
            </a:r>
          </a:p>
          <a:p>
            <a:pPr lvl="1">
              <a:spcBef>
                <a:spcPts val="0"/>
              </a:spcBef>
              <a:spcAft>
                <a:spcPts val="1200"/>
              </a:spcAft>
              <a:buFont typeface="Courier New" panose="02070309020205020404" pitchFamily="49" charset="0"/>
              <a:buChar char="o"/>
            </a:pPr>
            <a:r>
              <a:rPr lang="en-US" dirty="0" smtClean="0"/>
              <a:t>Salome – wife of Zebedee (Matt 27:56), mother of James and John (apostles)</a:t>
            </a:r>
          </a:p>
          <a:p>
            <a:pPr>
              <a:lnSpc>
                <a:spcPct val="100000"/>
              </a:lnSpc>
              <a:spcBef>
                <a:spcPts val="0"/>
              </a:spcBef>
              <a:spcAft>
                <a:spcPts val="1200"/>
              </a:spcAft>
            </a:pPr>
            <a:r>
              <a:rPr lang="en-US" b="1" dirty="0" smtClean="0"/>
              <a:t>Mark 15:41 – </a:t>
            </a:r>
            <a:r>
              <a:rPr lang="en-US" dirty="0" smtClean="0"/>
              <a:t>women followed Jesus and the apostles, serving and supporting them (Luke 8:2-3)</a:t>
            </a:r>
          </a:p>
          <a:p>
            <a:pPr>
              <a:lnSpc>
                <a:spcPct val="100000"/>
              </a:lnSpc>
              <a:spcBef>
                <a:spcPts val="0"/>
              </a:spcBef>
              <a:spcAft>
                <a:spcPts val="1200"/>
              </a:spcAft>
            </a:pPr>
            <a:r>
              <a:rPr lang="en-US" b="1" dirty="0" smtClean="0"/>
              <a:t>Mark 15:47; 16:1 </a:t>
            </a:r>
            <a:r>
              <a:rPr lang="en-US" dirty="0" smtClean="0"/>
              <a:t>– Three times, Mark records specific names of women.  This is a historical record of eye witnesses, living people who could testify to these truths</a:t>
            </a:r>
          </a:p>
        </p:txBody>
      </p:sp>
    </p:spTree>
    <p:extLst>
      <p:ext uri="{BB962C8B-B14F-4D97-AF65-F5344CB8AC3E}">
        <p14:creationId xmlns:p14="http://schemas.microsoft.com/office/powerpoint/2010/main" val="935428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Jesus: Dead and Buried</a:t>
            </a:r>
            <a:r>
              <a:rPr lang="en-US" sz="4000" dirty="0" smtClean="0">
                <a:latin typeface="+mn-lt"/>
              </a:rPr>
              <a:t> </a:t>
            </a:r>
            <a:r>
              <a:rPr lang="en-US" sz="4000" dirty="0" smtClean="0">
                <a:latin typeface="+mn-lt"/>
              </a:rPr>
              <a:t>(Mark 15)</a:t>
            </a:r>
            <a:endParaRPr lang="en-US" dirty="0">
              <a:latin typeface="+mn-lt"/>
            </a:endParaRPr>
          </a:p>
        </p:txBody>
      </p:sp>
      <p:sp>
        <p:nvSpPr>
          <p:cNvPr id="7" name="Content Placeholder 6"/>
          <p:cNvSpPr>
            <a:spLocks noGrp="1"/>
          </p:cNvSpPr>
          <p:nvPr>
            <p:ph idx="1"/>
          </p:nvPr>
        </p:nvSpPr>
        <p:spPr>
          <a:xfrm>
            <a:off x="196904" y="1031480"/>
            <a:ext cx="8761900" cy="5681977"/>
          </a:xfrm>
        </p:spPr>
        <p:txBody>
          <a:bodyPr>
            <a:normAutofit fontScale="92500" lnSpcReduction="20000"/>
          </a:bodyPr>
          <a:lstStyle/>
          <a:p>
            <a:pPr>
              <a:lnSpc>
                <a:spcPct val="100000"/>
              </a:lnSpc>
              <a:spcBef>
                <a:spcPts val="0"/>
              </a:spcBef>
              <a:spcAft>
                <a:spcPts val="1200"/>
              </a:spcAft>
            </a:pPr>
            <a:r>
              <a:rPr lang="en-US" sz="3200" b="1" dirty="0" smtClean="0"/>
              <a:t>vs.42</a:t>
            </a:r>
            <a:r>
              <a:rPr lang="en-US" sz="3200" dirty="0" smtClean="0"/>
              <a:t> – The Sabbath began at sunset, so Joseph acted during the day immediately after Jesus’ death</a:t>
            </a:r>
          </a:p>
          <a:p>
            <a:pPr>
              <a:lnSpc>
                <a:spcPct val="100000"/>
              </a:lnSpc>
              <a:spcBef>
                <a:spcPts val="0"/>
              </a:spcBef>
              <a:spcAft>
                <a:spcPts val="1200"/>
              </a:spcAft>
            </a:pPr>
            <a:r>
              <a:rPr lang="en-US" sz="3200" b="1" dirty="0" smtClean="0"/>
              <a:t>vs.43</a:t>
            </a:r>
            <a:r>
              <a:rPr lang="en-US" sz="3200" dirty="0" smtClean="0"/>
              <a:t> – Joseph was “</a:t>
            </a:r>
            <a:r>
              <a:rPr lang="en-US" sz="3200" b="1" dirty="0" smtClean="0"/>
              <a:t>looking for the kingdom of God</a:t>
            </a:r>
            <a:r>
              <a:rPr lang="en-US" sz="3200" dirty="0" smtClean="0"/>
              <a:t>,” and saw Jesus as the fulfilment of many prophecies.</a:t>
            </a:r>
          </a:p>
          <a:p>
            <a:pPr>
              <a:lnSpc>
                <a:spcPct val="100000"/>
              </a:lnSpc>
              <a:spcBef>
                <a:spcPts val="0"/>
              </a:spcBef>
              <a:spcAft>
                <a:spcPts val="1200"/>
              </a:spcAft>
            </a:pPr>
            <a:r>
              <a:rPr lang="en-US" sz="3200" b="1" dirty="0"/>
              <a:t>vs.43</a:t>
            </a:r>
            <a:r>
              <a:rPr lang="en-US" sz="3200" dirty="0"/>
              <a:t> – Joseph “</a:t>
            </a:r>
            <a:r>
              <a:rPr lang="en-US" sz="3200" b="1" dirty="0"/>
              <a:t>took courage</a:t>
            </a:r>
            <a:r>
              <a:rPr lang="en-US" sz="3200" dirty="0"/>
              <a:t>.” Pilate may be angry with the council for pressuring him to execute an innocent </a:t>
            </a:r>
            <a:r>
              <a:rPr lang="en-US" sz="3200" dirty="0" smtClean="0"/>
              <a:t>man, </a:t>
            </a:r>
            <a:r>
              <a:rPr lang="en-US" sz="3200" dirty="0"/>
              <a:t>and Joseph’s care for Jesus’ body would anger the </a:t>
            </a:r>
            <a:r>
              <a:rPr lang="en-US" sz="3200" dirty="0" smtClean="0"/>
              <a:t>Jewish council</a:t>
            </a:r>
            <a:r>
              <a:rPr lang="en-US" sz="3200" dirty="0" smtClean="0"/>
              <a:t>.</a:t>
            </a:r>
          </a:p>
          <a:p>
            <a:pPr>
              <a:lnSpc>
                <a:spcPct val="100000"/>
              </a:lnSpc>
              <a:spcBef>
                <a:spcPts val="0"/>
              </a:spcBef>
              <a:spcAft>
                <a:spcPts val="1200"/>
              </a:spcAft>
            </a:pPr>
            <a:r>
              <a:rPr lang="en-US" sz="3200" b="1" dirty="0" smtClean="0"/>
              <a:t>vs.44,45</a:t>
            </a:r>
            <a:r>
              <a:rPr lang="en-US" sz="3200" dirty="0" smtClean="0"/>
              <a:t> </a:t>
            </a:r>
            <a:r>
              <a:rPr lang="en-US" sz="3200" dirty="0"/>
              <a:t>– </a:t>
            </a:r>
            <a:r>
              <a:rPr lang="en-US" sz="3200" dirty="0" smtClean="0"/>
              <a:t>Pilate and the centurion </a:t>
            </a:r>
            <a:r>
              <a:rPr lang="en-US" sz="3200" b="1" dirty="0" smtClean="0"/>
              <a:t>certified Jesus’ death </a:t>
            </a:r>
            <a:r>
              <a:rPr lang="en-US" sz="3200" dirty="0" smtClean="0"/>
              <a:t>under Roman law.  He was genuinely dead.</a:t>
            </a:r>
          </a:p>
          <a:p>
            <a:pPr>
              <a:lnSpc>
                <a:spcPct val="100000"/>
              </a:lnSpc>
              <a:spcBef>
                <a:spcPts val="0"/>
              </a:spcBef>
              <a:spcAft>
                <a:spcPts val="1200"/>
              </a:spcAft>
            </a:pPr>
            <a:r>
              <a:rPr lang="en-US" sz="3200" b="1" dirty="0" smtClean="0"/>
              <a:t>vs.46,47</a:t>
            </a:r>
            <a:r>
              <a:rPr lang="en-US" sz="3200" dirty="0" smtClean="0"/>
              <a:t> </a:t>
            </a:r>
            <a:r>
              <a:rPr lang="en-US" sz="3200" dirty="0"/>
              <a:t>– </a:t>
            </a:r>
            <a:r>
              <a:rPr lang="en-US" sz="3200" dirty="0" smtClean="0"/>
              <a:t>Joseph (and Nicodemus – John 19:39) showed their love for Jesus while the apostles were hiding in fear</a:t>
            </a:r>
            <a:endParaRPr lang="en-US" sz="3200" dirty="0"/>
          </a:p>
        </p:txBody>
      </p:sp>
    </p:spTree>
    <p:extLst>
      <p:ext uri="{BB962C8B-B14F-4D97-AF65-F5344CB8AC3E}">
        <p14:creationId xmlns:p14="http://schemas.microsoft.com/office/powerpoint/2010/main" val="2314917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Seeking a Dead Jesus</a:t>
            </a:r>
            <a:r>
              <a:rPr lang="en-US" sz="4000" dirty="0" smtClean="0">
                <a:latin typeface="+mn-lt"/>
              </a:rPr>
              <a:t> </a:t>
            </a:r>
            <a:r>
              <a:rPr lang="en-US" sz="4000" dirty="0" smtClean="0">
                <a:latin typeface="+mn-lt"/>
              </a:rPr>
              <a:t>(Mark 16)</a:t>
            </a:r>
            <a:endParaRPr lang="en-US" dirty="0">
              <a:latin typeface="+mn-lt"/>
            </a:endParaRPr>
          </a:p>
        </p:txBody>
      </p:sp>
      <p:sp>
        <p:nvSpPr>
          <p:cNvPr id="7" name="Content Placeholder 6"/>
          <p:cNvSpPr>
            <a:spLocks noGrp="1"/>
          </p:cNvSpPr>
          <p:nvPr>
            <p:ph idx="1"/>
          </p:nvPr>
        </p:nvSpPr>
        <p:spPr>
          <a:xfrm>
            <a:off x="220654" y="1031480"/>
            <a:ext cx="8721465" cy="5681977"/>
          </a:xfrm>
        </p:spPr>
        <p:txBody>
          <a:bodyPr>
            <a:normAutofit fontScale="85000" lnSpcReduction="20000"/>
          </a:bodyPr>
          <a:lstStyle/>
          <a:p>
            <a:pPr>
              <a:lnSpc>
                <a:spcPct val="100000"/>
              </a:lnSpc>
              <a:spcBef>
                <a:spcPts val="0"/>
              </a:spcBef>
              <a:spcAft>
                <a:spcPts val="1200"/>
              </a:spcAft>
            </a:pPr>
            <a:r>
              <a:rPr lang="en-US" sz="3200" b="1" dirty="0" smtClean="0"/>
              <a:t>vs.1</a:t>
            </a:r>
            <a:r>
              <a:rPr lang="en-US" sz="3200" dirty="0" smtClean="0"/>
              <a:t> – The Sabbath ended at sunset.  The women bought spices that night.  Jewish people did not embalm bodies, but put spices on them to cover the smell (an act of love).</a:t>
            </a:r>
          </a:p>
          <a:p>
            <a:pPr>
              <a:lnSpc>
                <a:spcPct val="100000"/>
              </a:lnSpc>
              <a:spcBef>
                <a:spcPts val="0"/>
              </a:spcBef>
              <a:spcAft>
                <a:spcPts val="1200"/>
              </a:spcAft>
            </a:pPr>
            <a:r>
              <a:rPr lang="en-US" sz="3200" b="1" dirty="0" smtClean="0"/>
              <a:t>vs.2</a:t>
            </a:r>
            <a:r>
              <a:rPr lang="en-US" sz="3200" dirty="0" smtClean="0"/>
              <a:t> – Like the hidden apostles, they fully expected Jesus to stay dead.  Why?  </a:t>
            </a:r>
            <a:endParaRPr lang="en-US" sz="3200" dirty="0"/>
          </a:p>
          <a:p>
            <a:pPr lvl="1">
              <a:lnSpc>
                <a:spcPct val="100000"/>
              </a:lnSpc>
              <a:spcBef>
                <a:spcPts val="0"/>
              </a:spcBef>
              <a:spcAft>
                <a:spcPts val="1200"/>
              </a:spcAft>
              <a:buFont typeface="Courier New" panose="02070309020205020404" pitchFamily="49" charset="0"/>
              <a:buChar char="o"/>
            </a:pPr>
            <a:r>
              <a:rPr lang="en-US" sz="2800" u="sng" dirty="0" smtClean="0"/>
              <a:t>Greeks</a:t>
            </a:r>
            <a:r>
              <a:rPr lang="en-US" sz="2800" dirty="0" smtClean="0"/>
              <a:t> believed that death set the soul free from the body, </a:t>
            </a:r>
            <a:r>
              <a:rPr lang="en-US" sz="2800" b="1" dirty="0" smtClean="0"/>
              <a:t>expecting</a:t>
            </a:r>
            <a:r>
              <a:rPr lang="en-US" sz="2800" dirty="0" smtClean="0"/>
              <a:t> the body would rot away and be </a:t>
            </a:r>
            <a:r>
              <a:rPr lang="en-US" sz="2800" dirty="0" smtClean="0"/>
              <a:t>gone forever.</a:t>
            </a:r>
            <a:endParaRPr lang="en-US" sz="2800" dirty="0" smtClean="0"/>
          </a:p>
          <a:p>
            <a:pPr lvl="1">
              <a:lnSpc>
                <a:spcPct val="100000"/>
              </a:lnSpc>
              <a:spcBef>
                <a:spcPts val="0"/>
              </a:spcBef>
              <a:spcAft>
                <a:spcPts val="1200"/>
              </a:spcAft>
              <a:buFont typeface="Courier New" panose="02070309020205020404" pitchFamily="49" charset="0"/>
              <a:buChar char="o"/>
            </a:pPr>
            <a:r>
              <a:rPr lang="en-US" sz="2800" u="sng" dirty="0" smtClean="0"/>
              <a:t>Jews</a:t>
            </a:r>
            <a:r>
              <a:rPr lang="en-US" sz="2800" dirty="0" smtClean="0"/>
              <a:t> believed that </a:t>
            </a:r>
            <a:r>
              <a:rPr lang="en-US" sz="2800" dirty="0" smtClean="0"/>
              <a:t>people </a:t>
            </a:r>
            <a:r>
              <a:rPr lang="en-US" sz="2800" dirty="0" smtClean="0"/>
              <a:t>would </a:t>
            </a:r>
            <a:r>
              <a:rPr lang="en-US" sz="2800" dirty="0" smtClean="0"/>
              <a:t>only rise </a:t>
            </a:r>
            <a:r>
              <a:rPr lang="en-US" sz="2800" dirty="0" smtClean="0"/>
              <a:t>at the end together, not </a:t>
            </a:r>
            <a:r>
              <a:rPr lang="en-US" sz="2800" b="1" dirty="0" smtClean="0"/>
              <a:t>expecting</a:t>
            </a:r>
            <a:r>
              <a:rPr lang="en-US" sz="2800" dirty="0" smtClean="0"/>
              <a:t> an individual to rise.</a:t>
            </a:r>
          </a:p>
          <a:p>
            <a:pPr lvl="1">
              <a:lnSpc>
                <a:spcPct val="100000"/>
              </a:lnSpc>
              <a:spcBef>
                <a:spcPts val="0"/>
              </a:spcBef>
              <a:spcAft>
                <a:spcPts val="1200"/>
              </a:spcAft>
              <a:buFont typeface="Courier New" panose="02070309020205020404" pitchFamily="49" charset="0"/>
              <a:buChar char="o"/>
            </a:pPr>
            <a:r>
              <a:rPr lang="en-US" sz="2800" dirty="0" smtClean="0"/>
              <a:t>Even though Jesus predicted His </a:t>
            </a:r>
            <a:r>
              <a:rPr lang="en-US" sz="2800" dirty="0"/>
              <a:t>resurrection in Mark </a:t>
            </a:r>
            <a:r>
              <a:rPr lang="en-US" sz="2800" dirty="0" smtClean="0"/>
              <a:t>8:31, 9:31, and 10:34, their </a:t>
            </a:r>
            <a:r>
              <a:rPr lang="en-US" sz="2800" b="1" dirty="0" smtClean="0"/>
              <a:t>expectations</a:t>
            </a:r>
            <a:r>
              <a:rPr lang="en-US" sz="2800" dirty="0" smtClean="0"/>
              <a:t> </a:t>
            </a:r>
            <a:r>
              <a:rPr lang="en-US" sz="2800" b="1" dirty="0" smtClean="0"/>
              <a:t>blinded them </a:t>
            </a:r>
            <a:r>
              <a:rPr lang="en-US" sz="2800" dirty="0" smtClean="0"/>
              <a:t>to reality (like many people today).</a:t>
            </a:r>
          </a:p>
          <a:p>
            <a:pPr>
              <a:lnSpc>
                <a:spcPct val="100000"/>
              </a:lnSpc>
              <a:spcBef>
                <a:spcPts val="0"/>
              </a:spcBef>
              <a:spcAft>
                <a:spcPts val="1200"/>
              </a:spcAft>
            </a:pPr>
            <a:r>
              <a:rPr lang="en-US" sz="3200" b="1" dirty="0" smtClean="0"/>
              <a:t>vs.3</a:t>
            </a:r>
            <a:r>
              <a:rPr lang="en-US" sz="3200" dirty="0" smtClean="0"/>
              <a:t> </a:t>
            </a:r>
            <a:r>
              <a:rPr lang="en-US" sz="3200" dirty="0"/>
              <a:t>– </a:t>
            </a:r>
            <a:r>
              <a:rPr lang="en-US" sz="3200" dirty="0" smtClean="0"/>
              <a:t>They expected </a:t>
            </a:r>
            <a:r>
              <a:rPr lang="en-US" sz="3200" dirty="0" smtClean="0"/>
              <a:t>a sealed tomb, needing </a:t>
            </a:r>
            <a:r>
              <a:rPr lang="en-US" sz="3200" dirty="0" smtClean="0"/>
              <a:t>some strong men to roll back the very large stone.</a:t>
            </a:r>
          </a:p>
        </p:txBody>
      </p:sp>
    </p:spTree>
    <p:extLst>
      <p:ext uri="{BB962C8B-B14F-4D97-AF65-F5344CB8AC3E}">
        <p14:creationId xmlns:p14="http://schemas.microsoft.com/office/powerpoint/2010/main" val="1614677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He is Risen!</a:t>
            </a:r>
            <a:r>
              <a:rPr lang="en-US" sz="4000" dirty="0" smtClean="0">
                <a:latin typeface="+mn-lt"/>
              </a:rPr>
              <a:t> (Mark 16)</a:t>
            </a:r>
            <a:endParaRPr lang="en-US" dirty="0">
              <a:latin typeface="+mn-lt"/>
            </a:endParaRPr>
          </a:p>
        </p:txBody>
      </p:sp>
      <p:sp>
        <p:nvSpPr>
          <p:cNvPr id="7" name="Content Placeholder 6"/>
          <p:cNvSpPr>
            <a:spLocks noGrp="1"/>
          </p:cNvSpPr>
          <p:nvPr>
            <p:ph idx="1"/>
          </p:nvPr>
        </p:nvSpPr>
        <p:spPr>
          <a:xfrm>
            <a:off x="196904" y="1031480"/>
            <a:ext cx="8761900" cy="5681977"/>
          </a:xfrm>
        </p:spPr>
        <p:txBody>
          <a:bodyPr>
            <a:normAutofit/>
          </a:bodyPr>
          <a:lstStyle/>
          <a:p>
            <a:pPr>
              <a:lnSpc>
                <a:spcPct val="100000"/>
              </a:lnSpc>
              <a:spcBef>
                <a:spcPts val="0"/>
              </a:spcBef>
              <a:spcAft>
                <a:spcPts val="1200"/>
              </a:spcAft>
            </a:pPr>
            <a:r>
              <a:rPr lang="en-US" sz="3200" b="1" dirty="0" smtClean="0"/>
              <a:t>vs.4</a:t>
            </a:r>
            <a:r>
              <a:rPr lang="en-US" sz="3200" dirty="0" smtClean="0"/>
              <a:t> </a:t>
            </a:r>
            <a:r>
              <a:rPr lang="en-US" sz="3200" dirty="0"/>
              <a:t>– </a:t>
            </a:r>
            <a:r>
              <a:rPr lang="en-US" sz="3200" dirty="0" smtClean="0"/>
              <a:t>Surprise! The stone was already rolled back</a:t>
            </a:r>
          </a:p>
          <a:p>
            <a:pPr>
              <a:lnSpc>
                <a:spcPct val="100000"/>
              </a:lnSpc>
              <a:spcBef>
                <a:spcPts val="0"/>
              </a:spcBef>
              <a:spcAft>
                <a:spcPts val="1200"/>
              </a:spcAft>
            </a:pPr>
            <a:r>
              <a:rPr lang="en-US" sz="3200" b="1" dirty="0" smtClean="0"/>
              <a:t>vs.5</a:t>
            </a:r>
            <a:r>
              <a:rPr lang="en-US" sz="3200" dirty="0" smtClean="0"/>
              <a:t> </a:t>
            </a:r>
            <a:r>
              <a:rPr lang="en-US" sz="3200" dirty="0"/>
              <a:t>– </a:t>
            </a:r>
            <a:r>
              <a:rPr lang="en-US" sz="3200" dirty="0" smtClean="0"/>
              <a:t>Surprise!  There is a angel in the tomb</a:t>
            </a:r>
          </a:p>
          <a:p>
            <a:pPr>
              <a:lnSpc>
                <a:spcPct val="100000"/>
              </a:lnSpc>
              <a:spcBef>
                <a:spcPts val="0"/>
              </a:spcBef>
              <a:spcAft>
                <a:spcPts val="1200"/>
              </a:spcAft>
            </a:pPr>
            <a:r>
              <a:rPr lang="en-US" sz="3200" b="1" dirty="0" smtClean="0"/>
              <a:t>vs.6</a:t>
            </a:r>
            <a:r>
              <a:rPr lang="en-US" sz="3200" dirty="0" smtClean="0"/>
              <a:t> </a:t>
            </a:r>
            <a:r>
              <a:rPr lang="en-US" sz="3200" dirty="0"/>
              <a:t>– </a:t>
            </a:r>
            <a:r>
              <a:rPr lang="en-US" sz="3200" dirty="0" smtClean="0"/>
              <a:t>Surprise!  Yes, Jesus died on the cross.  No, He is not here. Yes, He is risen!</a:t>
            </a:r>
            <a:endParaRPr lang="en-US" sz="3200" dirty="0"/>
          </a:p>
          <a:p>
            <a:pPr>
              <a:lnSpc>
                <a:spcPct val="100000"/>
              </a:lnSpc>
              <a:spcBef>
                <a:spcPts val="0"/>
              </a:spcBef>
              <a:spcAft>
                <a:spcPts val="1200"/>
              </a:spcAft>
            </a:pPr>
            <a:r>
              <a:rPr lang="en-US" sz="3200" b="1" dirty="0" smtClean="0"/>
              <a:t>vs.7</a:t>
            </a:r>
            <a:r>
              <a:rPr lang="en-US" sz="3200" dirty="0" smtClean="0"/>
              <a:t> – “tell His disciples and Peter” to encourage </a:t>
            </a:r>
            <a:r>
              <a:rPr lang="en-US" sz="3200" dirty="0" smtClean="0"/>
              <a:t>them and him </a:t>
            </a:r>
            <a:r>
              <a:rPr lang="en-US" sz="3200" dirty="0" smtClean="0"/>
              <a:t>that, despite his denials of Christ, he is still a disciple.  He will meet them in Galilee.</a:t>
            </a:r>
          </a:p>
          <a:p>
            <a:pPr>
              <a:lnSpc>
                <a:spcPct val="100000"/>
              </a:lnSpc>
              <a:spcBef>
                <a:spcPts val="0"/>
              </a:spcBef>
              <a:spcAft>
                <a:spcPts val="1200"/>
              </a:spcAft>
            </a:pPr>
            <a:r>
              <a:rPr lang="en-US" sz="3200" b="1" dirty="0" smtClean="0"/>
              <a:t>vs.8; John 20:19-31</a:t>
            </a:r>
            <a:r>
              <a:rPr lang="en-US" sz="3200" dirty="0" smtClean="0"/>
              <a:t> </a:t>
            </a:r>
            <a:r>
              <a:rPr lang="en-US" sz="3200" dirty="0"/>
              <a:t>– </a:t>
            </a:r>
            <a:r>
              <a:rPr lang="en-US" sz="3200" dirty="0" smtClean="0"/>
              <a:t>The women and the apostles are still fearful, hiding in Jerusalem until Jesus visits them multiple times.</a:t>
            </a:r>
          </a:p>
        </p:txBody>
      </p:sp>
    </p:spTree>
    <p:extLst>
      <p:ext uri="{BB962C8B-B14F-4D97-AF65-F5344CB8AC3E}">
        <p14:creationId xmlns:p14="http://schemas.microsoft.com/office/powerpoint/2010/main" val="359751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fontScale="90000"/>
          </a:bodyPr>
          <a:lstStyle/>
          <a:p>
            <a:pPr algn="ctr">
              <a:lnSpc>
                <a:spcPct val="100000"/>
              </a:lnSpc>
              <a:spcBef>
                <a:spcPts val="0"/>
              </a:spcBef>
              <a:spcAft>
                <a:spcPts val="3000"/>
              </a:spcAft>
            </a:pPr>
            <a:r>
              <a:rPr lang="en-US" b="1" u="sng" dirty="0" smtClean="0">
                <a:latin typeface="+mn-lt"/>
              </a:rPr>
              <a:t>Three Reasons to Believe the Resurrection</a:t>
            </a:r>
            <a:endParaRPr lang="en-US" u="sng" dirty="0">
              <a:latin typeface="+mn-lt"/>
            </a:endParaRPr>
          </a:p>
        </p:txBody>
      </p:sp>
      <p:sp>
        <p:nvSpPr>
          <p:cNvPr id="7" name="Content Placeholder 6"/>
          <p:cNvSpPr>
            <a:spLocks noGrp="1"/>
          </p:cNvSpPr>
          <p:nvPr>
            <p:ph idx="1"/>
          </p:nvPr>
        </p:nvSpPr>
        <p:spPr>
          <a:xfrm>
            <a:off x="106877" y="882590"/>
            <a:ext cx="9037121" cy="5862594"/>
          </a:xfrm>
        </p:spPr>
        <p:txBody>
          <a:bodyPr>
            <a:normAutofit fontScale="77500" lnSpcReduction="20000"/>
          </a:bodyPr>
          <a:lstStyle/>
          <a:p>
            <a:pPr>
              <a:lnSpc>
                <a:spcPct val="100000"/>
              </a:lnSpc>
              <a:spcBef>
                <a:spcPts val="0"/>
              </a:spcBef>
              <a:spcAft>
                <a:spcPts val="1200"/>
              </a:spcAft>
            </a:pPr>
            <a:r>
              <a:rPr lang="en-US" u="sng" dirty="0" smtClean="0"/>
              <a:t>The changed apostles</a:t>
            </a:r>
          </a:p>
          <a:p>
            <a:pPr lvl="1">
              <a:lnSpc>
                <a:spcPct val="100000"/>
              </a:lnSpc>
              <a:spcBef>
                <a:spcPts val="0"/>
              </a:spcBef>
              <a:spcAft>
                <a:spcPts val="1200"/>
              </a:spcAft>
            </a:pPr>
            <a:r>
              <a:rPr lang="en-US" dirty="0"/>
              <a:t>I</a:t>
            </a:r>
            <a:r>
              <a:rPr lang="en-US" dirty="0" smtClean="0"/>
              <a:t>n </a:t>
            </a:r>
            <a:r>
              <a:rPr lang="en-US" b="1" dirty="0"/>
              <a:t>Acts 2:22,23</a:t>
            </a:r>
            <a:r>
              <a:rPr lang="en-US" dirty="0"/>
              <a:t>, Peter boldly accuses the </a:t>
            </a:r>
            <a:r>
              <a:rPr lang="en-US" dirty="0" smtClean="0"/>
              <a:t>crowd </a:t>
            </a:r>
            <a:r>
              <a:rPr lang="en-US" dirty="0"/>
              <a:t>that condemned Jesus of killing the Messiah, and instructed them to repent. </a:t>
            </a:r>
            <a:endParaRPr lang="en-US" dirty="0" smtClean="0"/>
          </a:p>
          <a:p>
            <a:pPr lvl="1">
              <a:lnSpc>
                <a:spcPct val="100000"/>
              </a:lnSpc>
              <a:spcBef>
                <a:spcPts val="0"/>
              </a:spcBef>
              <a:spcAft>
                <a:spcPts val="1200"/>
              </a:spcAft>
            </a:pPr>
            <a:r>
              <a:rPr lang="en-US" dirty="0" smtClean="0"/>
              <a:t>In </a:t>
            </a:r>
            <a:r>
              <a:rPr lang="en-US" b="1" dirty="0"/>
              <a:t>Acts </a:t>
            </a:r>
            <a:r>
              <a:rPr lang="en-US" b="1" dirty="0" smtClean="0"/>
              <a:t>4:18-20, </a:t>
            </a:r>
            <a:r>
              <a:rPr lang="en-US" dirty="0" smtClean="0"/>
              <a:t>They directly refuse an order from the top religious leaders to stop preaching the gospel.</a:t>
            </a:r>
          </a:p>
          <a:p>
            <a:pPr lvl="1">
              <a:lnSpc>
                <a:spcPct val="100000"/>
              </a:lnSpc>
              <a:spcBef>
                <a:spcPts val="0"/>
              </a:spcBef>
              <a:spcAft>
                <a:spcPts val="1200"/>
              </a:spcAft>
            </a:pPr>
            <a:r>
              <a:rPr lang="en-US" dirty="0" smtClean="0"/>
              <a:t>The eye-witnesses were so convinced: each </a:t>
            </a:r>
            <a:r>
              <a:rPr lang="en-US" dirty="0"/>
              <a:t>one was willing to die for this truth.</a:t>
            </a:r>
            <a:endParaRPr lang="en-US" sz="2800" dirty="0"/>
          </a:p>
          <a:p>
            <a:pPr>
              <a:lnSpc>
                <a:spcPct val="100000"/>
              </a:lnSpc>
              <a:spcBef>
                <a:spcPts val="0"/>
              </a:spcBef>
              <a:spcAft>
                <a:spcPts val="1200"/>
              </a:spcAft>
            </a:pPr>
            <a:r>
              <a:rPr lang="en-US" u="sng" dirty="0"/>
              <a:t>The </a:t>
            </a:r>
            <a:r>
              <a:rPr lang="en-US" u="sng" dirty="0" smtClean="0"/>
              <a:t>empty tomb</a:t>
            </a:r>
          </a:p>
          <a:p>
            <a:pPr lvl="1">
              <a:lnSpc>
                <a:spcPct val="100000"/>
              </a:lnSpc>
              <a:spcBef>
                <a:spcPts val="0"/>
              </a:spcBef>
              <a:spcAft>
                <a:spcPts val="1200"/>
              </a:spcAft>
            </a:pPr>
            <a:r>
              <a:rPr lang="en-US" dirty="0" smtClean="0"/>
              <a:t>In </a:t>
            </a:r>
            <a:r>
              <a:rPr lang="en-US" b="1" dirty="0"/>
              <a:t>Matthew </a:t>
            </a:r>
            <a:r>
              <a:rPr lang="en-US" b="1" dirty="0" smtClean="0"/>
              <a:t>28:11-15</a:t>
            </a:r>
            <a:r>
              <a:rPr lang="en-US" dirty="0" smtClean="0"/>
              <a:t>, the Jewish </a:t>
            </a:r>
            <a:r>
              <a:rPr lang="en-US" dirty="0"/>
              <a:t>leaders </a:t>
            </a:r>
            <a:r>
              <a:rPr lang="en-US" dirty="0" smtClean="0"/>
              <a:t>never disproved </a:t>
            </a:r>
            <a:r>
              <a:rPr lang="en-US" dirty="0"/>
              <a:t>the empty tomb, </a:t>
            </a:r>
            <a:r>
              <a:rPr lang="en-US" dirty="0" smtClean="0"/>
              <a:t>they </a:t>
            </a:r>
            <a:r>
              <a:rPr lang="en-US" dirty="0"/>
              <a:t>circulated a lie to cover for the truth. </a:t>
            </a:r>
          </a:p>
          <a:p>
            <a:pPr lvl="1">
              <a:lnSpc>
                <a:spcPct val="100000"/>
              </a:lnSpc>
              <a:spcBef>
                <a:spcPts val="0"/>
              </a:spcBef>
              <a:spcAft>
                <a:spcPts val="1200"/>
              </a:spcAft>
            </a:pPr>
            <a:r>
              <a:rPr lang="en-US" dirty="0" smtClean="0"/>
              <a:t>At </a:t>
            </a:r>
            <a:r>
              <a:rPr lang="en-US" dirty="0"/>
              <a:t>Pentecost, 3000 people believe (</a:t>
            </a:r>
            <a:r>
              <a:rPr lang="en-US" b="1" dirty="0"/>
              <a:t>Acts 2:32,41</a:t>
            </a:r>
            <a:r>
              <a:rPr lang="en-US" dirty="0"/>
              <a:t>)!  </a:t>
            </a:r>
            <a:r>
              <a:rPr lang="en-US" dirty="0" smtClean="0"/>
              <a:t>They were just </a:t>
            </a:r>
            <a:r>
              <a:rPr lang="en-US" dirty="0"/>
              <a:t>a short walk from the </a:t>
            </a:r>
            <a:r>
              <a:rPr lang="en-US" dirty="0" smtClean="0"/>
              <a:t>tomb and certainly, some took a look. </a:t>
            </a:r>
          </a:p>
          <a:p>
            <a:pPr>
              <a:lnSpc>
                <a:spcPct val="100000"/>
              </a:lnSpc>
              <a:spcBef>
                <a:spcPts val="0"/>
              </a:spcBef>
              <a:spcAft>
                <a:spcPts val="1200"/>
              </a:spcAft>
            </a:pPr>
            <a:r>
              <a:rPr lang="en-US" u="sng" dirty="0" smtClean="0"/>
              <a:t>Hundreds of eyewitnesses </a:t>
            </a:r>
            <a:r>
              <a:rPr lang="en-US" u="sng" dirty="0"/>
              <a:t>of the risen </a:t>
            </a:r>
            <a:r>
              <a:rPr lang="en-US" u="sng" dirty="0" smtClean="0"/>
              <a:t>Jesus</a:t>
            </a:r>
          </a:p>
          <a:p>
            <a:pPr lvl="1">
              <a:lnSpc>
                <a:spcPct val="100000"/>
              </a:lnSpc>
              <a:spcBef>
                <a:spcPts val="0"/>
              </a:spcBef>
              <a:spcAft>
                <a:spcPts val="1200"/>
              </a:spcAft>
            </a:pPr>
            <a:r>
              <a:rPr lang="en-US" b="1" dirty="0" smtClean="0"/>
              <a:t>Acts 1:3 </a:t>
            </a:r>
            <a:r>
              <a:rPr lang="en-US" dirty="0" smtClean="0"/>
              <a:t>shows that Jesus didn’t just appear once to a few people, He gave “many proofs” over a period of 40 days (clear evidence).</a:t>
            </a:r>
          </a:p>
          <a:p>
            <a:pPr lvl="1">
              <a:lnSpc>
                <a:spcPct val="100000"/>
              </a:lnSpc>
              <a:spcBef>
                <a:spcPts val="0"/>
              </a:spcBef>
              <a:spcAft>
                <a:spcPts val="1200"/>
              </a:spcAft>
            </a:pPr>
            <a:r>
              <a:rPr lang="en-US" b="1" dirty="0" smtClean="0"/>
              <a:t>1 </a:t>
            </a:r>
            <a:r>
              <a:rPr lang="en-US" b="1" dirty="0"/>
              <a:t>Corinthians </a:t>
            </a:r>
            <a:r>
              <a:rPr lang="en-US" b="1" dirty="0" smtClean="0"/>
              <a:t>15:6 </a:t>
            </a:r>
            <a:r>
              <a:rPr lang="en-US" dirty="0" smtClean="0"/>
              <a:t>says that Jesus appeared </a:t>
            </a:r>
            <a:r>
              <a:rPr lang="en-US" dirty="0"/>
              <a:t>to over 500 </a:t>
            </a:r>
            <a:r>
              <a:rPr lang="en-US" dirty="0" smtClean="0"/>
              <a:t>people that were still living.  500 </a:t>
            </a:r>
            <a:r>
              <a:rPr lang="en-US" dirty="0"/>
              <a:t>witnesses are </a:t>
            </a:r>
            <a:r>
              <a:rPr lang="en-US" dirty="0" smtClean="0"/>
              <a:t>certainly enough </a:t>
            </a:r>
            <a:r>
              <a:rPr lang="en-US" dirty="0"/>
              <a:t>to convince a court of </a:t>
            </a:r>
            <a:r>
              <a:rPr lang="en-US" dirty="0" smtClean="0"/>
              <a:t>law</a:t>
            </a:r>
            <a:r>
              <a:rPr lang="en-US" dirty="0"/>
              <a:t>.</a:t>
            </a:r>
          </a:p>
          <a:p>
            <a:pPr>
              <a:lnSpc>
                <a:spcPct val="100000"/>
              </a:lnSpc>
              <a:spcBef>
                <a:spcPts val="0"/>
              </a:spcBef>
              <a:spcAft>
                <a:spcPts val="1200"/>
              </a:spcAft>
            </a:pPr>
            <a:endParaRPr lang="en-US" dirty="0"/>
          </a:p>
          <a:p>
            <a:pPr>
              <a:lnSpc>
                <a:spcPct val="100000"/>
              </a:lnSpc>
              <a:spcBef>
                <a:spcPts val="0"/>
              </a:spcBef>
              <a:spcAft>
                <a:spcPts val="1200"/>
              </a:spcAft>
            </a:pPr>
            <a:endParaRPr lang="en-US" sz="2800" dirty="0"/>
          </a:p>
        </p:txBody>
      </p:sp>
    </p:spTree>
    <p:extLst>
      <p:ext uri="{BB962C8B-B14F-4D97-AF65-F5344CB8AC3E}">
        <p14:creationId xmlns:p14="http://schemas.microsoft.com/office/powerpoint/2010/main" val="116833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wipe(left)">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7">
                                            <p:txEl>
                                              <p:pRg st="9" end="9"/>
                                            </p:txEl>
                                          </p:spTgt>
                                        </p:tgtEl>
                                        <p:attrNameLst>
                                          <p:attrName>style.visibility</p:attrName>
                                        </p:attrNameLst>
                                      </p:cBhvr>
                                      <p:to>
                                        <p:strVal val="visible"/>
                                      </p:to>
                                    </p:set>
                                    <p:animEffect transition="in" filter="wipe(left)">
                                      <p:cBhvr>
                                        <p:cTn id="52"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The Resurrection Matters!</a:t>
            </a:r>
            <a:endParaRPr lang="en-US" u="sng" dirty="0">
              <a:latin typeface="+mn-lt"/>
            </a:endParaRPr>
          </a:p>
        </p:txBody>
      </p:sp>
      <p:sp>
        <p:nvSpPr>
          <p:cNvPr id="7" name="Content Placeholder 6"/>
          <p:cNvSpPr>
            <a:spLocks noGrp="1"/>
          </p:cNvSpPr>
          <p:nvPr>
            <p:ph idx="1"/>
          </p:nvPr>
        </p:nvSpPr>
        <p:spPr>
          <a:xfrm>
            <a:off x="356924" y="1031480"/>
            <a:ext cx="8318446" cy="5681977"/>
          </a:xfrm>
        </p:spPr>
        <p:txBody>
          <a:bodyPr>
            <a:normAutofit fontScale="92500" lnSpcReduction="10000"/>
          </a:bodyPr>
          <a:lstStyle/>
          <a:p>
            <a:pPr>
              <a:lnSpc>
                <a:spcPct val="100000"/>
              </a:lnSpc>
              <a:spcBef>
                <a:spcPts val="0"/>
              </a:spcBef>
              <a:spcAft>
                <a:spcPts val="1200"/>
              </a:spcAft>
            </a:pPr>
            <a:r>
              <a:rPr lang="en-US" sz="2800" b="1" dirty="0" smtClean="0"/>
              <a:t>Paid in Full!</a:t>
            </a:r>
          </a:p>
          <a:p>
            <a:pPr lvl="1">
              <a:lnSpc>
                <a:spcPct val="100000"/>
              </a:lnSpc>
              <a:spcBef>
                <a:spcPts val="0"/>
              </a:spcBef>
              <a:spcAft>
                <a:spcPts val="1200"/>
              </a:spcAft>
            </a:pPr>
            <a:r>
              <a:rPr lang="en-US" dirty="0" smtClean="0"/>
              <a:t>Jesus’ final words from the cross (John 19:30)</a:t>
            </a:r>
          </a:p>
          <a:p>
            <a:pPr lvl="1">
              <a:lnSpc>
                <a:spcPct val="100000"/>
              </a:lnSpc>
              <a:spcBef>
                <a:spcPts val="0"/>
              </a:spcBef>
              <a:spcAft>
                <a:spcPts val="1200"/>
              </a:spcAft>
            </a:pPr>
            <a:r>
              <a:rPr lang="en-US" dirty="0" smtClean="0"/>
              <a:t>When a criminal fully completes his sentence, the law has no more </a:t>
            </a:r>
            <a:r>
              <a:rPr lang="en-US" dirty="0" smtClean="0"/>
              <a:t>power over </a:t>
            </a:r>
            <a:r>
              <a:rPr lang="en-US" dirty="0" smtClean="0"/>
              <a:t>him and he walks out of prison free.</a:t>
            </a:r>
          </a:p>
          <a:p>
            <a:pPr lvl="1">
              <a:lnSpc>
                <a:spcPct val="100000"/>
              </a:lnSpc>
              <a:spcBef>
                <a:spcPts val="0"/>
              </a:spcBef>
              <a:spcAft>
                <a:spcPts val="1200"/>
              </a:spcAft>
            </a:pPr>
            <a:r>
              <a:rPr lang="en-US" dirty="0" smtClean="0"/>
              <a:t>On resurrection Sunday, Jesus walked out of the tomb, proving that our debt was completely canceled (Col 2:13,14)</a:t>
            </a:r>
          </a:p>
          <a:p>
            <a:pPr>
              <a:lnSpc>
                <a:spcPct val="100000"/>
              </a:lnSpc>
              <a:spcBef>
                <a:spcPts val="0"/>
              </a:spcBef>
              <a:spcAft>
                <a:spcPts val="1200"/>
              </a:spcAft>
            </a:pPr>
            <a:r>
              <a:rPr lang="en-US" b="1" dirty="0" smtClean="0"/>
              <a:t>There is a future hope</a:t>
            </a:r>
          </a:p>
          <a:p>
            <a:pPr lvl="1">
              <a:lnSpc>
                <a:spcPct val="100000"/>
              </a:lnSpc>
              <a:spcBef>
                <a:spcPts val="0"/>
              </a:spcBef>
              <a:spcAft>
                <a:spcPts val="1200"/>
              </a:spcAft>
            </a:pPr>
            <a:r>
              <a:rPr lang="en-US" dirty="0" smtClean="0"/>
              <a:t>When we confidently trust His resurrection, we also can trust His promises that we will rise (1 Thessalonians 4:14)</a:t>
            </a:r>
          </a:p>
          <a:p>
            <a:pPr lvl="1">
              <a:lnSpc>
                <a:spcPct val="100000"/>
              </a:lnSpc>
              <a:spcBef>
                <a:spcPts val="0"/>
              </a:spcBef>
              <a:spcAft>
                <a:spcPts val="1200"/>
              </a:spcAft>
            </a:pPr>
            <a:r>
              <a:rPr lang="en-US" dirty="0" smtClean="0"/>
              <a:t>The resurrection promises us </a:t>
            </a:r>
            <a:r>
              <a:rPr lang="en-US" dirty="0" smtClean="0"/>
              <a:t>a perfect future with new </a:t>
            </a:r>
            <a:r>
              <a:rPr lang="en-US" dirty="0" smtClean="0"/>
              <a:t>bodies, hearts, and </a:t>
            </a:r>
            <a:r>
              <a:rPr lang="en-US" dirty="0" smtClean="0"/>
              <a:t>minds (</a:t>
            </a:r>
            <a:r>
              <a:rPr lang="en-US" dirty="0" smtClean="0"/>
              <a:t>1 Corinthians 15:42-44)</a:t>
            </a:r>
          </a:p>
          <a:p>
            <a:pPr lvl="1">
              <a:lnSpc>
                <a:spcPct val="100000"/>
              </a:lnSpc>
              <a:spcBef>
                <a:spcPts val="0"/>
              </a:spcBef>
              <a:spcAft>
                <a:spcPts val="1200"/>
              </a:spcAft>
            </a:pPr>
            <a:r>
              <a:rPr lang="en-US" dirty="0" smtClean="0"/>
              <a:t>We can live to the fullest and do whatever He asks, knowing that the worst </a:t>
            </a:r>
            <a:r>
              <a:rPr lang="en-US" dirty="0" smtClean="0"/>
              <a:t>things </a:t>
            </a:r>
            <a:r>
              <a:rPr lang="en-US" dirty="0" smtClean="0"/>
              <a:t>that </a:t>
            </a:r>
            <a:r>
              <a:rPr lang="en-US" dirty="0" smtClean="0"/>
              <a:t>happen </a:t>
            </a:r>
            <a:r>
              <a:rPr lang="en-US" dirty="0" smtClean="0"/>
              <a:t>to us will quickly pass.</a:t>
            </a:r>
          </a:p>
          <a:p>
            <a:pPr>
              <a:lnSpc>
                <a:spcPct val="100000"/>
              </a:lnSpc>
              <a:spcBef>
                <a:spcPts val="0"/>
              </a:spcBef>
              <a:spcAft>
                <a:spcPts val="1200"/>
              </a:spcAft>
            </a:pPr>
            <a:endParaRPr lang="en-US" sz="2800" dirty="0"/>
          </a:p>
        </p:txBody>
      </p:sp>
    </p:spTree>
    <p:extLst>
      <p:ext uri="{BB962C8B-B14F-4D97-AF65-F5344CB8AC3E}">
        <p14:creationId xmlns:p14="http://schemas.microsoft.com/office/powerpoint/2010/main" val="2161817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6843</TotalTime>
  <Words>1682</Words>
  <Application>Microsoft Office PowerPoint</Application>
  <PresentationFormat>On-screen Show (4:3)</PresentationFormat>
  <Paragraphs>86</Paragraphs>
  <Slides>7</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Courier New</vt:lpstr>
      <vt:lpstr>Office Theme</vt:lpstr>
      <vt:lpstr>1_Office Theme</vt:lpstr>
      <vt:lpstr>The Gospel of Mark</vt:lpstr>
      <vt:lpstr>Jesus’ “Courageous” Followers</vt:lpstr>
      <vt:lpstr>Jesus: Dead and Buried (Mark 15)</vt:lpstr>
      <vt:lpstr>Seeking a Dead Jesus (Mark 16)</vt:lpstr>
      <vt:lpstr>He is Risen! (Mark 16)</vt:lpstr>
      <vt:lpstr>Three Reasons to Believe the Resurrection</vt:lpstr>
      <vt:lpstr>The Resurrection Matters!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440</cp:revision>
  <dcterms:created xsi:type="dcterms:W3CDTF">2022-11-02T22:17:55Z</dcterms:created>
  <dcterms:modified xsi:type="dcterms:W3CDTF">2025-01-18T12:44:24Z</dcterms:modified>
</cp:coreProperties>
</file>