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66" r:id="rId3"/>
    <p:sldId id="268" r:id="rId4"/>
    <p:sldId id="269" r:id="rId5"/>
    <p:sldId id="270" r:id="rId6"/>
    <p:sldId id="271" r:id="rId7"/>
    <p:sldId id="272" r:id="rId8"/>
    <p:sldId id="273" r:id="rId9"/>
    <p:sldId id="274" r:id="rId10"/>
    <p:sldId id="275" r:id="rId11"/>
    <p:sldId id="276" r:id="rId12"/>
    <p:sldId id="277" r:id="rId13"/>
    <p:sldId id="278" r:id="rId14"/>
    <p:sldId id="279" r:id="rId15"/>
    <p:sldId id="280" r:id="rId16"/>
    <p:sldId id="281" r:id="rId17"/>
    <p:sldId id="282"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2205" autoAdjust="0"/>
    <p:restoredTop sz="69366" autoAdjust="0"/>
  </p:normalViewPr>
  <p:slideViewPr>
    <p:cSldViewPr snapToGrid="0">
      <p:cViewPr varScale="1">
        <p:scale>
          <a:sx n="79" d="100"/>
          <a:sy n="79" d="100"/>
        </p:scale>
        <p:origin x="2166" y="84"/>
      </p:cViewPr>
      <p:guideLst/>
    </p:cSldViewPr>
  </p:slideViewPr>
  <p:notesTextViewPr>
    <p:cViewPr>
      <p:scale>
        <a:sx n="200" d="100"/>
        <a:sy n="200" d="100"/>
      </p:scale>
      <p:origin x="0" y="0"/>
    </p:cViewPr>
  </p:notesTextViewPr>
  <p:sorterViewPr>
    <p:cViewPr>
      <p:scale>
        <a:sx n="200" d="100"/>
        <a:sy n="200" d="100"/>
      </p:scale>
      <p:origin x="0" y="-984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6E1A17-0C42-46D3-B25B-C5FDCF936158}" type="datetimeFigureOut">
              <a:rPr lang="en-US" smtClean="0"/>
              <a:t>3/22/2025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5137F4-5C01-4833-8342-24C0486150F5}" type="slidenum">
              <a:rPr lang="en-US" smtClean="0"/>
              <a:t>‹#›</a:t>
            </a:fld>
            <a:endParaRPr lang="en-US"/>
          </a:p>
        </p:txBody>
      </p:sp>
    </p:spTree>
    <p:extLst>
      <p:ext uri="{BB962C8B-B14F-4D97-AF65-F5344CB8AC3E}">
        <p14:creationId xmlns:p14="http://schemas.microsoft.com/office/powerpoint/2010/main" val="3116559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we review this book, we want to ask ourselves three questions:</a:t>
            </a:r>
          </a:p>
          <a:p>
            <a:r>
              <a:rPr lang="en-US" dirty="0" smtClean="0"/>
              <a:t>What – what does it</a:t>
            </a:r>
            <a:r>
              <a:rPr lang="en-US" baseline="0" dirty="0" smtClean="0"/>
              <a:t> say?</a:t>
            </a:r>
            <a:endParaRPr lang="en-US" dirty="0" smtClean="0"/>
          </a:p>
          <a:p>
            <a:r>
              <a:rPr lang="en-US" dirty="0" smtClean="0"/>
              <a:t>So What – so</a:t>
            </a:r>
            <a:r>
              <a:rPr lang="en-US" baseline="0" dirty="0" smtClean="0"/>
              <a:t> what does that mean to me today?</a:t>
            </a:r>
            <a:endParaRPr lang="en-US" dirty="0" smtClean="0"/>
          </a:p>
          <a:p>
            <a:r>
              <a:rPr lang="en-US" dirty="0" smtClean="0"/>
              <a:t>Now What – now what</a:t>
            </a:r>
            <a:r>
              <a:rPr lang="en-US" baseline="0" dirty="0" smtClean="0"/>
              <a:t> will I do with this?</a:t>
            </a:r>
          </a:p>
          <a:p>
            <a:endParaRPr lang="en-US" baseline="0" dirty="0" smtClean="0"/>
          </a:p>
          <a:p>
            <a:r>
              <a:rPr lang="en-US" baseline="0" dirty="0" smtClean="0"/>
              <a:t>We don’t want to just hear these truths – we must take action upon them.</a:t>
            </a:r>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1</a:t>
            </a:fld>
            <a:endParaRPr lang="en-US"/>
          </a:p>
        </p:txBody>
      </p:sp>
    </p:spTree>
    <p:extLst>
      <p:ext uri="{BB962C8B-B14F-4D97-AF65-F5344CB8AC3E}">
        <p14:creationId xmlns:p14="http://schemas.microsoft.com/office/powerpoint/2010/main" val="8456855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Don’t count on the</a:t>
            </a:r>
            <a:r>
              <a:rPr lang="en-US" baseline="0" dirty="0" smtClean="0"/>
              <a:t> strength of your faith to accomplish anything!  Instead, put your weak faith in the strong God who has the power to do whatever He decides is necessary.</a:t>
            </a:r>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10</a:t>
            </a:fld>
            <a:endParaRPr lang="en-US"/>
          </a:p>
        </p:txBody>
      </p:sp>
    </p:spTree>
    <p:extLst>
      <p:ext uri="{BB962C8B-B14F-4D97-AF65-F5344CB8AC3E}">
        <p14:creationId xmlns:p14="http://schemas.microsoft.com/office/powerpoint/2010/main" val="10878545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0000"/>
              </a:lnSpc>
              <a:spcBef>
                <a:spcPts val="0"/>
              </a:spcBef>
              <a:spcAft>
                <a:spcPts val="1200"/>
              </a:spcAft>
            </a:pPr>
            <a:r>
              <a:rPr lang="en-US" sz="1200" dirty="0" smtClean="0"/>
              <a:t>The man had put his faith in his wealth and accomplishments, instead of knowing God.  His money and position was the center of his identity.  Jesus asked the man to </a:t>
            </a:r>
            <a:r>
              <a:rPr lang="en-US" sz="1200" b="1" dirty="0" smtClean="0"/>
              <a:t>trade his earthly identity </a:t>
            </a:r>
            <a:r>
              <a:rPr lang="en-US" sz="1200" dirty="0" smtClean="0"/>
              <a:t>for a </a:t>
            </a:r>
            <a:r>
              <a:rPr lang="en-US" sz="1200" b="1" dirty="0" smtClean="0"/>
              <a:t>new identity</a:t>
            </a:r>
            <a:r>
              <a:rPr lang="en-US" sz="1200" dirty="0" smtClean="0"/>
              <a:t>, but he was </a:t>
            </a:r>
            <a:r>
              <a:rPr lang="en-US" sz="1200" b="1" dirty="0" smtClean="0"/>
              <a:t>not willing</a:t>
            </a:r>
            <a:r>
              <a:rPr lang="en-US" sz="1200" dirty="0" smtClean="0"/>
              <a:t>.  Sadly, we also spend much of our life pursuing</a:t>
            </a:r>
            <a:r>
              <a:rPr lang="en-US" sz="1200" baseline="0" dirty="0" smtClean="0"/>
              <a:t> (and praying for) personal prosperity…</a:t>
            </a:r>
            <a:endParaRPr lang="en-US" sz="1200" dirty="0" smtClean="0"/>
          </a:p>
          <a:p>
            <a:pPr>
              <a:lnSpc>
                <a:spcPct val="100000"/>
              </a:lnSpc>
              <a:spcBef>
                <a:spcPts val="0"/>
              </a:spcBef>
              <a:spcAft>
                <a:spcPts val="1200"/>
              </a:spcAft>
            </a:pPr>
            <a:endParaRPr lang="en-US" sz="120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t>“Jesus loved him” – What did Jesus do to demonstrate </a:t>
            </a:r>
            <a:r>
              <a:rPr lang="en-US" sz="1200" b="1" dirty="0" smtClean="0"/>
              <a:t>His love</a:t>
            </a:r>
            <a:r>
              <a:rPr lang="en-US" sz="1200" dirty="0" smtClean="0"/>
              <a:t>?  </a:t>
            </a:r>
            <a:r>
              <a:rPr lang="en-US" sz="1200" b="1" dirty="0" smtClean="0"/>
              <a:t>Jesus </a:t>
            </a:r>
            <a:r>
              <a:rPr lang="en-US" sz="1200" b="1" baseline="0" dirty="0" smtClean="0"/>
              <a:t>did </a:t>
            </a:r>
            <a:r>
              <a:rPr lang="en-US" b="1" dirty="0" smtClean="0"/>
              <a:t>exactly what He was asking </a:t>
            </a:r>
            <a:r>
              <a:rPr lang="en-US" dirty="0" smtClean="0"/>
              <a:t>the man to do.  </a:t>
            </a:r>
            <a:r>
              <a:rPr lang="en-US" sz="1200" dirty="0" smtClean="0"/>
              <a:t>When we see this clearly, it changes our values.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Jesus is </a:t>
            </a:r>
            <a:r>
              <a:rPr lang="en-US" sz="1200" kern="1200" dirty="0" smtClean="0">
                <a:solidFill>
                  <a:schemeClr val="tx1"/>
                </a:solidFill>
                <a:effectLst/>
                <a:latin typeface="+mn-lt"/>
                <a:ea typeface="+mn-ea"/>
                <a:cs typeface="+mn-cs"/>
              </a:rPr>
              <a:t>the true Rich Young Ruler.  When we see how </a:t>
            </a:r>
            <a:r>
              <a:rPr lang="en-US" sz="1200" b="1" kern="1200" dirty="0" smtClean="0">
                <a:solidFill>
                  <a:schemeClr val="tx1"/>
                </a:solidFill>
                <a:effectLst/>
                <a:latin typeface="+mn-lt"/>
                <a:ea typeface="+mn-ea"/>
                <a:cs typeface="+mn-cs"/>
              </a:rPr>
              <a:t>He</a:t>
            </a:r>
            <a:r>
              <a:rPr lang="en-US" sz="1200" b="1" kern="1200" baseline="0" dirty="0" smtClean="0">
                <a:solidFill>
                  <a:schemeClr val="tx1"/>
                </a:solidFill>
                <a:effectLst/>
                <a:latin typeface="+mn-lt"/>
                <a:ea typeface="+mn-ea"/>
                <a:cs typeface="+mn-cs"/>
              </a:rPr>
              <a:t> gave up His riches </a:t>
            </a:r>
            <a:r>
              <a:rPr lang="en-US" sz="1200" kern="1200" baseline="0" dirty="0" smtClean="0">
                <a:solidFill>
                  <a:schemeClr val="tx1"/>
                </a:solidFill>
                <a:effectLst/>
                <a:latin typeface="+mn-lt"/>
                <a:ea typeface="+mn-ea"/>
                <a:cs typeface="+mn-cs"/>
              </a:rPr>
              <a:t>and </a:t>
            </a:r>
            <a:r>
              <a:rPr lang="en-US" sz="1200" b="1" kern="1200" baseline="0" dirty="0" smtClean="0">
                <a:solidFill>
                  <a:schemeClr val="tx1"/>
                </a:solidFill>
                <a:effectLst/>
                <a:latin typeface="+mn-lt"/>
                <a:ea typeface="+mn-ea"/>
                <a:cs typeface="+mn-cs"/>
              </a:rPr>
              <a:t>position</a:t>
            </a:r>
            <a:r>
              <a:rPr lang="en-US" sz="1200" kern="1200" baseline="0" dirty="0" smtClean="0">
                <a:solidFill>
                  <a:schemeClr val="tx1"/>
                </a:solidFill>
                <a:effectLst/>
                <a:latin typeface="+mn-lt"/>
                <a:ea typeface="+mn-ea"/>
                <a:cs typeface="+mn-cs"/>
              </a:rPr>
              <a:t> to come and save us, it gives us a new perspective on how loosely we should hold our possessions.</a:t>
            </a:r>
          </a:p>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11</a:t>
            </a:fld>
            <a:endParaRPr lang="en-US"/>
          </a:p>
        </p:txBody>
      </p:sp>
    </p:spTree>
    <p:extLst>
      <p:ext uri="{BB962C8B-B14F-4D97-AF65-F5344CB8AC3E}">
        <p14:creationId xmlns:p14="http://schemas.microsoft.com/office/powerpoint/2010/main" val="21306222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0000"/>
              </a:lnSpc>
              <a:spcBef>
                <a:spcPts val="0"/>
              </a:spcBef>
              <a:spcAft>
                <a:spcPts val="1200"/>
              </a:spcAft>
            </a:pPr>
            <a:r>
              <a:rPr lang="en-US" sz="1200" dirty="0" smtClean="0"/>
              <a:t>The Jews expected that the Messiah would come and </a:t>
            </a:r>
            <a:r>
              <a:rPr lang="en-US" sz="1200" b="1" dirty="0" smtClean="0"/>
              <a:t>cleanse</a:t>
            </a:r>
            <a:r>
              <a:rPr lang="en-US" sz="1200" dirty="0" smtClean="0"/>
              <a:t> the temple </a:t>
            </a:r>
            <a:r>
              <a:rPr lang="en-US" sz="1200" b="1" u="sng" dirty="0" smtClean="0"/>
              <a:t>of</a:t>
            </a:r>
            <a:r>
              <a:rPr lang="en-US" sz="1200" b="1" dirty="0" smtClean="0"/>
              <a:t> foreigners.  </a:t>
            </a:r>
            <a:r>
              <a:rPr lang="en-US" sz="1200" dirty="0" smtClean="0"/>
              <a:t>Instead, Jesus came to cleanse the temple </a:t>
            </a:r>
            <a:r>
              <a:rPr lang="en-US" sz="1200" b="1" u="sng" dirty="0" smtClean="0"/>
              <a:t>for</a:t>
            </a:r>
            <a:r>
              <a:rPr lang="en-US" sz="1200" b="1" dirty="0" smtClean="0"/>
              <a:t> foreigners </a:t>
            </a:r>
            <a:r>
              <a:rPr lang="en-US" sz="1200" dirty="0" smtClean="0"/>
              <a:t>(like us).  Jesus didn’t just overturn the tables, </a:t>
            </a:r>
            <a:r>
              <a:rPr lang="en-US" sz="1200" b="1" dirty="0" smtClean="0"/>
              <a:t>He overturned </a:t>
            </a:r>
            <a:r>
              <a:rPr lang="en-US" sz="1200" b="0" dirty="0" smtClean="0"/>
              <a:t>the </a:t>
            </a:r>
            <a:r>
              <a:rPr lang="en-US" sz="1200" b="1" dirty="0" smtClean="0"/>
              <a:t>broken sacrificial system.</a:t>
            </a:r>
          </a:p>
          <a:p>
            <a:pPr>
              <a:lnSpc>
                <a:spcPct val="100000"/>
              </a:lnSpc>
              <a:spcBef>
                <a:spcPts val="0"/>
              </a:spcBef>
              <a:spcAft>
                <a:spcPts val="1200"/>
              </a:spcAft>
            </a:pPr>
            <a:endParaRPr lang="en-US" sz="1200" dirty="0" smtClean="0"/>
          </a:p>
          <a:p>
            <a:pPr marL="0" marR="0" lvl="0" indent="0" algn="l" defTabSz="914400" rtl="0" eaLnBrk="1" fontAlgn="auto" latinLnBrk="0" hangingPunct="1">
              <a:lnSpc>
                <a:spcPct val="100000"/>
              </a:lnSpc>
              <a:spcBef>
                <a:spcPts val="0"/>
              </a:spcBef>
              <a:spcAft>
                <a:spcPts val="1200"/>
              </a:spcAft>
              <a:buClrTx/>
              <a:buSzTx/>
              <a:buFontTx/>
              <a:buNone/>
              <a:tabLst/>
              <a:defRPr/>
            </a:pPr>
            <a:r>
              <a:rPr lang="en-US" sz="1200" b="1" dirty="0" smtClean="0"/>
              <a:t>Revelation 5:5,6 </a:t>
            </a:r>
            <a:r>
              <a:rPr lang="en-US" sz="1200" dirty="0" smtClean="0"/>
              <a:t>– John is told to look for a lion, but sees a lamb “as though it had been slain,”.  As Jesus clears out</a:t>
            </a:r>
            <a:r>
              <a:rPr lang="en-US" sz="1200" baseline="0" dirty="0" smtClean="0"/>
              <a:t> His temple, we see a glimpse of the Lion.  But we also know that He will soon be the Lamb on the altar…</a:t>
            </a:r>
            <a:endParaRPr lang="en-US" sz="1200" dirty="0" smtClean="0"/>
          </a:p>
          <a:p>
            <a:pPr>
              <a:lnSpc>
                <a:spcPct val="100000"/>
              </a:lnSpc>
              <a:spcBef>
                <a:spcPts val="0"/>
              </a:spcBef>
              <a:spcAft>
                <a:spcPts val="1200"/>
              </a:spcAft>
            </a:pPr>
            <a:endParaRPr lang="en-US" sz="1200" dirty="0" smtClean="0"/>
          </a:p>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12</a:t>
            </a:fld>
            <a:endParaRPr lang="en-US"/>
          </a:p>
        </p:txBody>
      </p:sp>
    </p:spTree>
    <p:extLst>
      <p:ext uri="{BB962C8B-B14F-4D97-AF65-F5344CB8AC3E}">
        <p14:creationId xmlns:p14="http://schemas.microsoft.com/office/powerpoint/2010/main" val="12409599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 Jesus asks</a:t>
            </a:r>
            <a:r>
              <a:rPr lang="en-US" baseline="0" dirty="0" smtClean="0"/>
              <a:t> the Priests and Scribes a question about John the Baptist, they try to craft their response in such a way as to avoid offending anyone.  How often do we follow this sad example?</a:t>
            </a:r>
          </a:p>
          <a:p>
            <a:endParaRPr lang="en-US" baseline="0" dirty="0" smtClean="0"/>
          </a:p>
          <a:p>
            <a:r>
              <a:rPr lang="en-US" baseline="0" dirty="0" smtClean="0"/>
              <a:t>When the Sadducees ask Jesus a question, He makes it clear that their question is flawed for these two reasons: they do not know God’s word and they fail to believe that He is infinitely more powerful than their limited minds can comprehend.</a:t>
            </a:r>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13</a:t>
            </a:fld>
            <a:endParaRPr lang="en-US"/>
          </a:p>
        </p:txBody>
      </p:sp>
    </p:spTree>
    <p:extLst>
      <p:ext uri="{BB962C8B-B14F-4D97-AF65-F5344CB8AC3E}">
        <p14:creationId xmlns:p14="http://schemas.microsoft.com/office/powerpoint/2010/main" val="140217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14</a:t>
            </a:fld>
            <a:endParaRPr lang="en-US"/>
          </a:p>
        </p:txBody>
      </p:sp>
    </p:spTree>
    <p:extLst>
      <p:ext uri="{BB962C8B-B14F-4D97-AF65-F5344CB8AC3E}">
        <p14:creationId xmlns:p14="http://schemas.microsoft.com/office/powerpoint/2010/main" val="7638928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Remember – God’s will is always best, even if we think differently or experience pain on the journey</a:t>
            </a:r>
            <a:r>
              <a:rPr lang="en-US" dirty="0" smtClean="0"/>
              <a:t>.</a:t>
            </a:r>
          </a:p>
          <a:p>
            <a:endParaRPr lang="en-US" dirty="0" smtClean="0"/>
          </a:p>
          <a:p>
            <a:r>
              <a:rPr lang="en-US" dirty="0" smtClean="0"/>
              <a:t>Even though Jesus asked the Father for deliverance with tears, God heard and responded (Hebrews 5:7) in the very best way (not</a:t>
            </a:r>
            <a:r>
              <a:rPr lang="en-US" baseline="0" dirty="0" smtClean="0"/>
              <a:t> taking away the suffering, but using it for His glorious purposes).</a:t>
            </a:r>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15</a:t>
            </a:fld>
            <a:endParaRPr lang="en-US"/>
          </a:p>
        </p:txBody>
      </p:sp>
    </p:spTree>
    <p:extLst>
      <p:ext uri="{BB962C8B-B14F-4D97-AF65-F5344CB8AC3E}">
        <p14:creationId xmlns:p14="http://schemas.microsoft.com/office/powerpoint/2010/main" val="19629539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Barabbas</a:t>
            </a:r>
            <a:r>
              <a:rPr lang="en-US" baseline="0" dirty="0" smtClean="0"/>
              <a:t> was guilty and should have been punished, but the innocent Jesus was punished so that he could be graciously set free.  And we are guilty and should be punished, but Jesus took our place…</a:t>
            </a:r>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16</a:t>
            </a:fld>
            <a:endParaRPr lang="en-US"/>
          </a:p>
        </p:txBody>
      </p:sp>
    </p:spTree>
    <p:extLst>
      <p:ext uri="{BB962C8B-B14F-4D97-AF65-F5344CB8AC3E}">
        <p14:creationId xmlns:p14="http://schemas.microsoft.com/office/powerpoint/2010/main" val="29516072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People</a:t>
            </a:r>
            <a:r>
              <a:rPr lang="en-US" baseline="0" dirty="0" smtClean="0"/>
              <a:t> have always tried to find a way to escape death, fearing the unknown.  Because Jesus has conquered death, He can deliver all people who are slaves to fear and death. This is the best news anyone could ever hear!</a:t>
            </a:r>
          </a:p>
          <a:p>
            <a:endParaRPr lang="en-US" baseline="0" dirty="0" smtClean="0"/>
          </a:p>
          <a:p>
            <a:r>
              <a:rPr lang="en-US" baseline="0" dirty="0" smtClean="0"/>
              <a:t>Hebrews 2:14bc,15 – “</a:t>
            </a:r>
            <a:r>
              <a:rPr lang="en-US" sz="1200" b="1" i="0" u="none" strike="noStrike" kern="1200" baseline="0" dirty="0" smtClean="0">
                <a:solidFill>
                  <a:schemeClr val="tx1"/>
                </a:solidFill>
                <a:latin typeface="+mn-lt"/>
                <a:ea typeface="+mn-ea"/>
                <a:cs typeface="+mn-cs"/>
              </a:rPr>
              <a:t>through death </a:t>
            </a:r>
            <a:r>
              <a:rPr lang="en-US" sz="1200" b="0" i="0" u="none" strike="noStrike" kern="1200" baseline="0" dirty="0" smtClean="0">
                <a:solidFill>
                  <a:schemeClr val="tx1"/>
                </a:solidFill>
                <a:latin typeface="+mn-lt"/>
                <a:ea typeface="+mn-ea"/>
                <a:cs typeface="+mn-cs"/>
              </a:rPr>
              <a:t>he might destroy the one who has the power of death, that is, the devil,</a:t>
            </a:r>
            <a:r>
              <a:rPr lang="en-US" sz="1200" b="1" i="0" u="none" strike="noStrike" kern="1200" baseline="3000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and deliver all those who through </a:t>
            </a:r>
            <a:r>
              <a:rPr lang="en-US" sz="1200" b="1" i="0" u="none" strike="noStrike" kern="1200" baseline="0" dirty="0" smtClean="0">
                <a:solidFill>
                  <a:schemeClr val="tx1"/>
                </a:solidFill>
                <a:latin typeface="+mn-lt"/>
                <a:ea typeface="+mn-ea"/>
                <a:cs typeface="+mn-cs"/>
              </a:rPr>
              <a:t>fear of death </a:t>
            </a:r>
            <a:r>
              <a:rPr lang="en-US" sz="1200" b="0" i="0" u="none" strike="noStrike" kern="1200" baseline="0" dirty="0" smtClean="0">
                <a:solidFill>
                  <a:schemeClr val="tx1"/>
                </a:solidFill>
                <a:latin typeface="+mn-lt"/>
                <a:ea typeface="+mn-ea"/>
                <a:cs typeface="+mn-cs"/>
              </a:rPr>
              <a:t>were subject to lifelong </a:t>
            </a:r>
            <a:r>
              <a:rPr lang="en-US" sz="1200" b="1" i="0" u="none" strike="noStrike" kern="1200" baseline="0" dirty="0" smtClean="0">
                <a:solidFill>
                  <a:schemeClr val="tx1"/>
                </a:solidFill>
                <a:latin typeface="+mn-lt"/>
                <a:ea typeface="+mn-ea"/>
                <a:cs typeface="+mn-cs"/>
              </a:rPr>
              <a:t>slavery</a:t>
            </a:r>
            <a:r>
              <a:rPr lang="en-US" sz="1200" b="0" i="0" u="none" strike="noStrike" kern="1200" baseline="0" dirty="0" smtClean="0">
                <a:solidFill>
                  <a:schemeClr val="tx1"/>
                </a:solidFill>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17</a:t>
            </a:fld>
            <a:endParaRPr lang="en-US"/>
          </a:p>
        </p:txBody>
      </p:sp>
    </p:spTree>
    <p:extLst>
      <p:ext uri="{BB962C8B-B14F-4D97-AF65-F5344CB8AC3E}">
        <p14:creationId xmlns:p14="http://schemas.microsoft.com/office/powerpoint/2010/main" val="22588669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Mark is the only one of the four Gospels to use the word “gospel”</a:t>
            </a:r>
          </a:p>
          <a:p>
            <a:r>
              <a:rPr lang="en-US" dirty="0" smtClean="0"/>
              <a:t>The baptism of John didn’t save people – it just introduced the need for</a:t>
            </a:r>
            <a:r>
              <a:rPr lang="en-US" baseline="0" dirty="0" smtClean="0"/>
              <a:t> repentance.</a:t>
            </a:r>
          </a:p>
          <a:p>
            <a:r>
              <a:rPr lang="en-US" baseline="0" dirty="0" smtClean="0"/>
              <a:t>Jesus simplified the Gospel: repent and believe.  </a:t>
            </a:r>
          </a:p>
          <a:p>
            <a:r>
              <a:rPr lang="en-US" baseline="0" dirty="0" smtClean="0"/>
              <a:t>What is a Christian? What does it mean to “believe”?</a:t>
            </a:r>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2</a:t>
            </a:fld>
            <a:endParaRPr lang="en-US"/>
          </a:p>
        </p:txBody>
      </p:sp>
    </p:spTree>
    <p:extLst>
      <p:ext uri="{BB962C8B-B14F-4D97-AF65-F5344CB8AC3E}">
        <p14:creationId xmlns:p14="http://schemas.microsoft.com/office/powerpoint/2010/main" val="36340349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3</a:t>
            </a:fld>
            <a:endParaRPr lang="en-US"/>
          </a:p>
        </p:txBody>
      </p:sp>
    </p:spTree>
    <p:extLst>
      <p:ext uri="{BB962C8B-B14F-4D97-AF65-F5344CB8AC3E}">
        <p14:creationId xmlns:p14="http://schemas.microsoft.com/office/powerpoint/2010/main" val="14417745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t>This is the only place in the four gospels that specifically states Jesus was </a:t>
            </a:r>
            <a:r>
              <a:rPr lang="en-US" sz="1200" b="1" dirty="0" smtClean="0"/>
              <a:t>angry – </a:t>
            </a:r>
            <a:r>
              <a:rPr lang="en-US" sz="1200" dirty="0" smtClean="0"/>
              <a:t>their hearts were withered and hardened </a:t>
            </a:r>
            <a:r>
              <a:rPr lang="en-US" sz="1200" b="1" dirty="0" smtClean="0"/>
              <a:t>by religious</a:t>
            </a:r>
            <a:r>
              <a:rPr lang="en-US" sz="1200" b="1" baseline="0" dirty="0" smtClean="0"/>
              <a:t> tradition</a:t>
            </a:r>
            <a:r>
              <a:rPr lang="en-US" sz="1200" b="0" baseline="0" dirty="0" smtClean="0"/>
              <a:t> (Galatians 1:14)</a:t>
            </a:r>
            <a:endParaRPr lang="en-US" sz="1200" b="0" dirty="0" smtClean="0"/>
          </a:p>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4</a:t>
            </a:fld>
            <a:endParaRPr lang="en-US"/>
          </a:p>
        </p:txBody>
      </p:sp>
    </p:spTree>
    <p:extLst>
      <p:ext uri="{BB962C8B-B14F-4D97-AF65-F5344CB8AC3E}">
        <p14:creationId xmlns:p14="http://schemas.microsoft.com/office/powerpoint/2010/main" val="9266818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Sometimes,</a:t>
            </a:r>
            <a:r>
              <a:rPr lang="en-US" sz="1200" kern="1200" baseline="0" dirty="0" smtClean="0">
                <a:solidFill>
                  <a:schemeClr val="tx1"/>
                </a:solidFill>
                <a:effectLst/>
                <a:latin typeface="+mn-lt"/>
                <a:ea typeface="+mn-ea"/>
                <a:cs typeface="+mn-cs"/>
              </a:rPr>
              <a:t> when life seems crazy, it can </a:t>
            </a:r>
            <a:r>
              <a:rPr lang="en-US" sz="1200" b="1" kern="1200" baseline="0" dirty="0" smtClean="0">
                <a:solidFill>
                  <a:schemeClr val="tx1"/>
                </a:solidFill>
                <a:effectLst/>
                <a:latin typeface="+mn-lt"/>
                <a:ea typeface="+mn-ea"/>
                <a:cs typeface="+mn-cs"/>
              </a:rPr>
              <a:t>feel like </a:t>
            </a:r>
            <a:r>
              <a:rPr lang="en-US" sz="1200" kern="1200" baseline="0" dirty="0" smtClean="0">
                <a:solidFill>
                  <a:schemeClr val="tx1"/>
                </a:solidFill>
                <a:effectLst/>
                <a:latin typeface="+mn-lt"/>
                <a:ea typeface="+mn-ea"/>
                <a:cs typeface="+mn-cs"/>
              </a:rPr>
              <a:t>Jesus is far away and </a:t>
            </a:r>
            <a:r>
              <a:rPr lang="en-US" sz="1200" b="1" kern="1200" baseline="0" dirty="0" smtClean="0">
                <a:solidFill>
                  <a:schemeClr val="tx1"/>
                </a:solidFill>
                <a:effectLst/>
                <a:latin typeface="+mn-lt"/>
                <a:ea typeface="+mn-ea"/>
                <a:cs typeface="+mn-cs"/>
              </a:rPr>
              <a:t>doesn’t care</a:t>
            </a:r>
            <a:r>
              <a:rPr lang="en-US" sz="1200" kern="1200" baseline="0" dirty="0" smtClean="0">
                <a:solidFill>
                  <a:schemeClr val="tx1"/>
                </a:solidFill>
                <a:effectLst/>
                <a:latin typeface="+mn-lt"/>
                <a:ea typeface="+mn-ea"/>
                <a:cs typeface="+mn-cs"/>
              </a:rPr>
              <a:t>.  But don’t worry or lose your faith – He is with you, He knows exactly what is happening </a:t>
            </a:r>
            <a:r>
              <a:rPr lang="en-US" sz="1200" b="1" kern="1200" baseline="0" dirty="0" smtClean="0">
                <a:solidFill>
                  <a:schemeClr val="tx1"/>
                </a:solidFill>
                <a:effectLst/>
                <a:latin typeface="+mn-lt"/>
                <a:ea typeface="+mn-ea"/>
                <a:cs typeface="+mn-cs"/>
              </a:rPr>
              <a:t>now, </a:t>
            </a:r>
            <a:r>
              <a:rPr lang="en-US" sz="1200" kern="1200" baseline="0" dirty="0" smtClean="0">
                <a:solidFill>
                  <a:schemeClr val="tx1"/>
                </a:solidFill>
                <a:effectLst/>
                <a:latin typeface="+mn-lt"/>
                <a:ea typeface="+mn-ea"/>
                <a:cs typeface="+mn-cs"/>
              </a:rPr>
              <a:t>and is guiding what will happen </a:t>
            </a:r>
            <a:r>
              <a:rPr lang="en-US" sz="1200" b="1" kern="1200" baseline="0" dirty="0" smtClean="0">
                <a:solidFill>
                  <a:schemeClr val="tx1"/>
                </a:solidFill>
                <a:effectLst/>
                <a:latin typeface="+mn-lt"/>
                <a:ea typeface="+mn-ea"/>
                <a:cs typeface="+mn-cs"/>
              </a:rPr>
              <a:t>next</a:t>
            </a:r>
            <a:r>
              <a:rPr lang="en-US" sz="1200" kern="1200" baseline="0" dirty="0" smtClean="0">
                <a:solidFill>
                  <a:schemeClr val="tx1"/>
                </a:solidFill>
                <a:effectLst/>
                <a:latin typeface="+mn-lt"/>
                <a:ea typeface="+mn-ea"/>
                <a:cs typeface="+mn-cs"/>
              </a:rPr>
              <a:t>.  You can rest!</a:t>
            </a:r>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smtClean="0">
              <a:solidFill>
                <a:schemeClr val="accent1">
                  <a:lumMod val="50000"/>
                </a:schemeClr>
              </a:solidFill>
              <a:latin typeface="Cambria" panose="02040503050406030204" pitchFamily="18" charset="0"/>
              <a:ea typeface="Cambria" panose="020405030504060302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schemeClr val="accent1">
                    <a:lumMod val="50000"/>
                  </a:schemeClr>
                </a:solidFill>
                <a:latin typeface="Cambria" panose="02040503050406030204" pitchFamily="18" charset="0"/>
                <a:ea typeface="Cambria" panose="02040503050406030204" pitchFamily="18" charset="0"/>
              </a:rPr>
              <a:t>When you face troubles, remember Jesus suffered on the cross for you, taking “the storm” of God’s wrath.</a:t>
            </a:r>
          </a:p>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5</a:t>
            </a:fld>
            <a:endParaRPr lang="en-US"/>
          </a:p>
        </p:txBody>
      </p:sp>
    </p:spTree>
    <p:extLst>
      <p:ext uri="{BB962C8B-B14F-4D97-AF65-F5344CB8AC3E}">
        <p14:creationId xmlns:p14="http://schemas.microsoft.com/office/powerpoint/2010/main" val="19681253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74320" indent="-457200">
              <a:lnSpc>
                <a:spcPct val="100000"/>
              </a:lnSpc>
              <a:spcBef>
                <a:spcPts val="0"/>
              </a:spcBef>
              <a:spcAft>
                <a:spcPts val="1200"/>
              </a:spcAft>
            </a:pPr>
            <a:r>
              <a:rPr lang="en-US" sz="4000" dirty="0" smtClean="0"/>
              <a:t>Three desperate people,</a:t>
            </a:r>
            <a:r>
              <a:rPr lang="en-US" sz="4000" baseline="0" dirty="0" smtClean="0"/>
              <a:t> ones who realized that they had </a:t>
            </a:r>
            <a:r>
              <a:rPr lang="en-US" sz="4000" b="1" baseline="0" dirty="0" smtClean="0"/>
              <a:t>no other hope</a:t>
            </a:r>
            <a:r>
              <a:rPr lang="en-US" sz="4000" baseline="0" dirty="0" smtClean="0"/>
              <a:t>: </a:t>
            </a:r>
            <a:r>
              <a:rPr lang="en-US" sz="3600" dirty="0" smtClean="0"/>
              <a:t>A demon-possessed man, a father with a dying daughter, and a woman with an incurable disease.</a:t>
            </a:r>
          </a:p>
          <a:p>
            <a:pPr marL="274320" indent="-457200">
              <a:lnSpc>
                <a:spcPct val="100000"/>
              </a:lnSpc>
              <a:spcBef>
                <a:spcPts val="0"/>
              </a:spcBef>
              <a:spcAft>
                <a:spcPts val="1200"/>
              </a:spcAft>
            </a:pPr>
            <a:endParaRPr lang="en-US" sz="3600" dirty="0" smtClean="0"/>
          </a:p>
          <a:p>
            <a:pPr marL="274320" indent="-457200">
              <a:lnSpc>
                <a:spcPct val="100000"/>
              </a:lnSpc>
              <a:spcBef>
                <a:spcPts val="0"/>
              </a:spcBef>
              <a:spcAft>
                <a:spcPts val="1200"/>
              </a:spcAft>
            </a:pPr>
            <a:r>
              <a:rPr lang="en-US" sz="3600" dirty="0" smtClean="0"/>
              <a:t> Jesus cares about individuals.</a:t>
            </a:r>
            <a:r>
              <a:rPr lang="en-US" sz="3600" baseline="0" dirty="0" smtClean="0"/>
              <a:t>  He goes across the sea to seek and save one man.</a:t>
            </a:r>
            <a:endParaRPr lang="en-US" sz="3600" dirty="0" smtClean="0"/>
          </a:p>
          <a:p>
            <a:pPr marL="274320" indent="-457200">
              <a:lnSpc>
                <a:spcPct val="100000"/>
              </a:lnSpc>
              <a:spcBef>
                <a:spcPts val="0"/>
              </a:spcBef>
              <a:spcAft>
                <a:spcPts val="1200"/>
              </a:spcAft>
            </a:pPr>
            <a:endParaRPr lang="en-US" sz="3600" dirty="0" smtClean="0"/>
          </a:p>
          <a:p>
            <a:pPr marL="274320" indent="-457200">
              <a:lnSpc>
                <a:spcPct val="100000"/>
              </a:lnSpc>
              <a:spcBef>
                <a:spcPts val="0"/>
              </a:spcBef>
              <a:spcAft>
                <a:spcPts val="1200"/>
              </a:spcAft>
            </a:pPr>
            <a:r>
              <a:rPr lang="en-US" sz="3600" b="1" dirty="0" smtClean="0"/>
              <a:t>Jesus has total power </a:t>
            </a:r>
            <a:r>
              <a:rPr lang="en-US" sz="3600" dirty="0" smtClean="0"/>
              <a:t>over health, nature, spirits, and life/death</a:t>
            </a:r>
          </a:p>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6</a:t>
            </a:fld>
            <a:endParaRPr lang="en-US"/>
          </a:p>
        </p:txBody>
      </p:sp>
    </p:spTree>
    <p:extLst>
      <p:ext uri="{BB962C8B-B14F-4D97-AF65-F5344CB8AC3E}">
        <p14:creationId xmlns:p14="http://schemas.microsoft.com/office/powerpoint/2010/main" val="30729725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r>
              <a:rPr lang="en-US" sz="1200" dirty="0" smtClean="0"/>
              <a:t>Notice that these people were “</a:t>
            </a:r>
            <a:r>
              <a:rPr lang="en-US" sz="1200" b="1" dirty="0" smtClean="0"/>
              <a:t>astonished</a:t>
            </a:r>
            <a:r>
              <a:rPr lang="en-US" sz="1200" dirty="0" smtClean="0"/>
              <a:t>” by Jesus’ teaching</a:t>
            </a:r>
            <a:r>
              <a:rPr lang="en-US" sz="1200" baseline="0" dirty="0" smtClean="0"/>
              <a:t> and amazed by His “</a:t>
            </a:r>
            <a:r>
              <a:rPr lang="en-US" sz="1200" b="1" baseline="0" dirty="0" smtClean="0"/>
              <a:t>mighty works</a:t>
            </a:r>
            <a:r>
              <a:rPr lang="en-US" sz="1200" baseline="0" dirty="0" smtClean="0"/>
              <a:t>.”  If they just looked at the </a:t>
            </a:r>
            <a:r>
              <a:rPr lang="en-US" sz="1200" b="1" baseline="0" dirty="0" smtClean="0"/>
              <a:t>facts</a:t>
            </a:r>
            <a:r>
              <a:rPr lang="en-US" sz="1200" baseline="0" dirty="0" smtClean="0"/>
              <a:t>, they would’ve believed.  But sadly, t</a:t>
            </a:r>
            <a:r>
              <a:rPr lang="en-US" sz="1200" dirty="0" smtClean="0"/>
              <a:t>hey were unwilling to believe that a carpenter from Nazareth could be the long-awaited Messiah, and they </a:t>
            </a:r>
            <a:r>
              <a:rPr lang="en-US" sz="1200" b="1" dirty="0" smtClean="0"/>
              <a:t>looked for reasons</a:t>
            </a:r>
            <a:r>
              <a:rPr lang="en-US" sz="1200" dirty="0" smtClean="0"/>
              <a:t> to justify their </a:t>
            </a:r>
            <a:r>
              <a:rPr lang="en-US" sz="1200" b="1" dirty="0" smtClean="0"/>
              <a:t>unbelief. </a:t>
            </a:r>
            <a:r>
              <a:rPr lang="en-US" sz="1200" b="0" dirty="0" smtClean="0"/>
              <a:t> The</a:t>
            </a:r>
            <a:r>
              <a:rPr lang="en-US" sz="1200" b="0" baseline="0" dirty="0" smtClean="0"/>
              <a:t> more that they focused on their </a:t>
            </a:r>
            <a:r>
              <a:rPr lang="en-US" sz="1200" b="0" u="sng" baseline="0" dirty="0" smtClean="0"/>
              <a:t>u</a:t>
            </a:r>
            <a:r>
              <a:rPr lang="en-US" sz="1200" u="sng" dirty="0" smtClean="0"/>
              <a:t>nbelief</a:t>
            </a:r>
            <a:r>
              <a:rPr lang="en-US" sz="1200" u="none" dirty="0" smtClean="0"/>
              <a:t>, it grew into </a:t>
            </a:r>
            <a:r>
              <a:rPr lang="en-US" sz="1200" u="sng" dirty="0" smtClean="0"/>
              <a:t>offense</a:t>
            </a:r>
            <a:r>
              <a:rPr lang="en-US" sz="1200" dirty="0" smtClean="0"/>
              <a:t> (</a:t>
            </a:r>
            <a:r>
              <a:rPr lang="en-US" sz="1200" dirty="0" err="1" smtClean="0"/>
              <a:t>Gk</a:t>
            </a:r>
            <a:r>
              <a:rPr lang="en-US" sz="1200" dirty="0" smtClean="0"/>
              <a:t>: </a:t>
            </a:r>
            <a:r>
              <a:rPr lang="en-US" sz="1200" dirty="0" err="1" smtClean="0"/>
              <a:t>skandalizō</a:t>
            </a:r>
            <a:r>
              <a:rPr lang="en-US" sz="1200" dirty="0" smtClean="0"/>
              <a:t>).</a:t>
            </a:r>
          </a:p>
          <a:p>
            <a:pPr>
              <a:spcAft>
                <a:spcPts val="1200"/>
              </a:spcAft>
            </a:pPr>
            <a:endParaRPr lang="en-US" sz="1200" dirty="0" smtClean="0"/>
          </a:p>
          <a:p>
            <a:pPr>
              <a:spcAft>
                <a:spcPts val="1200"/>
              </a:spcAft>
            </a:pPr>
            <a:r>
              <a:rPr lang="en-US" sz="1200" b="1" dirty="0" smtClean="0"/>
              <a:t>People often ignore </a:t>
            </a:r>
            <a:r>
              <a:rPr lang="en-US" sz="1200" dirty="0" smtClean="0"/>
              <a:t>the words of those they </a:t>
            </a:r>
            <a:r>
              <a:rPr lang="en-US" sz="1200" b="1" dirty="0" smtClean="0"/>
              <a:t>know the best</a:t>
            </a:r>
            <a:r>
              <a:rPr lang="en-US" sz="1200" b="0" dirty="0" smtClean="0"/>
              <a:t> – so</a:t>
            </a:r>
            <a:r>
              <a:rPr lang="en-US" sz="1200" b="0" baseline="0" dirty="0" smtClean="0"/>
              <a:t> </a:t>
            </a:r>
            <a:r>
              <a:rPr lang="en-US" sz="1200" b="1" baseline="0" dirty="0" smtClean="0"/>
              <a:t>f</a:t>
            </a:r>
            <a:r>
              <a:rPr lang="en-US" sz="1200" b="1" dirty="0" smtClean="0"/>
              <a:t>amily </a:t>
            </a:r>
            <a:r>
              <a:rPr lang="en-US" sz="1200" dirty="0" smtClean="0"/>
              <a:t>members might </a:t>
            </a:r>
            <a:r>
              <a:rPr lang="en-US" sz="1200" b="1" dirty="0" smtClean="0"/>
              <a:t>reject you </a:t>
            </a:r>
            <a:r>
              <a:rPr lang="en-US" sz="1200" dirty="0" smtClean="0"/>
              <a:t>if you follow Jesus (</a:t>
            </a:r>
            <a:r>
              <a:rPr lang="en-US" sz="1200" b="1" dirty="0" smtClean="0"/>
              <a:t>Matt 10:35-36</a:t>
            </a:r>
            <a:r>
              <a:rPr lang="en-US" sz="1200" dirty="0" smtClean="0"/>
              <a:t>).</a:t>
            </a:r>
          </a:p>
          <a:p>
            <a:pPr>
              <a:spcAft>
                <a:spcPts val="1200"/>
              </a:spcAft>
            </a:pPr>
            <a:endParaRPr lang="en-US" sz="120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7</a:t>
            </a:fld>
            <a:endParaRPr lang="en-US"/>
          </a:p>
        </p:txBody>
      </p:sp>
    </p:spTree>
    <p:extLst>
      <p:ext uri="{BB962C8B-B14F-4D97-AF65-F5344CB8AC3E}">
        <p14:creationId xmlns:p14="http://schemas.microsoft.com/office/powerpoint/2010/main" val="6169626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r>
              <a:rPr lang="en-US" sz="1200" dirty="0" smtClean="0"/>
              <a:t>“Unclean” </a:t>
            </a:r>
            <a:r>
              <a:rPr lang="en-US" sz="1200" b="1" dirty="0" smtClean="0"/>
              <a:t>sinful behaviors</a:t>
            </a:r>
            <a:r>
              <a:rPr lang="en-US" sz="1200" dirty="0" smtClean="0"/>
              <a:t> (hand and foot) and </a:t>
            </a:r>
            <a:r>
              <a:rPr lang="en-US" sz="1200" b="1" dirty="0" smtClean="0"/>
              <a:t>sinful desires</a:t>
            </a:r>
            <a:r>
              <a:rPr lang="en-US" sz="1200" dirty="0" smtClean="0"/>
              <a:t> (eye) are very serious.</a:t>
            </a:r>
          </a:p>
          <a:p>
            <a:pPr>
              <a:spcAft>
                <a:spcPts val="1200"/>
              </a:spcAft>
            </a:pPr>
            <a:endParaRPr lang="en-US" sz="1200" dirty="0" smtClean="0"/>
          </a:p>
          <a:p>
            <a:pPr marL="0" marR="0" lvl="0" indent="0" algn="l" defTabSz="914400" rtl="0" eaLnBrk="1" fontAlgn="auto" latinLnBrk="0" hangingPunct="1">
              <a:lnSpc>
                <a:spcPct val="100000"/>
              </a:lnSpc>
              <a:spcBef>
                <a:spcPts val="0"/>
              </a:spcBef>
              <a:spcAft>
                <a:spcPts val="1200"/>
              </a:spcAft>
              <a:buClrTx/>
              <a:buSzTx/>
              <a:buFontTx/>
              <a:buNone/>
              <a:tabLst/>
              <a:defRPr/>
            </a:pPr>
            <a:r>
              <a:rPr lang="en-US" sz="1200" dirty="0" smtClean="0"/>
              <a:t>Attempts to fix the problem on the outside by religion, social change, education, science (or even amputation -</a:t>
            </a:r>
            <a:r>
              <a:rPr lang="en-US" sz="1200" b="0" dirty="0" smtClean="0"/>
              <a:t> Mark 9:43-48</a:t>
            </a:r>
            <a:r>
              <a:rPr lang="en-US" sz="1200" dirty="0" smtClean="0"/>
              <a:t>) are </a:t>
            </a:r>
            <a:r>
              <a:rPr lang="en-US" sz="1200" b="1" dirty="0" smtClean="0"/>
              <a:t>shallow and temporary</a:t>
            </a:r>
            <a:r>
              <a:rPr lang="en-US" sz="1200" dirty="0" smtClean="0"/>
              <a:t>. Our biggest problem is on the inside, and can only be solved when </a:t>
            </a:r>
            <a:r>
              <a:rPr lang="en-US" sz="1200" b="1" dirty="0" smtClean="0"/>
              <a:t>Jesus</a:t>
            </a:r>
            <a:r>
              <a:rPr lang="en-US" sz="1200" b="1" baseline="0" dirty="0" smtClean="0"/>
              <a:t> changes our heart.</a:t>
            </a:r>
          </a:p>
          <a:p>
            <a:pPr marL="0" marR="0" lvl="0" indent="0" algn="l" defTabSz="914400" rtl="0" eaLnBrk="1" fontAlgn="auto" latinLnBrk="0" hangingPunct="1">
              <a:lnSpc>
                <a:spcPct val="100000"/>
              </a:lnSpc>
              <a:spcBef>
                <a:spcPts val="0"/>
              </a:spcBef>
              <a:spcAft>
                <a:spcPts val="1200"/>
              </a:spcAft>
              <a:buClrTx/>
              <a:buSzTx/>
              <a:buFontTx/>
              <a:buNone/>
              <a:tabLst/>
              <a:defRPr/>
            </a:pPr>
            <a:endParaRPr lang="en-US" sz="1200" baseline="0" dirty="0" smtClean="0"/>
          </a:p>
          <a:p>
            <a:pPr marL="0" marR="0" lvl="0" indent="0" algn="l" defTabSz="914400" rtl="0" eaLnBrk="1" fontAlgn="auto" latinLnBrk="0" hangingPunct="1">
              <a:lnSpc>
                <a:spcPct val="100000"/>
              </a:lnSpc>
              <a:spcBef>
                <a:spcPts val="0"/>
              </a:spcBef>
              <a:spcAft>
                <a:spcPts val="1200"/>
              </a:spcAft>
              <a:buClrTx/>
              <a:buSzTx/>
              <a:buFontTx/>
              <a:buNone/>
              <a:tabLst/>
              <a:defRPr/>
            </a:pPr>
            <a:r>
              <a:rPr lang="en-US" sz="1200" baseline="0" dirty="0" smtClean="0"/>
              <a:t>You can try to escape from outside problems, but you cannot run from what’s inside of yourself.</a:t>
            </a:r>
            <a:endParaRPr lang="en-US" sz="1200" dirty="0" smtClean="0"/>
          </a:p>
          <a:p>
            <a:pPr>
              <a:spcAft>
                <a:spcPts val="1200"/>
              </a:spcAft>
            </a:pPr>
            <a:endParaRPr lang="en-US" sz="1200" dirty="0" smtClean="0"/>
          </a:p>
          <a:p>
            <a:r>
              <a:rPr lang="en-US" dirty="0" smtClean="0"/>
              <a:t> </a:t>
            </a:r>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8</a:t>
            </a:fld>
            <a:endParaRPr lang="en-US"/>
          </a:p>
        </p:txBody>
      </p:sp>
    </p:spTree>
    <p:extLst>
      <p:ext uri="{BB962C8B-B14F-4D97-AF65-F5344CB8AC3E}">
        <p14:creationId xmlns:p14="http://schemas.microsoft.com/office/powerpoint/2010/main" val="10671948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0000"/>
              </a:lnSpc>
              <a:spcBef>
                <a:spcPts val="0"/>
              </a:spcBef>
              <a:spcAft>
                <a:spcPts val="1200"/>
              </a:spcAft>
            </a:pPr>
            <a:r>
              <a:rPr lang="en-US" sz="1200" dirty="0" smtClean="0"/>
              <a:t>In order to “</a:t>
            </a:r>
            <a:r>
              <a:rPr lang="en-US" sz="1200" b="1" dirty="0" smtClean="0"/>
              <a:t>take up </a:t>
            </a:r>
            <a:r>
              <a:rPr lang="en-US" sz="1200" dirty="0" smtClean="0"/>
              <a:t>your cross,” what must you “</a:t>
            </a:r>
            <a:r>
              <a:rPr lang="en-US" sz="1200" b="1" dirty="0" smtClean="0"/>
              <a:t>put down</a:t>
            </a:r>
            <a:r>
              <a:rPr lang="en-US" sz="1200" dirty="0" smtClean="0"/>
              <a:t>”?  This</a:t>
            </a:r>
            <a:r>
              <a:rPr lang="en-US" sz="1200" baseline="0" dirty="0" smtClean="0"/>
              <a:t> is r</a:t>
            </a:r>
            <a:r>
              <a:rPr lang="en-US" sz="1200" dirty="0" smtClean="0"/>
              <a:t>epentance.</a:t>
            </a:r>
          </a:p>
          <a:p>
            <a:pPr>
              <a:lnSpc>
                <a:spcPct val="100000"/>
              </a:lnSpc>
              <a:spcBef>
                <a:spcPts val="0"/>
              </a:spcBef>
              <a:spcAft>
                <a:spcPts val="1200"/>
              </a:spcAft>
            </a:pPr>
            <a:endParaRPr lang="en-US" sz="1200" dirty="0" smtClean="0"/>
          </a:p>
          <a:p>
            <a:pPr>
              <a:lnSpc>
                <a:spcPct val="100000"/>
              </a:lnSpc>
              <a:spcBef>
                <a:spcPts val="0"/>
              </a:spcBef>
              <a:spcAft>
                <a:spcPts val="1200"/>
              </a:spcAft>
            </a:pPr>
            <a:r>
              <a:rPr lang="en-US" sz="1200" dirty="0" smtClean="0"/>
              <a:t>Every culture points to achievements that define </a:t>
            </a:r>
            <a:r>
              <a:rPr lang="en-US" sz="1200" b="1" dirty="0" smtClean="0"/>
              <a:t>success</a:t>
            </a:r>
            <a:r>
              <a:rPr lang="en-US" sz="1200" dirty="0" smtClean="0"/>
              <a:t>: respect, children, position, money, possessions, etc.  Life = “psyche” = identity.</a:t>
            </a:r>
          </a:p>
          <a:p>
            <a:pPr>
              <a:lnSpc>
                <a:spcPct val="100000"/>
              </a:lnSpc>
              <a:spcBef>
                <a:spcPts val="0"/>
              </a:spcBef>
              <a:spcAft>
                <a:spcPts val="1200"/>
              </a:spcAft>
            </a:pPr>
            <a:endParaRPr lang="en-US" sz="1200" dirty="0" smtClean="0"/>
          </a:p>
          <a:p>
            <a:pPr>
              <a:lnSpc>
                <a:spcPct val="100000"/>
              </a:lnSpc>
              <a:spcBef>
                <a:spcPts val="0"/>
              </a:spcBef>
              <a:spcAft>
                <a:spcPts val="1200"/>
              </a:spcAft>
            </a:pPr>
            <a:r>
              <a:rPr lang="en-US" sz="1200" dirty="0" smtClean="0"/>
              <a:t>When we </a:t>
            </a:r>
            <a:r>
              <a:rPr lang="en-US" sz="1200" u="sng" dirty="0" smtClean="0"/>
              <a:t>follow Jesus</a:t>
            </a:r>
            <a:r>
              <a:rPr lang="en-US" sz="1200" dirty="0" smtClean="0"/>
              <a:t>, we receive a </a:t>
            </a:r>
            <a:r>
              <a:rPr lang="en-US" sz="1200" b="1" dirty="0" smtClean="0"/>
              <a:t>new identity </a:t>
            </a:r>
            <a:r>
              <a:rPr lang="en-US" sz="1200" dirty="0" smtClean="0"/>
              <a:t>with new purposes.  Since we are choosing a direction different than this world, </a:t>
            </a:r>
            <a:r>
              <a:rPr lang="en-US" sz="1200" u="sng" dirty="0" smtClean="0"/>
              <a:t>it will</a:t>
            </a:r>
            <a:r>
              <a:rPr lang="en-US" sz="1200" u="none" dirty="0" smtClean="0"/>
              <a:t> involve </a:t>
            </a:r>
            <a:r>
              <a:rPr lang="en-US" sz="1200" u="sng" dirty="0" smtClean="0"/>
              <a:t>suffering</a:t>
            </a:r>
            <a:r>
              <a:rPr lang="en-US" sz="1200" dirty="0" smtClean="0"/>
              <a:t>.</a:t>
            </a:r>
          </a:p>
        </p:txBody>
      </p:sp>
      <p:sp>
        <p:nvSpPr>
          <p:cNvPr id="4" name="Slide Number Placeholder 3"/>
          <p:cNvSpPr>
            <a:spLocks noGrp="1"/>
          </p:cNvSpPr>
          <p:nvPr>
            <p:ph type="sldNum" sz="quarter" idx="10"/>
          </p:nvPr>
        </p:nvSpPr>
        <p:spPr/>
        <p:txBody>
          <a:bodyPr/>
          <a:lstStyle/>
          <a:p>
            <a:fld id="{F85137F4-5C01-4833-8342-24C0486150F5}" type="slidenum">
              <a:rPr lang="en-US" smtClean="0"/>
              <a:t>9</a:t>
            </a:fld>
            <a:endParaRPr lang="en-US"/>
          </a:p>
        </p:txBody>
      </p:sp>
    </p:spTree>
    <p:extLst>
      <p:ext uri="{BB962C8B-B14F-4D97-AF65-F5344CB8AC3E}">
        <p14:creationId xmlns:p14="http://schemas.microsoft.com/office/powerpoint/2010/main" val="34520293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3/22/2025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700740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3/22/2025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674116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3/22/2025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1341405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3/22/2025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498465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E1AAF78-C487-492D-A5D8-4AA2F643F080}" type="datetimeFigureOut">
              <a:rPr lang="en-US" smtClean="0"/>
              <a:t>3/22/2025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193033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E1AAF78-C487-492D-A5D8-4AA2F643F080}" type="datetimeFigureOut">
              <a:rPr lang="en-US" smtClean="0"/>
              <a:t>3/22/2025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4012945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E1AAF78-C487-492D-A5D8-4AA2F643F080}" type="datetimeFigureOut">
              <a:rPr lang="en-US" smtClean="0"/>
              <a:t>3/22/2025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592644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E1AAF78-C487-492D-A5D8-4AA2F643F080}" type="datetimeFigureOut">
              <a:rPr lang="en-US" smtClean="0"/>
              <a:t>3/22/2025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582257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1AAF78-C487-492D-A5D8-4AA2F643F080}" type="datetimeFigureOut">
              <a:rPr lang="en-US" smtClean="0"/>
              <a:t>3/22/2025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356046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3/22/2025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277981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3/22/2025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3349887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1AAF78-C487-492D-A5D8-4AA2F643F080}" type="datetimeFigureOut">
              <a:rPr lang="en-US" smtClean="0"/>
              <a:t>3/22/2025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07A6CB-21DE-471F-9D4B-BE60F307A40B}" type="slidenum">
              <a:rPr lang="en-US" smtClean="0"/>
              <a:t>‹#›</a:t>
            </a:fld>
            <a:endParaRPr lang="en-US"/>
          </a:p>
        </p:txBody>
      </p:sp>
    </p:spTree>
    <p:extLst>
      <p:ext uri="{BB962C8B-B14F-4D97-AF65-F5344CB8AC3E}">
        <p14:creationId xmlns:p14="http://schemas.microsoft.com/office/powerpoint/2010/main" val="35770874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hyperlink" Target="tw://_mem_obj_242013718?tid=1|_IGNORE_|_BIBLEVIEWPOPUP_|verse:41.1.1|modid:esv2011"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87445" y="1212800"/>
            <a:ext cx="6569110" cy="1243322"/>
          </a:xfrm>
        </p:spPr>
        <p:txBody>
          <a:bodyPr>
            <a:normAutofit fontScale="90000"/>
          </a:bodyPr>
          <a:lstStyle/>
          <a:p>
            <a:r>
              <a:rPr lang="en-US" sz="6600" b="1" dirty="0" smtClean="0"/>
              <a:t>The Gospel of Mark</a:t>
            </a:r>
            <a:endParaRPr lang="en-US" sz="6600" b="1" dirty="0"/>
          </a:p>
        </p:txBody>
      </p:sp>
      <p:sp>
        <p:nvSpPr>
          <p:cNvPr id="3" name="Subtitle 2"/>
          <p:cNvSpPr>
            <a:spLocks noGrp="1"/>
          </p:cNvSpPr>
          <p:nvPr>
            <p:ph type="subTitle" idx="1"/>
          </p:nvPr>
        </p:nvSpPr>
        <p:spPr/>
        <p:txBody>
          <a:bodyPr>
            <a:normAutofit/>
          </a:bodyPr>
          <a:lstStyle/>
          <a:p>
            <a:r>
              <a:rPr lang="en-US" sz="4400" dirty="0" smtClean="0"/>
              <a:t>Summary</a:t>
            </a:r>
            <a:endParaRPr lang="en-US" sz="4400" dirty="0"/>
          </a:p>
        </p:txBody>
      </p:sp>
    </p:spTree>
    <p:extLst>
      <p:ext uri="{BB962C8B-B14F-4D97-AF65-F5344CB8AC3E}">
        <p14:creationId xmlns:p14="http://schemas.microsoft.com/office/powerpoint/2010/main" val="12624742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9305"/>
            <a:ext cx="9144000" cy="932053"/>
          </a:xfrm>
        </p:spPr>
        <p:txBody>
          <a:bodyPr>
            <a:normAutofit/>
          </a:bodyPr>
          <a:lstStyle/>
          <a:p>
            <a:pPr algn="ctr"/>
            <a:r>
              <a:rPr lang="en-US" sz="4000" b="1" u="sng" dirty="0" smtClean="0"/>
              <a:t>Mark 9:22-24,31 – Weak faith / strong God</a:t>
            </a:r>
            <a:endParaRPr lang="en-US" sz="4000" b="1" u="sng" dirty="0"/>
          </a:p>
        </p:txBody>
      </p:sp>
      <p:sp>
        <p:nvSpPr>
          <p:cNvPr id="5" name="Content Placeholder 4"/>
          <p:cNvSpPr>
            <a:spLocks noGrp="1"/>
          </p:cNvSpPr>
          <p:nvPr>
            <p:ph sz="half" idx="1"/>
          </p:nvPr>
        </p:nvSpPr>
        <p:spPr>
          <a:xfrm>
            <a:off x="382773" y="1031358"/>
            <a:ext cx="3938032" cy="4136065"/>
          </a:xfrm>
        </p:spPr>
        <p:txBody>
          <a:bodyPr>
            <a:normAutofit fontScale="92500" lnSpcReduction="10000"/>
          </a:bodyPr>
          <a:lstStyle/>
          <a:p>
            <a:pPr marL="0" indent="0">
              <a:buNone/>
            </a:pPr>
            <a:r>
              <a:rPr lang="zh-CN" altLang="en-US" sz="2600" dirty="0">
                <a:latin typeface="KaiTi" panose="02010609060101010101" pitchFamily="49" charset="-122"/>
                <a:ea typeface="KaiTi" panose="02010609060101010101" pitchFamily="49" charset="-122"/>
              </a:rPr>
              <a:t>鬼常常把他扔在火里水中，要毁灭他。如果你能作什么，求你可怜我们，帮助我们。</a:t>
            </a:r>
            <a:r>
              <a:rPr lang="zh-CN" altLang="en-US" sz="2600" dirty="0" smtClean="0">
                <a:latin typeface="KaiTi" panose="02010609060101010101" pitchFamily="49" charset="-122"/>
                <a:ea typeface="KaiTi" panose="02010609060101010101" pitchFamily="49" charset="-122"/>
              </a:rPr>
              <a:t>”耶</a:t>
            </a:r>
            <a:r>
              <a:rPr lang="zh-CN" altLang="en-US" sz="2600" dirty="0">
                <a:latin typeface="KaiTi" panose="02010609060101010101" pitchFamily="49" charset="-122"/>
                <a:ea typeface="KaiTi" panose="02010609060101010101" pitchFamily="49" charset="-122"/>
              </a:rPr>
              <a:t>稣对他说：“‘如果你能</a:t>
            </a:r>
            <a:r>
              <a:rPr lang="zh-CN" altLang="en-US" sz="2600" dirty="0" smtClean="0">
                <a:latin typeface="KaiTi" panose="02010609060101010101" pitchFamily="49" charset="-122"/>
                <a:ea typeface="KaiTi" panose="02010609060101010101" pitchFamily="49" charset="-122"/>
              </a:rPr>
              <a:t>’</a:t>
            </a:r>
            <a:r>
              <a:rPr lang="en-US" altLang="zh-CN" sz="2600" dirty="0" smtClean="0">
                <a:latin typeface="KaiTi" panose="02010609060101010101" pitchFamily="49" charset="-122"/>
                <a:ea typeface="KaiTi" panose="02010609060101010101" pitchFamily="49" charset="-122"/>
              </a:rPr>
              <a:t>─</a:t>
            </a:r>
            <a:r>
              <a:rPr lang="zh-CN" altLang="en-US" sz="2600" dirty="0">
                <a:latin typeface="KaiTi" panose="02010609060101010101" pitchFamily="49" charset="-122"/>
                <a:ea typeface="KaiTi" panose="02010609060101010101" pitchFamily="49" charset="-122"/>
              </a:rPr>
              <a:t>对于信的人，什么都能！</a:t>
            </a:r>
            <a:r>
              <a:rPr lang="zh-CN" altLang="en-US" sz="2600" dirty="0" smtClean="0">
                <a:latin typeface="KaiTi" panose="02010609060101010101" pitchFamily="49" charset="-122"/>
                <a:ea typeface="KaiTi" panose="02010609060101010101" pitchFamily="49" charset="-122"/>
              </a:rPr>
              <a:t>”孩</a:t>
            </a:r>
            <a:r>
              <a:rPr lang="zh-CN" altLang="en-US" sz="2600" dirty="0">
                <a:latin typeface="KaiTi" panose="02010609060101010101" pitchFamily="49" charset="-122"/>
                <a:ea typeface="KaiTi" panose="02010609060101010101" pitchFamily="49" charset="-122"/>
              </a:rPr>
              <a:t>子的父亲立刻喊着说：“我信！但我的信心不够，求你帮助我。</a:t>
            </a:r>
            <a:r>
              <a:rPr lang="zh-CN" altLang="en-US" sz="2600" dirty="0" smtClean="0">
                <a:latin typeface="KaiTi" panose="02010609060101010101" pitchFamily="49" charset="-122"/>
                <a:ea typeface="KaiTi" panose="02010609060101010101" pitchFamily="49" charset="-122"/>
              </a:rPr>
              <a:t>”</a:t>
            </a:r>
            <a:endParaRPr lang="en-US" altLang="zh-CN" sz="2600" dirty="0" smtClean="0">
              <a:latin typeface="KaiTi" panose="02010609060101010101" pitchFamily="49" charset="-122"/>
              <a:ea typeface="KaiTi" panose="02010609060101010101" pitchFamily="49" charset="-122"/>
            </a:endParaRPr>
          </a:p>
          <a:p>
            <a:pPr marL="0" indent="0">
              <a:buNone/>
            </a:pPr>
            <a:r>
              <a:rPr lang="zh-CN" altLang="en-US" sz="2600" dirty="0">
                <a:latin typeface="KaiTi" panose="02010609060101010101" pitchFamily="49" charset="-122"/>
                <a:ea typeface="KaiTi" panose="02010609060101010101" pitchFamily="49" charset="-122"/>
              </a:rPr>
              <a:t>因为他正在教导门徒。他又对他们说：“人子将要被交在人的手里，他们要杀害他，死后三天他要复活。”</a:t>
            </a:r>
            <a:endParaRPr lang="en-US" sz="2600" dirty="0">
              <a:latin typeface="KaiTi" panose="02010609060101010101" pitchFamily="49" charset="-122"/>
              <a:ea typeface="KaiTi" panose="02010609060101010101" pitchFamily="49" charset="-122"/>
            </a:endParaRPr>
          </a:p>
        </p:txBody>
      </p:sp>
      <p:sp>
        <p:nvSpPr>
          <p:cNvPr id="6" name="Content Placeholder 5"/>
          <p:cNvSpPr>
            <a:spLocks noGrp="1"/>
          </p:cNvSpPr>
          <p:nvPr>
            <p:ph sz="half" idx="2"/>
          </p:nvPr>
        </p:nvSpPr>
        <p:spPr>
          <a:xfrm>
            <a:off x="4537711" y="946282"/>
            <a:ext cx="4606290" cy="3987215"/>
          </a:xfrm>
        </p:spPr>
        <p:txBody>
          <a:bodyPr>
            <a:noAutofit/>
          </a:bodyPr>
          <a:lstStyle/>
          <a:p>
            <a:pPr marL="0" indent="0">
              <a:buNone/>
            </a:pPr>
            <a:r>
              <a:rPr lang="en-US" sz="2000" dirty="0" smtClean="0"/>
              <a:t>“And </a:t>
            </a:r>
            <a:r>
              <a:rPr lang="en-US" sz="2000" dirty="0"/>
              <a:t>it </a:t>
            </a:r>
            <a:r>
              <a:rPr lang="en-US" sz="2000" dirty="0" smtClean="0"/>
              <a:t>[the demon] has </a:t>
            </a:r>
            <a:r>
              <a:rPr lang="en-US" sz="2000" dirty="0"/>
              <a:t>often cast him into fire and into water, to destroy him. But if you can do anything, have compassion on us and help us.” </a:t>
            </a:r>
            <a:r>
              <a:rPr lang="en-US" sz="2000" dirty="0" smtClean="0"/>
              <a:t>And </a:t>
            </a:r>
            <a:r>
              <a:rPr lang="en-US" sz="2000" dirty="0"/>
              <a:t>Jesus said to him, “‘If you can’! All things are possible for one who believes.” </a:t>
            </a:r>
            <a:r>
              <a:rPr lang="en-US" sz="2000" dirty="0" smtClean="0"/>
              <a:t>Immediately </a:t>
            </a:r>
            <a:r>
              <a:rPr lang="en-US" sz="2000" dirty="0"/>
              <a:t>the father of the child cried </a:t>
            </a:r>
            <a:r>
              <a:rPr lang="en-US" sz="2000" dirty="0" smtClean="0"/>
              <a:t>out </a:t>
            </a:r>
            <a:r>
              <a:rPr lang="en-US" sz="2000" dirty="0"/>
              <a:t>and said, “I believe; help my unbelief!” </a:t>
            </a:r>
            <a:endParaRPr lang="en-US" sz="2000" dirty="0" smtClean="0"/>
          </a:p>
          <a:p>
            <a:pPr marL="0" indent="0">
              <a:buNone/>
            </a:pPr>
            <a:r>
              <a:rPr lang="en-US" sz="2000" dirty="0" smtClean="0"/>
              <a:t>He </a:t>
            </a:r>
            <a:r>
              <a:rPr lang="en-US" sz="2000" dirty="0"/>
              <a:t>was teaching his disciples, saying to them, “The Son of Man is going to be delivered into the hands of men, and they will kill him. And when he is killed, after three days he will rise.”</a:t>
            </a:r>
          </a:p>
        </p:txBody>
      </p:sp>
      <p:sp>
        <p:nvSpPr>
          <p:cNvPr id="7" name="TextBox 6"/>
          <p:cNvSpPr txBox="1"/>
          <p:nvPr/>
        </p:nvSpPr>
        <p:spPr>
          <a:xfrm>
            <a:off x="414672" y="5018587"/>
            <a:ext cx="8314659" cy="1815882"/>
          </a:xfrm>
          <a:prstGeom prst="rect">
            <a:avLst/>
          </a:prstGeom>
          <a:noFill/>
        </p:spPr>
        <p:txBody>
          <a:bodyPr wrap="square" rtlCol="0">
            <a:spAutoFit/>
          </a:bodyPr>
          <a:lstStyle/>
          <a:p>
            <a:pPr marL="457200" indent="-457200">
              <a:buFont typeface="Arial" panose="020B0604020202020204" pitchFamily="34" charset="0"/>
              <a:buChar char="•"/>
            </a:pPr>
            <a:r>
              <a:rPr lang="en-US" sz="2800" dirty="0">
                <a:solidFill>
                  <a:srgbClr val="002060"/>
                </a:solidFill>
              </a:rPr>
              <a:t>Don’t </a:t>
            </a:r>
            <a:r>
              <a:rPr lang="en-US" sz="2800" dirty="0" smtClean="0">
                <a:solidFill>
                  <a:srgbClr val="002060"/>
                </a:solidFill>
              </a:rPr>
              <a:t>expect to have perfect </a:t>
            </a:r>
            <a:r>
              <a:rPr lang="en-US" sz="2800" dirty="0">
                <a:solidFill>
                  <a:srgbClr val="002060"/>
                </a:solidFill>
              </a:rPr>
              <a:t>faith – </a:t>
            </a:r>
            <a:r>
              <a:rPr lang="en-US" sz="2800" dirty="0" smtClean="0">
                <a:solidFill>
                  <a:srgbClr val="002060"/>
                </a:solidFill>
              </a:rPr>
              <a:t>put your weak faith in the strong God!</a:t>
            </a:r>
            <a:endParaRPr lang="en-US" sz="2800" dirty="0">
              <a:solidFill>
                <a:srgbClr val="002060"/>
              </a:solidFill>
            </a:endParaRPr>
          </a:p>
          <a:p>
            <a:pPr marL="457200" indent="-457200">
              <a:buFont typeface="Arial" panose="020B0604020202020204" pitchFamily="34" charset="0"/>
              <a:buChar char="•"/>
            </a:pPr>
            <a:r>
              <a:rPr lang="en-US" sz="2800" dirty="0">
                <a:solidFill>
                  <a:srgbClr val="002060"/>
                </a:solidFill>
              </a:rPr>
              <a:t>Jesus was willing to lose face to save us – are we willing to lose face to serve Him?</a:t>
            </a:r>
          </a:p>
        </p:txBody>
      </p:sp>
    </p:spTree>
    <p:extLst>
      <p:ext uri="{BB962C8B-B14F-4D97-AF65-F5344CB8AC3E}">
        <p14:creationId xmlns:p14="http://schemas.microsoft.com/office/powerpoint/2010/main" val="2063086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6773"/>
            <a:ext cx="9144000" cy="932053"/>
          </a:xfrm>
        </p:spPr>
        <p:txBody>
          <a:bodyPr>
            <a:normAutofit/>
          </a:bodyPr>
          <a:lstStyle/>
          <a:p>
            <a:pPr algn="ctr"/>
            <a:r>
              <a:rPr lang="en-US" sz="4000" b="1" u="sng" dirty="0" smtClean="0"/>
              <a:t>Mark 10:17,21-23 – The problem of wealth</a:t>
            </a:r>
            <a:endParaRPr lang="en-US" sz="4000" b="1" u="sng" dirty="0"/>
          </a:p>
        </p:txBody>
      </p:sp>
      <p:sp>
        <p:nvSpPr>
          <p:cNvPr id="5" name="Content Placeholder 4"/>
          <p:cNvSpPr>
            <a:spLocks noGrp="1"/>
          </p:cNvSpPr>
          <p:nvPr>
            <p:ph sz="half" idx="1"/>
          </p:nvPr>
        </p:nvSpPr>
        <p:spPr>
          <a:xfrm>
            <a:off x="382773" y="988832"/>
            <a:ext cx="3700130" cy="4391245"/>
          </a:xfrm>
        </p:spPr>
        <p:txBody>
          <a:bodyPr>
            <a:normAutofit fontScale="85000" lnSpcReduction="20000"/>
          </a:bodyPr>
          <a:lstStyle/>
          <a:p>
            <a:pPr marL="0" indent="0">
              <a:buNone/>
            </a:pPr>
            <a:r>
              <a:rPr lang="zh-CN" altLang="en-US" sz="2600" dirty="0">
                <a:latin typeface="KaiTi" panose="02010609060101010101" pitchFamily="49" charset="-122"/>
                <a:ea typeface="KaiTi" panose="02010609060101010101" pitchFamily="49" charset="-122"/>
              </a:rPr>
              <a:t>耶稣又开始他的行程。那时，有一个人跑过来，跪在他面前，问他说：“良善的老师，我当作什么，才可以承受永生？</a:t>
            </a:r>
            <a:r>
              <a:rPr lang="zh-CN" altLang="en-US" sz="2600" dirty="0" smtClean="0">
                <a:latin typeface="KaiTi" panose="02010609060101010101" pitchFamily="49" charset="-122"/>
                <a:ea typeface="KaiTi" panose="02010609060101010101" pitchFamily="49" charset="-122"/>
              </a:rPr>
              <a:t>”</a:t>
            </a:r>
            <a:endParaRPr lang="en-US" altLang="zh-CN" sz="2600" dirty="0" smtClean="0">
              <a:latin typeface="KaiTi" panose="02010609060101010101" pitchFamily="49" charset="-122"/>
              <a:ea typeface="KaiTi" panose="02010609060101010101" pitchFamily="49" charset="-122"/>
            </a:endParaRPr>
          </a:p>
          <a:p>
            <a:pPr marL="0" indent="0">
              <a:buNone/>
            </a:pPr>
            <a:r>
              <a:rPr lang="zh-CN" altLang="en-US" sz="2600" dirty="0">
                <a:latin typeface="KaiTi" panose="02010609060101010101" pitchFamily="49" charset="-122"/>
                <a:ea typeface="KaiTi" panose="02010609060101010101" pitchFamily="49" charset="-122"/>
              </a:rPr>
              <a:t>耶稣看着他，就爱他，对他说：“你还缺少一件：去变卖你所有的，分给穷人，就必定有财宝在天上，而且你要来跟从我。”</a:t>
            </a:r>
          </a:p>
          <a:p>
            <a:pPr marL="0" indent="0">
              <a:buNone/>
            </a:pPr>
            <a:r>
              <a:rPr lang="zh-CN" altLang="en-US" sz="2600" dirty="0" smtClean="0">
                <a:latin typeface="KaiTi" panose="02010609060101010101" pitchFamily="49" charset="-122"/>
                <a:ea typeface="KaiTi" panose="02010609060101010101" pitchFamily="49" charset="-122"/>
              </a:rPr>
              <a:t>那</a:t>
            </a:r>
            <a:r>
              <a:rPr lang="zh-CN" altLang="en-US" sz="2600" dirty="0">
                <a:latin typeface="KaiTi" panose="02010609060101010101" pitchFamily="49" charset="-122"/>
                <a:ea typeface="KaiTi" panose="02010609060101010101" pitchFamily="49" charset="-122"/>
              </a:rPr>
              <a:t>人听见这话，就大惊失</a:t>
            </a:r>
            <a:r>
              <a:rPr lang="zh-CN" altLang="en-US" sz="2600" dirty="0" smtClean="0">
                <a:latin typeface="KaiTi" panose="02010609060101010101" pitchFamily="49" charset="-122"/>
                <a:ea typeface="KaiTi" panose="02010609060101010101" pitchFamily="49" charset="-122"/>
              </a:rPr>
              <a:t>色，</a:t>
            </a:r>
            <a:r>
              <a:rPr lang="zh-CN" altLang="en-US" sz="2600" dirty="0">
                <a:latin typeface="KaiTi" panose="02010609060101010101" pitchFamily="49" charset="-122"/>
                <a:ea typeface="KaiTi" panose="02010609060101010101" pitchFamily="49" charset="-122"/>
              </a:rPr>
              <a:t>忧忧愁愁地走了，因为他的财产很多。</a:t>
            </a:r>
          </a:p>
          <a:p>
            <a:pPr marL="0" indent="0">
              <a:buNone/>
            </a:pPr>
            <a:r>
              <a:rPr lang="zh-CN" altLang="en-US" sz="2600" dirty="0" smtClean="0">
                <a:latin typeface="KaiTi" panose="02010609060101010101" pitchFamily="49" charset="-122"/>
                <a:ea typeface="KaiTi" panose="02010609060101010101" pitchFamily="49" charset="-122"/>
              </a:rPr>
              <a:t>耶</a:t>
            </a:r>
            <a:r>
              <a:rPr lang="zh-CN" altLang="en-US" sz="2600" dirty="0">
                <a:latin typeface="KaiTi" panose="02010609060101010101" pitchFamily="49" charset="-122"/>
                <a:ea typeface="KaiTi" panose="02010609060101010101" pitchFamily="49" charset="-122"/>
              </a:rPr>
              <a:t>稣周围观看，对门徒说：“富有的人要进　神的国，是多么难哪！”</a:t>
            </a:r>
            <a:endParaRPr lang="en-US" sz="2600" dirty="0">
              <a:latin typeface="KaiTi" panose="02010609060101010101" pitchFamily="49" charset="-122"/>
              <a:ea typeface="KaiTi" panose="02010609060101010101" pitchFamily="49" charset="-122"/>
            </a:endParaRPr>
          </a:p>
        </p:txBody>
      </p:sp>
      <p:sp>
        <p:nvSpPr>
          <p:cNvPr id="6" name="Content Placeholder 5"/>
          <p:cNvSpPr>
            <a:spLocks noGrp="1"/>
          </p:cNvSpPr>
          <p:nvPr>
            <p:ph sz="half" idx="2"/>
          </p:nvPr>
        </p:nvSpPr>
        <p:spPr>
          <a:xfrm>
            <a:off x="4309111" y="914401"/>
            <a:ext cx="4526546" cy="4561370"/>
          </a:xfrm>
        </p:spPr>
        <p:txBody>
          <a:bodyPr>
            <a:noAutofit/>
          </a:bodyPr>
          <a:lstStyle/>
          <a:p>
            <a:pPr marL="0" indent="0">
              <a:buNone/>
            </a:pPr>
            <a:r>
              <a:rPr lang="en-US" sz="2000" dirty="0"/>
              <a:t>And as he was setting out on his journey, a man ran up and knelt before him and asked him, “Good Teacher, what must I do to inherit eternal life</a:t>
            </a:r>
            <a:r>
              <a:rPr lang="en-US" sz="2000" dirty="0" smtClean="0"/>
              <a:t>?”</a:t>
            </a:r>
          </a:p>
          <a:p>
            <a:pPr marL="0" indent="0">
              <a:buNone/>
            </a:pPr>
            <a:r>
              <a:rPr lang="en-US" sz="2000" dirty="0"/>
              <a:t>And </a:t>
            </a:r>
            <a:r>
              <a:rPr lang="en-US" sz="2000" b="1" dirty="0"/>
              <a:t>Jesus</a:t>
            </a:r>
            <a:r>
              <a:rPr lang="en-US" sz="2000" dirty="0"/>
              <a:t>, looking at him, </a:t>
            </a:r>
            <a:r>
              <a:rPr lang="en-US" sz="2000" b="1" dirty="0"/>
              <a:t>loved him</a:t>
            </a:r>
            <a:r>
              <a:rPr lang="en-US" sz="2000" dirty="0"/>
              <a:t>, and said to him, “You lack one thing: go, sell all that you have and give to the poor, and you will have treasure in heaven; and come, follow me.” </a:t>
            </a:r>
            <a:r>
              <a:rPr lang="en-US" sz="2000" dirty="0" smtClean="0"/>
              <a:t>Disheartened </a:t>
            </a:r>
            <a:r>
              <a:rPr lang="en-US" sz="2000" dirty="0"/>
              <a:t>by the saying, he went away sorrowful, for he had great possessions. </a:t>
            </a:r>
          </a:p>
          <a:p>
            <a:pPr marL="0" indent="0">
              <a:buNone/>
            </a:pPr>
            <a:r>
              <a:rPr lang="en-US" sz="2000" dirty="0" smtClean="0"/>
              <a:t>And </a:t>
            </a:r>
            <a:r>
              <a:rPr lang="en-US" sz="2000" dirty="0"/>
              <a:t>Jesus looked around and said to his disciples, “How difficult it will be for those who have wealth to enter the kingdom of God!” </a:t>
            </a:r>
          </a:p>
        </p:txBody>
      </p:sp>
      <p:sp>
        <p:nvSpPr>
          <p:cNvPr id="7" name="TextBox 6"/>
          <p:cNvSpPr txBox="1"/>
          <p:nvPr/>
        </p:nvSpPr>
        <p:spPr>
          <a:xfrm>
            <a:off x="488650" y="5603388"/>
            <a:ext cx="8165955" cy="954107"/>
          </a:xfrm>
          <a:prstGeom prst="rect">
            <a:avLst/>
          </a:prstGeom>
          <a:noFill/>
        </p:spPr>
        <p:txBody>
          <a:bodyPr wrap="square" rtlCol="0">
            <a:spAutoFit/>
          </a:bodyPr>
          <a:lstStyle/>
          <a:p>
            <a:r>
              <a:rPr lang="en-US" sz="2800" dirty="0" smtClean="0">
                <a:solidFill>
                  <a:srgbClr val="002060"/>
                </a:solidFill>
              </a:rPr>
              <a:t>Wealth </a:t>
            </a:r>
            <a:r>
              <a:rPr lang="en-US" sz="2800" dirty="0">
                <a:solidFill>
                  <a:srgbClr val="002060"/>
                </a:solidFill>
              </a:rPr>
              <a:t>and position can blind </a:t>
            </a:r>
            <a:r>
              <a:rPr lang="en-US" sz="2800" dirty="0" smtClean="0">
                <a:solidFill>
                  <a:srgbClr val="002060"/>
                </a:solidFill>
              </a:rPr>
              <a:t>people to their greatest need (and His great gift). What do you value the most?</a:t>
            </a:r>
            <a:endParaRPr lang="en-US" sz="2800" dirty="0">
              <a:solidFill>
                <a:srgbClr val="002060"/>
              </a:solidFill>
            </a:endParaRPr>
          </a:p>
        </p:txBody>
      </p:sp>
    </p:spTree>
    <p:extLst>
      <p:ext uri="{BB962C8B-B14F-4D97-AF65-F5344CB8AC3E}">
        <p14:creationId xmlns:p14="http://schemas.microsoft.com/office/powerpoint/2010/main" val="663811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9305"/>
            <a:ext cx="9144000" cy="932053"/>
          </a:xfrm>
        </p:spPr>
        <p:txBody>
          <a:bodyPr>
            <a:normAutofit/>
          </a:bodyPr>
          <a:lstStyle/>
          <a:p>
            <a:pPr algn="ctr"/>
            <a:r>
              <a:rPr lang="en-US" sz="4000" b="1" u="sng" dirty="0" smtClean="0"/>
              <a:t>Mark 11:15,17 – The Lion and the Lamb</a:t>
            </a:r>
            <a:endParaRPr lang="en-US" sz="4000" b="1" u="sng" dirty="0"/>
          </a:p>
        </p:txBody>
      </p:sp>
      <p:sp>
        <p:nvSpPr>
          <p:cNvPr id="5" name="Content Placeholder 4"/>
          <p:cNvSpPr>
            <a:spLocks noGrp="1"/>
          </p:cNvSpPr>
          <p:nvPr>
            <p:ph sz="half" idx="1"/>
          </p:nvPr>
        </p:nvSpPr>
        <p:spPr>
          <a:xfrm>
            <a:off x="382773" y="1180208"/>
            <a:ext cx="3838354" cy="3987215"/>
          </a:xfrm>
        </p:spPr>
        <p:txBody>
          <a:bodyPr>
            <a:normAutofit/>
          </a:bodyPr>
          <a:lstStyle/>
          <a:p>
            <a:pPr marL="0" indent="0">
              <a:buNone/>
            </a:pPr>
            <a:r>
              <a:rPr lang="zh-CN" altLang="en-US" sz="2600" dirty="0">
                <a:latin typeface="KaiTi" panose="02010609060101010101" pitchFamily="49" charset="-122"/>
                <a:ea typeface="KaiTi" panose="02010609060101010101" pitchFamily="49" charset="-122"/>
              </a:rPr>
              <a:t>他们来到耶路撒冷。耶稣进了圣殿，就把殿里作买卖的人赶走，又推倒找换银钱的人的桌子，和卖鸽子的人的凳子； </a:t>
            </a:r>
            <a:r>
              <a:rPr lang="zh-CN" altLang="en-US" sz="2600" dirty="0" smtClean="0">
                <a:latin typeface="KaiTi" panose="02010609060101010101" pitchFamily="49" charset="-122"/>
                <a:ea typeface="KaiTi" panose="02010609060101010101" pitchFamily="49" charset="-122"/>
              </a:rPr>
              <a:t>他</a:t>
            </a:r>
            <a:r>
              <a:rPr lang="zh-CN" altLang="en-US" sz="2600" dirty="0">
                <a:latin typeface="KaiTi" panose="02010609060101010101" pitchFamily="49" charset="-122"/>
                <a:ea typeface="KaiTi" panose="02010609060101010101" pitchFamily="49" charset="-122"/>
              </a:rPr>
              <a:t>又教导众人说：“经上不是写着‘我的殿要称为万国祷告的殿’吗？你们竟把它弄成贼窝了。”</a:t>
            </a:r>
            <a:endParaRPr lang="en-US" sz="2600" dirty="0">
              <a:latin typeface="KaiTi" panose="02010609060101010101" pitchFamily="49" charset="-122"/>
              <a:ea typeface="KaiTi" panose="02010609060101010101" pitchFamily="49" charset="-122"/>
            </a:endParaRPr>
          </a:p>
        </p:txBody>
      </p:sp>
      <p:sp>
        <p:nvSpPr>
          <p:cNvPr id="6" name="Content Placeholder 5"/>
          <p:cNvSpPr>
            <a:spLocks noGrp="1"/>
          </p:cNvSpPr>
          <p:nvPr>
            <p:ph sz="half" idx="2"/>
          </p:nvPr>
        </p:nvSpPr>
        <p:spPr>
          <a:xfrm>
            <a:off x="4629149" y="1180208"/>
            <a:ext cx="4206507" cy="3987215"/>
          </a:xfrm>
        </p:spPr>
        <p:txBody>
          <a:bodyPr>
            <a:noAutofit/>
          </a:bodyPr>
          <a:lstStyle/>
          <a:p>
            <a:pPr marL="0" indent="0">
              <a:buNone/>
            </a:pPr>
            <a:r>
              <a:rPr lang="en-US" sz="2200" dirty="0"/>
              <a:t>And they came to Jerusalem. And he entered the temple and began to drive out those who sold and those who bought in the temple, and he overturned the tables of the money-changers and the seats of those who sold pigeons. </a:t>
            </a:r>
            <a:r>
              <a:rPr lang="en-US" sz="2200" dirty="0" smtClean="0"/>
              <a:t> And </a:t>
            </a:r>
            <a:r>
              <a:rPr lang="en-US" sz="2200" dirty="0"/>
              <a:t>he was teaching them and saying to them, “Is it not written, ‘My house shall be called a house of prayer for all the nations’? But you have made it a den of robbers.”</a:t>
            </a:r>
          </a:p>
        </p:txBody>
      </p:sp>
      <p:sp>
        <p:nvSpPr>
          <p:cNvPr id="7" name="TextBox 6"/>
          <p:cNvSpPr txBox="1"/>
          <p:nvPr/>
        </p:nvSpPr>
        <p:spPr>
          <a:xfrm>
            <a:off x="457200" y="4968240"/>
            <a:ext cx="8503920" cy="1815882"/>
          </a:xfrm>
          <a:prstGeom prst="rect">
            <a:avLst/>
          </a:prstGeom>
          <a:noFill/>
        </p:spPr>
        <p:txBody>
          <a:bodyPr wrap="square" rtlCol="0">
            <a:spAutoFit/>
          </a:bodyPr>
          <a:lstStyle/>
          <a:p>
            <a:pPr marL="457200" indent="-457200">
              <a:buFont typeface="Arial" panose="020B0604020202020204" pitchFamily="34" charset="0"/>
              <a:buChar char="•"/>
            </a:pPr>
            <a:r>
              <a:rPr lang="en-US" sz="2800" dirty="0" smtClean="0">
                <a:solidFill>
                  <a:srgbClr val="002060"/>
                </a:solidFill>
              </a:rPr>
              <a:t>Be aware of empty, meaningless worship – God wants your heart, not just your words and activity.</a:t>
            </a:r>
          </a:p>
          <a:p>
            <a:pPr marL="457200" indent="-457200">
              <a:buFont typeface="Arial" panose="020B0604020202020204" pitchFamily="34" charset="0"/>
              <a:buChar char="•"/>
            </a:pPr>
            <a:r>
              <a:rPr lang="en-US" sz="2800" dirty="0" smtClean="0">
                <a:solidFill>
                  <a:srgbClr val="002060"/>
                </a:solidFill>
              </a:rPr>
              <a:t>Just as Jesus cleaned out the temple, we also need Him to clean our hearts so we can worship well.</a:t>
            </a:r>
            <a:endParaRPr lang="en-US" sz="2800" dirty="0">
              <a:solidFill>
                <a:srgbClr val="002060"/>
              </a:solidFill>
            </a:endParaRPr>
          </a:p>
        </p:txBody>
      </p:sp>
    </p:spTree>
    <p:extLst>
      <p:ext uri="{BB962C8B-B14F-4D97-AF65-F5344CB8AC3E}">
        <p14:creationId xmlns:p14="http://schemas.microsoft.com/office/powerpoint/2010/main" val="292647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9305"/>
            <a:ext cx="9144000" cy="932053"/>
          </a:xfrm>
        </p:spPr>
        <p:txBody>
          <a:bodyPr>
            <a:normAutofit/>
          </a:bodyPr>
          <a:lstStyle/>
          <a:p>
            <a:pPr algn="ctr"/>
            <a:r>
              <a:rPr lang="en-US" sz="4000" b="1" u="sng" dirty="0" smtClean="0"/>
              <a:t>Mark 11:31,32; 12:24 – Wise thinking</a:t>
            </a:r>
            <a:endParaRPr lang="en-US" sz="4000" b="1" u="sng" dirty="0"/>
          </a:p>
        </p:txBody>
      </p:sp>
      <p:sp>
        <p:nvSpPr>
          <p:cNvPr id="5" name="Content Placeholder 4"/>
          <p:cNvSpPr>
            <a:spLocks noGrp="1"/>
          </p:cNvSpPr>
          <p:nvPr>
            <p:ph sz="half" idx="1"/>
          </p:nvPr>
        </p:nvSpPr>
        <p:spPr>
          <a:xfrm>
            <a:off x="382773" y="978187"/>
            <a:ext cx="3838354" cy="3987215"/>
          </a:xfrm>
        </p:spPr>
        <p:txBody>
          <a:bodyPr>
            <a:normAutofit lnSpcReduction="10000"/>
          </a:bodyPr>
          <a:lstStyle/>
          <a:p>
            <a:pPr marL="0" indent="0">
              <a:buNone/>
            </a:pPr>
            <a:r>
              <a:rPr lang="zh-CN" altLang="en-US" sz="2600" dirty="0" smtClean="0">
                <a:latin typeface="KaiTi" panose="02010609060101010101" pitchFamily="49" charset="-122"/>
                <a:ea typeface="KaiTi" panose="02010609060101010101" pitchFamily="49" charset="-122"/>
              </a:rPr>
              <a:t>他</a:t>
            </a:r>
            <a:r>
              <a:rPr lang="zh-CN" altLang="en-US" sz="2600" dirty="0">
                <a:latin typeface="KaiTi" panose="02010609060101010101" pitchFamily="49" charset="-122"/>
                <a:ea typeface="KaiTi" panose="02010609060101010101" pitchFamily="49" charset="-122"/>
              </a:rPr>
              <a:t>们就彼此议论：“如果我们说‘是从天上来的’，他就会说‘那你们为什么不信他呢？</a:t>
            </a:r>
            <a:r>
              <a:rPr lang="zh-CN" altLang="en-US" sz="2600" dirty="0" smtClean="0">
                <a:latin typeface="KaiTi" panose="02010609060101010101" pitchFamily="49" charset="-122"/>
                <a:ea typeface="KaiTi" panose="02010609060101010101" pitchFamily="49" charset="-122"/>
              </a:rPr>
              <a:t>’如</a:t>
            </a:r>
            <a:r>
              <a:rPr lang="zh-CN" altLang="en-US" sz="2600" dirty="0">
                <a:latin typeface="KaiTi" panose="02010609060101010101" pitchFamily="49" charset="-122"/>
                <a:ea typeface="KaiTi" panose="02010609060101010101" pitchFamily="49" charset="-122"/>
              </a:rPr>
              <a:t>果我们说‘是从人来的’</a:t>
            </a:r>
            <a:r>
              <a:rPr lang="en-US" altLang="zh-CN" sz="2600" dirty="0">
                <a:latin typeface="KaiTi" panose="02010609060101010101" pitchFamily="49" charset="-122"/>
                <a:ea typeface="KaiTi" panose="02010609060101010101" pitchFamily="49" charset="-122"/>
              </a:rPr>
              <a:t>……”</a:t>
            </a:r>
            <a:r>
              <a:rPr lang="zh-CN" altLang="en-US" sz="2600" dirty="0">
                <a:latin typeface="KaiTi" panose="02010609060101010101" pitchFamily="49" charset="-122"/>
                <a:ea typeface="KaiTi" panose="02010609060101010101" pitchFamily="49" charset="-122"/>
              </a:rPr>
              <a:t>他们害怕群众，因为众人都认为约翰的确是先知</a:t>
            </a:r>
            <a:r>
              <a:rPr lang="zh-CN" altLang="en-US" sz="2600" dirty="0" smtClean="0">
                <a:latin typeface="KaiTi" panose="02010609060101010101" pitchFamily="49" charset="-122"/>
                <a:ea typeface="KaiTi" panose="02010609060101010101" pitchFamily="49" charset="-122"/>
              </a:rPr>
              <a:t>。</a:t>
            </a:r>
            <a:endParaRPr lang="en-US" altLang="zh-CN" sz="2600" dirty="0" smtClean="0">
              <a:latin typeface="KaiTi" panose="02010609060101010101" pitchFamily="49" charset="-122"/>
              <a:ea typeface="KaiTi" panose="02010609060101010101" pitchFamily="49" charset="-122"/>
            </a:endParaRPr>
          </a:p>
          <a:p>
            <a:pPr marL="0" indent="0">
              <a:buNone/>
            </a:pPr>
            <a:r>
              <a:rPr lang="zh-CN" altLang="en-US" sz="2600" dirty="0">
                <a:latin typeface="KaiTi" panose="02010609060101010101" pitchFamily="49" charset="-122"/>
                <a:ea typeface="KaiTi" panose="02010609060101010101" pitchFamily="49" charset="-122"/>
              </a:rPr>
              <a:t>耶稣对他们说：“你们错了，不正是因为你们不明白圣经，也不晓得　神的能力吗？</a:t>
            </a:r>
            <a:endParaRPr lang="en-US" sz="2600" dirty="0">
              <a:latin typeface="KaiTi" panose="02010609060101010101" pitchFamily="49" charset="-122"/>
              <a:ea typeface="KaiTi" panose="02010609060101010101" pitchFamily="49" charset="-122"/>
            </a:endParaRPr>
          </a:p>
        </p:txBody>
      </p:sp>
      <p:sp>
        <p:nvSpPr>
          <p:cNvPr id="6" name="Content Placeholder 5"/>
          <p:cNvSpPr>
            <a:spLocks noGrp="1"/>
          </p:cNvSpPr>
          <p:nvPr>
            <p:ph sz="half" idx="2"/>
          </p:nvPr>
        </p:nvSpPr>
        <p:spPr>
          <a:xfrm>
            <a:off x="4456091" y="978187"/>
            <a:ext cx="4456090" cy="3987215"/>
          </a:xfrm>
        </p:spPr>
        <p:txBody>
          <a:bodyPr>
            <a:noAutofit/>
          </a:bodyPr>
          <a:lstStyle/>
          <a:p>
            <a:pPr marL="0" indent="0">
              <a:buNone/>
            </a:pPr>
            <a:r>
              <a:rPr lang="en-US" sz="2200" dirty="0"/>
              <a:t>And they discussed it with one another, saying, “If we say, ‘From heaven,’ he will say, ‘Why then did you not believe him?’ </a:t>
            </a:r>
            <a:r>
              <a:rPr lang="en-US" sz="2200" dirty="0" smtClean="0"/>
              <a:t>But </a:t>
            </a:r>
            <a:r>
              <a:rPr lang="en-US" sz="2200" dirty="0"/>
              <a:t>shall we say, ‘From man’?”— they were </a:t>
            </a:r>
            <a:r>
              <a:rPr lang="en-US" sz="2200" b="1" dirty="0"/>
              <a:t>afraid of the people</a:t>
            </a:r>
            <a:r>
              <a:rPr lang="en-US" sz="2200" dirty="0"/>
              <a:t>, for they all held that John really was a prophet</a:t>
            </a:r>
            <a:r>
              <a:rPr lang="en-US" sz="2200" dirty="0" smtClean="0"/>
              <a:t>.</a:t>
            </a:r>
          </a:p>
          <a:p>
            <a:pPr marL="0" indent="0">
              <a:buNone/>
            </a:pPr>
            <a:r>
              <a:rPr lang="en-US" sz="2200" dirty="0"/>
              <a:t>Jesus said to them, “Is this not the reason you are wrong, because you know neither the </a:t>
            </a:r>
            <a:r>
              <a:rPr lang="en-US" sz="2200" b="1" dirty="0"/>
              <a:t>Scriptures</a:t>
            </a:r>
            <a:r>
              <a:rPr lang="en-US" sz="2200" dirty="0"/>
              <a:t> nor the </a:t>
            </a:r>
            <a:r>
              <a:rPr lang="en-US" sz="2200" b="1" dirty="0"/>
              <a:t>power of God</a:t>
            </a:r>
            <a:r>
              <a:rPr lang="en-US" sz="2200" dirty="0"/>
              <a:t>?</a:t>
            </a:r>
          </a:p>
        </p:txBody>
      </p:sp>
      <p:sp>
        <p:nvSpPr>
          <p:cNvPr id="7" name="TextBox 6"/>
          <p:cNvSpPr txBox="1"/>
          <p:nvPr/>
        </p:nvSpPr>
        <p:spPr>
          <a:xfrm>
            <a:off x="628650" y="5050478"/>
            <a:ext cx="7886699" cy="1815882"/>
          </a:xfrm>
          <a:prstGeom prst="rect">
            <a:avLst/>
          </a:prstGeom>
          <a:noFill/>
        </p:spPr>
        <p:txBody>
          <a:bodyPr wrap="square" rtlCol="0">
            <a:spAutoFit/>
          </a:bodyPr>
          <a:lstStyle/>
          <a:p>
            <a:pPr marL="457200" indent="-457200">
              <a:buFont typeface="Arial" panose="020B0604020202020204" pitchFamily="34" charset="0"/>
              <a:buChar char="•"/>
            </a:pPr>
            <a:r>
              <a:rPr lang="en-US" sz="2800" dirty="0">
                <a:solidFill>
                  <a:srgbClr val="002060"/>
                </a:solidFill>
              </a:rPr>
              <a:t>Are you </a:t>
            </a:r>
            <a:r>
              <a:rPr lang="en-US" sz="2800" b="1" dirty="0">
                <a:solidFill>
                  <a:srgbClr val="002060"/>
                </a:solidFill>
              </a:rPr>
              <a:t>more concerned </a:t>
            </a:r>
            <a:r>
              <a:rPr lang="en-US" sz="2800" dirty="0">
                <a:solidFill>
                  <a:srgbClr val="002060"/>
                </a:solidFill>
              </a:rPr>
              <a:t>about truth or what people think about </a:t>
            </a:r>
            <a:r>
              <a:rPr lang="en-US" sz="2800" dirty="0" smtClean="0">
                <a:solidFill>
                  <a:srgbClr val="002060"/>
                </a:solidFill>
              </a:rPr>
              <a:t>what you say?</a:t>
            </a:r>
            <a:endParaRPr lang="en-US" sz="2800" dirty="0">
              <a:solidFill>
                <a:srgbClr val="002060"/>
              </a:solidFill>
            </a:endParaRPr>
          </a:p>
          <a:p>
            <a:pPr marL="457200" indent="-457200">
              <a:buFont typeface="Arial" panose="020B0604020202020204" pitchFamily="34" charset="0"/>
              <a:buChar char="•"/>
            </a:pPr>
            <a:r>
              <a:rPr lang="en-US" sz="2800" dirty="0">
                <a:solidFill>
                  <a:srgbClr val="002060"/>
                </a:solidFill>
              </a:rPr>
              <a:t>Two important parts of </a:t>
            </a:r>
            <a:r>
              <a:rPr lang="en-US" sz="2800" b="1" dirty="0">
                <a:solidFill>
                  <a:srgbClr val="002060"/>
                </a:solidFill>
              </a:rPr>
              <a:t>wisdom</a:t>
            </a:r>
            <a:r>
              <a:rPr lang="en-US" sz="2800" dirty="0">
                <a:solidFill>
                  <a:srgbClr val="002060"/>
                </a:solidFill>
              </a:rPr>
              <a:t>: </a:t>
            </a:r>
            <a:r>
              <a:rPr lang="en-US" sz="2800" b="1" dirty="0">
                <a:solidFill>
                  <a:srgbClr val="002060"/>
                </a:solidFill>
              </a:rPr>
              <a:t>know</a:t>
            </a:r>
            <a:r>
              <a:rPr lang="en-US" sz="2800" dirty="0">
                <a:solidFill>
                  <a:srgbClr val="002060"/>
                </a:solidFill>
              </a:rPr>
              <a:t> your </a:t>
            </a:r>
            <a:r>
              <a:rPr lang="en-US" sz="2800" b="1" dirty="0">
                <a:solidFill>
                  <a:srgbClr val="002060"/>
                </a:solidFill>
              </a:rPr>
              <a:t>Bible</a:t>
            </a:r>
            <a:r>
              <a:rPr lang="en-US" sz="2800" dirty="0">
                <a:solidFill>
                  <a:srgbClr val="002060"/>
                </a:solidFill>
              </a:rPr>
              <a:t> and remember the infinite </a:t>
            </a:r>
            <a:r>
              <a:rPr lang="en-US" sz="2800" b="1" dirty="0">
                <a:solidFill>
                  <a:srgbClr val="002060"/>
                </a:solidFill>
              </a:rPr>
              <a:t>power of God</a:t>
            </a:r>
            <a:r>
              <a:rPr lang="en-US" sz="2800" dirty="0">
                <a:solidFill>
                  <a:srgbClr val="002060"/>
                </a:solidFill>
              </a:rPr>
              <a:t>.</a:t>
            </a:r>
          </a:p>
        </p:txBody>
      </p:sp>
    </p:spTree>
    <p:extLst>
      <p:ext uri="{BB962C8B-B14F-4D97-AF65-F5344CB8AC3E}">
        <p14:creationId xmlns:p14="http://schemas.microsoft.com/office/powerpoint/2010/main" val="2158255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9305"/>
            <a:ext cx="9144000" cy="932053"/>
          </a:xfrm>
        </p:spPr>
        <p:txBody>
          <a:bodyPr>
            <a:normAutofit/>
          </a:bodyPr>
          <a:lstStyle/>
          <a:p>
            <a:pPr algn="ctr"/>
            <a:r>
              <a:rPr lang="en-US" sz="4000" b="1" u="sng" dirty="0" smtClean="0"/>
              <a:t>Mark 13:33-37 – Stay Awake!</a:t>
            </a:r>
            <a:endParaRPr lang="en-US" sz="4000" b="1" u="sng" dirty="0"/>
          </a:p>
        </p:txBody>
      </p:sp>
      <p:sp>
        <p:nvSpPr>
          <p:cNvPr id="5" name="Content Placeholder 4"/>
          <p:cNvSpPr>
            <a:spLocks noGrp="1"/>
          </p:cNvSpPr>
          <p:nvPr>
            <p:ph sz="half" idx="1"/>
          </p:nvPr>
        </p:nvSpPr>
        <p:spPr>
          <a:xfrm>
            <a:off x="382773" y="1180208"/>
            <a:ext cx="3838354" cy="3987215"/>
          </a:xfrm>
        </p:spPr>
        <p:txBody>
          <a:bodyPr>
            <a:normAutofit fontScale="92500" lnSpcReduction="20000"/>
          </a:bodyPr>
          <a:lstStyle/>
          <a:p>
            <a:pPr marL="0" indent="0">
              <a:buNone/>
            </a:pPr>
            <a:r>
              <a:rPr lang="zh-CN" altLang="en-US" sz="2600" dirty="0">
                <a:latin typeface="KaiTi" panose="02010609060101010101" pitchFamily="49" charset="-122"/>
                <a:ea typeface="KaiTi" panose="02010609060101010101" pitchFamily="49" charset="-122"/>
              </a:rPr>
              <a:t>你们要小心，要保持警醒，因为你们不知道那时间是什么</a:t>
            </a:r>
            <a:r>
              <a:rPr lang="zh-CN" altLang="en-US" sz="2600" dirty="0" smtClean="0">
                <a:latin typeface="KaiTi" panose="02010609060101010101" pitchFamily="49" charset="-122"/>
                <a:ea typeface="KaiTi" panose="02010609060101010101" pitchFamily="49" charset="-122"/>
              </a:rPr>
              <a:t>。这</a:t>
            </a:r>
            <a:r>
              <a:rPr lang="zh-CN" altLang="en-US" sz="2600" dirty="0">
                <a:latin typeface="KaiTi" panose="02010609060101010101" pitchFamily="49" charset="-122"/>
                <a:ea typeface="KaiTi" panose="02010609060101010101" pitchFamily="49" charset="-122"/>
              </a:rPr>
              <a:t>就像一个人出外远行，把责</a:t>
            </a:r>
            <a:r>
              <a:rPr lang="zh-CN" altLang="en-US" sz="2600" dirty="0" smtClean="0">
                <a:latin typeface="KaiTi" panose="02010609060101010101" pitchFamily="49" charset="-122"/>
                <a:ea typeface="KaiTi" panose="02010609060101010101" pitchFamily="49" charset="-122"/>
              </a:rPr>
              <a:t>任一</a:t>
            </a:r>
            <a:r>
              <a:rPr lang="zh-CN" altLang="en-US" sz="2600" dirty="0">
                <a:latin typeface="KaiTi" panose="02010609060101010101" pitchFamily="49" charset="-122"/>
                <a:ea typeface="KaiTi" panose="02010609060101010101" pitchFamily="49" charset="-122"/>
              </a:rPr>
              <a:t>一地交给他的仆人，又吩咐看门的要警醒</a:t>
            </a:r>
            <a:r>
              <a:rPr lang="zh-CN" altLang="en-US" sz="2600" dirty="0" smtClean="0">
                <a:latin typeface="KaiTi" panose="02010609060101010101" pitchFamily="49" charset="-122"/>
                <a:ea typeface="KaiTi" panose="02010609060101010101" pitchFamily="49" charset="-122"/>
              </a:rPr>
              <a:t>。所</a:t>
            </a:r>
            <a:r>
              <a:rPr lang="zh-CN" altLang="en-US" sz="2600" dirty="0">
                <a:latin typeface="KaiTi" panose="02010609060101010101" pitchFamily="49" charset="-122"/>
                <a:ea typeface="KaiTi" panose="02010609060101010101" pitchFamily="49" charset="-122"/>
              </a:rPr>
              <a:t>以你们要保持警醒，因为你们不知道家主什么时候来到，也许在黄昏，也许在半夜，也许在鸡叫时，也许在清晨。 </a:t>
            </a:r>
            <a:r>
              <a:rPr lang="zh-CN" altLang="en-US" sz="2600" dirty="0" smtClean="0">
                <a:latin typeface="KaiTi" panose="02010609060101010101" pitchFamily="49" charset="-122"/>
                <a:ea typeface="KaiTi" panose="02010609060101010101" pitchFamily="49" charset="-122"/>
              </a:rPr>
              <a:t>恐</a:t>
            </a:r>
            <a:r>
              <a:rPr lang="zh-CN" altLang="en-US" sz="2600" dirty="0">
                <a:latin typeface="KaiTi" panose="02010609060101010101" pitchFamily="49" charset="-122"/>
                <a:ea typeface="KaiTi" panose="02010609060101010101" pitchFamily="49" charset="-122"/>
              </a:rPr>
              <a:t>怕他忽然来到，发现你们正在睡觉</a:t>
            </a:r>
            <a:r>
              <a:rPr lang="zh-CN" altLang="en-US" sz="2600" dirty="0" smtClean="0">
                <a:latin typeface="KaiTi" panose="02010609060101010101" pitchFamily="49" charset="-122"/>
                <a:ea typeface="KaiTi" panose="02010609060101010101" pitchFamily="49" charset="-122"/>
              </a:rPr>
              <a:t>。我</a:t>
            </a:r>
            <a:r>
              <a:rPr lang="zh-CN" altLang="en-US" sz="2600" dirty="0">
                <a:latin typeface="KaiTi" panose="02010609060101010101" pitchFamily="49" charset="-122"/>
                <a:ea typeface="KaiTi" panose="02010609060101010101" pitchFamily="49" charset="-122"/>
              </a:rPr>
              <a:t>对你们所说的话，也是对众人说的，‘你们要保持警醒’。”</a:t>
            </a:r>
            <a:endParaRPr lang="en-US" sz="2600" dirty="0">
              <a:latin typeface="KaiTi" panose="02010609060101010101" pitchFamily="49" charset="-122"/>
              <a:ea typeface="KaiTi" panose="02010609060101010101" pitchFamily="49" charset="-122"/>
            </a:endParaRPr>
          </a:p>
        </p:txBody>
      </p:sp>
      <p:sp>
        <p:nvSpPr>
          <p:cNvPr id="6" name="Content Placeholder 5"/>
          <p:cNvSpPr>
            <a:spLocks noGrp="1"/>
          </p:cNvSpPr>
          <p:nvPr>
            <p:ph sz="half" idx="2"/>
          </p:nvPr>
        </p:nvSpPr>
        <p:spPr>
          <a:xfrm>
            <a:off x="4629149" y="1180208"/>
            <a:ext cx="4344730" cy="3987215"/>
          </a:xfrm>
        </p:spPr>
        <p:txBody>
          <a:bodyPr>
            <a:noAutofit/>
          </a:bodyPr>
          <a:lstStyle/>
          <a:p>
            <a:pPr marL="0" indent="0">
              <a:buNone/>
            </a:pPr>
            <a:r>
              <a:rPr lang="en-US" sz="2000" dirty="0"/>
              <a:t>​Be on guard, keep awake</a:t>
            </a:r>
            <a:r>
              <a:rPr lang="en-US" sz="2000" dirty="0" smtClean="0"/>
              <a:t>. For </a:t>
            </a:r>
            <a:r>
              <a:rPr lang="en-US" sz="2000" dirty="0"/>
              <a:t>you do not know when the time will come. </a:t>
            </a:r>
            <a:r>
              <a:rPr lang="en-US" sz="2000" dirty="0" smtClean="0"/>
              <a:t>​</a:t>
            </a:r>
            <a:r>
              <a:rPr lang="en-US" sz="2000" dirty="0"/>
              <a:t>It is like a man going on a journey, when he leaves home and puts his </a:t>
            </a:r>
            <a:r>
              <a:rPr lang="en-US" sz="2000" dirty="0" smtClean="0"/>
              <a:t>servants </a:t>
            </a:r>
            <a:r>
              <a:rPr lang="en-US" sz="2000" dirty="0"/>
              <a:t>in charge, each with his work, and commands the doorkeeper to stay awake. </a:t>
            </a:r>
            <a:r>
              <a:rPr lang="en-US" sz="2000" dirty="0" smtClean="0"/>
              <a:t>​</a:t>
            </a:r>
            <a:r>
              <a:rPr lang="en-US" sz="2000" dirty="0"/>
              <a:t>Therefore stay awake—for you do not know when the master of the house will come, in the evening, or at midnight, or when the rooster </a:t>
            </a:r>
            <a:r>
              <a:rPr lang="en-US" sz="2000" dirty="0" smtClean="0"/>
              <a:t>crows, </a:t>
            </a:r>
            <a:r>
              <a:rPr lang="en-US" sz="2000" dirty="0"/>
              <a:t>or in the </a:t>
            </a:r>
            <a:r>
              <a:rPr lang="en-US" sz="2000" dirty="0" smtClean="0"/>
              <a:t>morning – lest </a:t>
            </a:r>
            <a:r>
              <a:rPr lang="en-US" sz="2000" dirty="0"/>
              <a:t>he come suddenly and find you asleep</a:t>
            </a:r>
            <a:r>
              <a:rPr lang="en-US" sz="2000" dirty="0" smtClean="0"/>
              <a:t>. </a:t>
            </a:r>
            <a:r>
              <a:rPr lang="en-US" sz="2000" dirty="0"/>
              <a:t>And what I say to you I say to all: Stay awake.”</a:t>
            </a:r>
          </a:p>
        </p:txBody>
      </p:sp>
      <p:sp>
        <p:nvSpPr>
          <p:cNvPr id="7" name="TextBox 6"/>
          <p:cNvSpPr txBox="1"/>
          <p:nvPr/>
        </p:nvSpPr>
        <p:spPr>
          <a:xfrm>
            <a:off x="628650" y="5284404"/>
            <a:ext cx="7886699" cy="954107"/>
          </a:xfrm>
          <a:prstGeom prst="rect">
            <a:avLst/>
          </a:prstGeom>
          <a:noFill/>
        </p:spPr>
        <p:txBody>
          <a:bodyPr wrap="square" rtlCol="0">
            <a:spAutoFit/>
          </a:bodyPr>
          <a:lstStyle/>
          <a:p>
            <a:pPr marL="457200" indent="-457200">
              <a:buFont typeface="Arial" panose="020B0604020202020204" pitchFamily="34" charset="0"/>
              <a:buChar char="•"/>
            </a:pPr>
            <a:r>
              <a:rPr lang="en-US" sz="2800" dirty="0" smtClean="0">
                <a:solidFill>
                  <a:srgbClr val="002060"/>
                </a:solidFill>
              </a:rPr>
              <a:t>Stay (spiritually) awake!  Be </a:t>
            </a:r>
            <a:r>
              <a:rPr lang="en-US" sz="2800" dirty="0">
                <a:solidFill>
                  <a:srgbClr val="002060"/>
                </a:solidFill>
              </a:rPr>
              <a:t>very careful that no one leads you away from the truth.</a:t>
            </a:r>
          </a:p>
        </p:txBody>
      </p:sp>
      <p:cxnSp>
        <p:nvCxnSpPr>
          <p:cNvPr id="4" name="Straight Connector 3"/>
          <p:cNvCxnSpPr/>
          <p:nvPr/>
        </p:nvCxnSpPr>
        <p:spPr>
          <a:xfrm flipV="1">
            <a:off x="6107837" y="1473693"/>
            <a:ext cx="1162975" cy="1"/>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6517690" y="3140123"/>
            <a:ext cx="1162975" cy="1"/>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V="1">
            <a:off x="6323860" y="4771040"/>
            <a:ext cx="1162975" cy="1"/>
          </a:xfrm>
          <a:prstGeom prst="line">
            <a:avLst/>
          </a:prstGeom>
          <a:ln w="285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60767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9305"/>
            <a:ext cx="9144000" cy="932053"/>
          </a:xfrm>
        </p:spPr>
        <p:txBody>
          <a:bodyPr>
            <a:normAutofit/>
          </a:bodyPr>
          <a:lstStyle/>
          <a:p>
            <a:pPr algn="ctr"/>
            <a:r>
              <a:rPr lang="en-US" sz="4000" b="1" u="sng" dirty="0" smtClean="0"/>
              <a:t>Mark 14:34-36 – Your will be done</a:t>
            </a:r>
            <a:endParaRPr lang="en-US" sz="4000" b="1" u="sng" dirty="0"/>
          </a:p>
        </p:txBody>
      </p:sp>
      <p:sp>
        <p:nvSpPr>
          <p:cNvPr id="5" name="Content Placeholder 4"/>
          <p:cNvSpPr>
            <a:spLocks noGrp="1"/>
          </p:cNvSpPr>
          <p:nvPr>
            <p:ph sz="half" idx="1"/>
          </p:nvPr>
        </p:nvSpPr>
        <p:spPr>
          <a:xfrm>
            <a:off x="382773" y="1180208"/>
            <a:ext cx="3838354" cy="3987215"/>
          </a:xfrm>
        </p:spPr>
        <p:txBody>
          <a:bodyPr>
            <a:normAutofit/>
          </a:bodyPr>
          <a:lstStyle/>
          <a:p>
            <a:pPr marL="0" indent="0">
              <a:buNone/>
            </a:pPr>
            <a:r>
              <a:rPr lang="zh-CN" altLang="en-US" sz="2600" dirty="0">
                <a:latin typeface="KaiTi" panose="02010609060101010101" pitchFamily="49" charset="-122"/>
                <a:ea typeface="KaiTi" panose="02010609060101010101" pitchFamily="49" charset="-122"/>
              </a:rPr>
              <a:t>于是对他们说：“我的心灵痛苦得快要死了；你们留在这里，保持警醒吧。”</a:t>
            </a:r>
          </a:p>
          <a:p>
            <a:pPr marL="0" indent="0">
              <a:buNone/>
            </a:pPr>
            <a:r>
              <a:rPr lang="zh-CN" altLang="en-US" sz="2600" dirty="0" smtClean="0">
                <a:latin typeface="KaiTi" panose="02010609060101010101" pitchFamily="49" charset="-122"/>
                <a:ea typeface="KaiTi" panose="02010609060101010101" pitchFamily="49" charset="-122"/>
              </a:rPr>
              <a:t>耶</a:t>
            </a:r>
            <a:r>
              <a:rPr lang="zh-CN" altLang="en-US" sz="2600" dirty="0">
                <a:latin typeface="KaiTi" panose="02010609060101010101" pitchFamily="49" charset="-122"/>
                <a:ea typeface="KaiTi" panose="02010609060101010101" pitchFamily="49" charset="-122"/>
              </a:rPr>
              <a:t>稣稍往前走，俯伏在地上祷告：如果可能的话，使那时刻不要临到他</a:t>
            </a:r>
            <a:r>
              <a:rPr lang="zh-CN" altLang="en-US" sz="2600" dirty="0" smtClean="0">
                <a:latin typeface="KaiTi" panose="02010609060101010101" pitchFamily="49" charset="-122"/>
                <a:ea typeface="KaiTi" panose="02010609060101010101" pitchFamily="49" charset="-122"/>
              </a:rPr>
              <a:t>。 他</a:t>
            </a:r>
            <a:r>
              <a:rPr lang="zh-CN" altLang="en-US" sz="2600" dirty="0">
                <a:latin typeface="KaiTi" panose="02010609060101010101" pitchFamily="49" charset="-122"/>
                <a:ea typeface="KaiTi" panose="02010609060101010101" pitchFamily="49" charset="-122"/>
              </a:rPr>
              <a:t>说：“阿爸、父啊，你凡事都能作，求你叫这杯离开我。但不要照我的意思，只要照你的旨意。”</a:t>
            </a:r>
            <a:endParaRPr lang="en-US" sz="2600" dirty="0">
              <a:latin typeface="KaiTi" panose="02010609060101010101" pitchFamily="49" charset="-122"/>
              <a:ea typeface="KaiTi" panose="02010609060101010101" pitchFamily="49" charset="-122"/>
            </a:endParaRPr>
          </a:p>
        </p:txBody>
      </p:sp>
      <p:sp>
        <p:nvSpPr>
          <p:cNvPr id="6" name="Content Placeholder 5"/>
          <p:cNvSpPr>
            <a:spLocks noGrp="1"/>
          </p:cNvSpPr>
          <p:nvPr>
            <p:ph sz="half" idx="2"/>
          </p:nvPr>
        </p:nvSpPr>
        <p:spPr>
          <a:xfrm>
            <a:off x="4629149" y="1180208"/>
            <a:ext cx="4206507" cy="3987215"/>
          </a:xfrm>
        </p:spPr>
        <p:txBody>
          <a:bodyPr>
            <a:noAutofit/>
          </a:bodyPr>
          <a:lstStyle/>
          <a:p>
            <a:pPr marL="0" indent="0">
              <a:buNone/>
            </a:pPr>
            <a:r>
              <a:rPr lang="en-US" sz="2400" dirty="0"/>
              <a:t>And he said to them, “My soul is very sorrowful, even to death. Remain here and watch</a:t>
            </a:r>
            <a:r>
              <a:rPr lang="en-US" sz="2400" dirty="0" smtClean="0"/>
              <a:t>.” </a:t>
            </a:r>
            <a:r>
              <a:rPr lang="en-US" sz="2400" dirty="0"/>
              <a:t>And going a little farther, he fell on the ground and prayed that, if it were possible, the hour might pass from him. </a:t>
            </a:r>
            <a:r>
              <a:rPr lang="en-US" sz="2400" dirty="0" smtClean="0"/>
              <a:t>And </a:t>
            </a:r>
            <a:r>
              <a:rPr lang="en-US" sz="2400" dirty="0"/>
              <a:t>he said, “Abba, Father, all things are possible for you. Remove this cup from me. Yet </a:t>
            </a:r>
            <a:r>
              <a:rPr lang="en-US" sz="2400" b="1" dirty="0"/>
              <a:t>not what I will</a:t>
            </a:r>
            <a:r>
              <a:rPr lang="en-US" sz="2400" dirty="0"/>
              <a:t>, </a:t>
            </a:r>
            <a:r>
              <a:rPr lang="en-US" sz="2400" b="1" dirty="0"/>
              <a:t>but what you will</a:t>
            </a:r>
            <a:r>
              <a:rPr lang="en-US" sz="2400" dirty="0"/>
              <a:t>.”</a:t>
            </a:r>
          </a:p>
        </p:txBody>
      </p:sp>
      <p:sp>
        <p:nvSpPr>
          <p:cNvPr id="7" name="TextBox 6"/>
          <p:cNvSpPr txBox="1"/>
          <p:nvPr/>
        </p:nvSpPr>
        <p:spPr>
          <a:xfrm>
            <a:off x="223287" y="5284404"/>
            <a:ext cx="8835656" cy="1384995"/>
          </a:xfrm>
          <a:prstGeom prst="rect">
            <a:avLst/>
          </a:prstGeom>
          <a:noFill/>
        </p:spPr>
        <p:txBody>
          <a:bodyPr wrap="square" rtlCol="0">
            <a:spAutoFit/>
          </a:bodyPr>
          <a:lstStyle/>
          <a:p>
            <a:pPr marL="457200" indent="-457200">
              <a:buFont typeface="Arial" panose="020B0604020202020204" pitchFamily="34" charset="0"/>
              <a:buChar char="•"/>
            </a:pPr>
            <a:r>
              <a:rPr lang="en-US" sz="2800" dirty="0" smtClean="0">
                <a:solidFill>
                  <a:srgbClr val="002060"/>
                </a:solidFill>
              </a:rPr>
              <a:t>Pray </a:t>
            </a:r>
            <a:r>
              <a:rPr lang="en-US" sz="2800" dirty="0">
                <a:solidFill>
                  <a:srgbClr val="002060"/>
                </a:solidFill>
              </a:rPr>
              <a:t>like Jesus: “Yet not what I will, but what You will</a:t>
            </a:r>
            <a:r>
              <a:rPr lang="en-US" sz="2800" dirty="0" smtClean="0">
                <a:solidFill>
                  <a:srgbClr val="002060"/>
                </a:solidFill>
              </a:rPr>
              <a:t>.”</a:t>
            </a:r>
          </a:p>
          <a:p>
            <a:pPr marL="457200" indent="-457200">
              <a:buFont typeface="Arial" panose="020B0604020202020204" pitchFamily="34" charset="0"/>
              <a:buChar char="•"/>
            </a:pPr>
            <a:r>
              <a:rPr lang="en-US" sz="2800" dirty="0">
                <a:solidFill>
                  <a:srgbClr val="002060"/>
                </a:solidFill>
              </a:rPr>
              <a:t>God hears and answers your prayers, but not always in the way you expect</a:t>
            </a:r>
            <a:r>
              <a:rPr lang="en-US" sz="2800" dirty="0" smtClean="0">
                <a:solidFill>
                  <a:srgbClr val="002060"/>
                </a:solidFill>
              </a:rPr>
              <a:t>.</a:t>
            </a:r>
            <a:endParaRPr lang="en-US" sz="2800" dirty="0">
              <a:solidFill>
                <a:srgbClr val="002060"/>
              </a:solidFill>
            </a:endParaRPr>
          </a:p>
        </p:txBody>
      </p:sp>
    </p:spTree>
    <p:extLst>
      <p:ext uri="{BB962C8B-B14F-4D97-AF65-F5344CB8AC3E}">
        <p14:creationId xmlns:p14="http://schemas.microsoft.com/office/powerpoint/2010/main" val="2427471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9305"/>
            <a:ext cx="9144000" cy="932053"/>
          </a:xfrm>
        </p:spPr>
        <p:txBody>
          <a:bodyPr>
            <a:normAutofit/>
          </a:bodyPr>
          <a:lstStyle/>
          <a:p>
            <a:pPr algn="ctr"/>
            <a:r>
              <a:rPr lang="en-US" sz="4000" b="1" u="sng" dirty="0" smtClean="0"/>
              <a:t>Mark 15:11-15 – Jesus took your place</a:t>
            </a:r>
            <a:endParaRPr lang="en-US" sz="4000" b="1" u="sng" dirty="0"/>
          </a:p>
        </p:txBody>
      </p:sp>
      <p:sp>
        <p:nvSpPr>
          <p:cNvPr id="5" name="Content Placeholder 4"/>
          <p:cNvSpPr>
            <a:spLocks noGrp="1"/>
          </p:cNvSpPr>
          <p:nvPr>
            <p:ph sz="half" idx="1"/>
          </p:nvPr>
        </p:nvSpPr>
        <p:spPr>
          <a:xfrm>
            <a:off x="382773" y="1180208"/>
            <a:ext cx="3838354" cy="3987215"/>
          </a:xfrm>
        </p:spPr>
        <p:txBody>
          <a:bodyPr>
            <a:normAutofit fontScale="85000" lnSpcReduction="10000"/>
          </a:bodyPr>
          <a:lstStyle/>
          <a:p>
            <a:pPr marL="0" indent="0">
              <a:buNone/>
            </a:pPr>
            <a:r>
              <a:rPr lang="zh-CN" altLang="en-US" sz="2600" dirty="0" smtClean="0">
                <a:latin typeface="KaiTi" panose="02010609060101010101" pitchFamily="49" charset="-122"/>
                <a:ea typeface="KaiTi" panose="02010609060101010101" pitchFamily="49" charset="-122"/>
              </a:rPr>
              <a:t>祭</a:t>
            </a:r>
            <a:r>
              <a:rPr lang="zh-CN" altLang="en-US" sz="2600" dirty="0">
                <a:latin typeface="KaiTi" panose="02010609060101010101" pitchFamily="49" charset="-122"/>
                <a:ea typeface="KaiTi" panose="02010609060101010101" pitchFamily="49" charset="-122"/>
              </a:rPr>
              <a:t>司长却煽动群众，宁可要总督释放巴拉巴给他们。</a:t>
            </a:r>
          </a:p>
          <a:p>
            <a:pPr marL="0" indent="0">
              <a:buNone/>
            </a:pPr>
            <a:r>
              <a:rPr lang="zh-CN" altLang="en-US" sz="2600" dirty="0" smtClean="0">
                <a:latin typeface="KaiTi" panose="02010609060101010101" pitchFamily="49" charset="-122"/>
                <a:ea typeface="KaiTi" panose="02010609060101010101" pitchFamily="49" charset="-122"/>
              </a:rPr>
              <a:t>彼</a:t>
            </a:r>
            <a:r>
              <a:rPr lang="zh-CN" altLang="en-US" sz="2600" dirty="0">
                <a:latin typeface="KaiTi" panose="02010609060101010101" pitchFamily="49" charset="-122"/>
                <a:ea typeface="KaiTi" panose="02010609060101010101" pitchFamily="49" charset="-122"/>
              </a:rPr>
              <a:t>拉多又对他们说：“那么，你们称</a:t>
            </a:r>
            <a:r>
              <a:rPr lang="zh-CN" altLang="en-US" sz="2600" dirty="0" smtClean="0">
                <a:latin typeface="KaiTi" panose="02010609060101010101" pitchFamily="49" charset="-122"/>
                <a:ea typeface="KaiTi" panose="02010609060101010101" pitchFamily="49" charset="-122"/>
              </a:rPr>
              <a:t>为犹</a:t>
            </a:r>
            <a:r>
              <a:rPr lang="zh-CN" altLang="en-US" sz="2600" dirty="0">
                <a:latin typeface="KaiTi" panose="02010609060101010101" pitchFamily="49" charset="-122"/>
                <a:ea typeface="KaiTi" panose="02010609060101010101" pitchFamily="49" charset="-122"/>
              </a:rPr>
              <a:t>太人的王的，你们要</a:t>
            </a:r>
            <a:r>
              <a:rPr lang="zh-CN" altLang="en-US" sz="2600" dirty="0" smtClean="0">
                <a:latin typeface="KaiTi" panose="02010609060101010101" pitchFamily="49" charset="-122"/>
                <a:ea typeface="KaiTi" panose="02010609060101010101" pitchFamily="49" charset="-122"/>
              </a:rPr>
              <a:t>我怎</a:t>
            </a:r>
            <a:r>
              <a:rPr lang="zh-CN" altLang="en-US" sz="2600" dirty="0">
                <a:latin typeface="KaiTi" panose="02010609060101010101" pitchFamily="49" charset="-122"/>
                <a:ea typeface="KaiTi" panose="02010609060101010101" pitchFamily="49" charset="-122"/>
              </a:rPr>
              <a:t>样处置他呢？” </a:t>
            </a:r>
            <a:r>
              <a:rPr lang="zh-CN" altLang="en-US" sz="2600" dirty="0" smtClean="0">
                <a:latin typeface="KaiTi" panose="02010609060101010101" pitchFamily="49" charset="-122"/>
                <a:ea typeface="KaiTi" panose="02010609060101010101" pitchFamily="49" charset="-122"/>
              </a:rPr>
              <a:t>他</a:t>
            </a:r>
            <a:r>
              <a:rPr lang="zh-CN" altLang="en-US" sz="2600" dirty="0">
                <a:latin typeface="KaiTi" panose="02010609060101010101" pitchFamily="49" charset="-122"/>
                <a:ea typeface="KaiTi" panose="02010609060101010101" pitchFamily="49" charset="-122"/>
              </a:rPr>
              <a:t>们就喊着说：“把他钉十字架！”</a:t>
            </a:r>
          </a:p>
          <a:p>
            <a:pPr marL="0" indent="0">
              <a:buNone/>
            </a:pPr>
            <a:r>
              <a:rPr lang="zh-CN" altLang="en-US" sz="2600" dirty="0" smtClean="0">
                <a:latin typeface="KaiTi" panose="02010609060101010101" pitchFamily="49" charset="-122"/>
                <a:ea typeface="KaiTi" panose="02010609060101010101" pitchFamily="49" charset="-122"/>
              </a:rPr>
              <a:t>彼</a:t>
            </a:r>
            <a:r>
              <a:rPr lang="zh-CN" altLang="en-US" sz="2600" dirty="0">
                <a:latin typeface="KaiTi" panose="02010609060101010101" pitchFamily="49" charset="-122"/>
                <a:ea typeface="KaiTi" panose="02010609060101010101" pitchFamily="49" charset="-122"/>
              </a:rPr>
              <a:t>拉多说：“他作了什么恶事呢？”众人却更加大声喊叫：“把他钉十字架！”</a:t>
            </a:r>
          </a:p>
          <a:p>
            <a:pPr marL="0" indent="0">
              <a:buNone/>
            </a:pPr>
            <a:r>
              <a:rPr lang="zh-CN" altLang="en-US" sz="2600" dirty="0" smtClean="0">
                <a:latin typeface="KaiTi" panose="02010609060101010101" pitchFamily="49" charset="-122"/>
                <a:ea typeface="KaiTi" panose="02010609060101010101" pitchFamily="49" charset="-122"/>
              </a:rPr>
              <a:t>彼</a:t>
            </a:r>
            <a:r>
              <a:rPr lang="zh-CN" altLang="en-US" sz="2600" dirty="0">
                <a:latin typeface="KaiTi" panose="02010609060101010101" pitchFamily="49" charset="-122"/>
                <a:ea typeface="KaiTi" panose="02010609060101010101" pitchFamily="49" charset="-122"/>
              </a:rPr>
              <a:t>拉多有意讨好群众，就释放了巴拉巴给他们，把耶稣鞭打了，就交去钉十字架。</a:t>
            </a:r>
            <a:endParaRPr lang="en-US" sz="2600" dirty="0">
              <a:latin typeface="KaiTi" panose="02010609060101010101" pitchFamily="49" charset="-122"/>
              <a:ea typeface="KaiTi" panose="02010609060101010101" pitchFamily="49" charset="-122"/>
            </a:endParaRPr>
          </a:p>
        </p:txBody>
      </p:sp>
      <p:sp>
        <p:nvSpPr>
          <p:cNvPr id="6" name="Content Placeholder 5"/>
          <p:cNvSpPr>
            <a:spLocks noGrp="1"/>
          </p:cNvSpPr>
          <p:nvPr>
            <p:ph sz="half" idx="2"/>
          </p:nvPr>
        </p:nvSpPr>
        <p:spPr>
          <a:xfrm>
            <a:off x="4629149" y="1180208"/>
            <a:ext cx="4206507" cy="3987215"/>
          </a:xfrm>
        </p:spPr>
        <p:txBody>
          <a:bodyPr>
            <a:noAutofit/>
          </a:bodyPr>
          <a:lstStyle/>
          <a:p>
            <a:pPr marL="0" indent="0">
              <a:buNone/>
            </a:pPr>
            <a:r>
              <a:rPr lang="en-US" sz="2000" dirty="0" smtClean="0"/>
              <a:t>But </a:t>
            </a:r>
            <a:r>
              <a:rPr lang="en-US" sz="2000" dirty="0"/>
              <a:t>the chief priests stirred up the crowd to have him release for them Barabbas instead</a:t>
            </a:r>
            <a:r>
              <a:rPr lang="en-US" sz="2000" dirty="0" smtClean="0"/>
              <a:t>. </a:t>
            </a:r>
            <a:r>
              <a:rPr lang="en-US" sz="2000" dirty="0"/>
              <a:t>And Pilate again said to them, “Then what shall I do with the man you call the King of the Jews?” </a:t>
            </a:r>
            <a:r>
              <a:rPr lang="en-US" sz="2000" dirty="0" smtClean="0"/>
              <a:t>And </a:t>
            </a:r>
            <a:r>
              <a:rPr lang="en-US" sz="2000" dirty="0"/>
              <a:t>they cried out again, “Crucify him</a:t>
            </a:r>
            <a:r>
              <a:rPr lang="en-US" sz="2000" dirty="0" smtClean="0"/>
              <a:t>.” </a:t>
            </a:r>
            <a:r>
              <a:rPr lang="en-US" sz="2000" dirty="0"/>
              <a:t>And Pilate said to them, “Why, what evil has he done?” But they shouted all the more, “Crucify him</a:t>
            </a:r>
            <a:r>
              <a:rPr lang="en-US" sz="2000" dirty="0" smtClean="0"/>
              <a:t>.” </a:t>
            </a:r>
            <a:r>
              <a:rPr lang="en-US" sz="2000" dirty="0"/>
              <a:t>So Pilate, wishing to satisfy the crowd, released for them Barabbas, and having </a:t>
            </a:r>
            <a:r>
              <a:rPr lang="en-US" sz="2000" dirty="0" smtClean="0"/>
              <a:t>scourged </a:t>
            </a:r>
            <a:r>
              <a:rPr lang="en-US" sz="2000" dirty="0"/>
              <a:t>Jesus, he delivered him to be crucified.</a:t>
            </a:r>
          </a:p>
        </p:txBody>
      </p:sp>
      <p:sp>
        <p:nvSpPr>
          <p:cNvPr id="7" name="TextBox 6"/>
          <p:cNvSpPr txBox="1"/>
          <p:nvPr/>
        </p:nvSpPr>
        <p:spPr>
          <a:xfrm>
            <a:off x="361508" y="5284404"/>
            <a:ext cx="8452882" cy="954107"/>
          </a:xfrm>
          <a:prstGeom prst="rect">
            <a:avLst/>
          </a:prstGeom>
          <a:noFill/>
        </p:spPr>
        <p:txBody>
          <a:bodyPr wrap="square" rtlCol="0">
            <a:spAutoFit/>
          </a:bodyPr>
          <a:lstStyle/>
          <a:p>
            <a:pPr marL="457200" indent="-457200">
              <a:buFont typeface="Arial" panose="020B0604020202020204" pitchFamily="34" charset="0"/>
              <a:buChar char="•"/>
            </a:pPr>
            <a:r>
              <a:rPr lang="en-US" sz="2800" dirty="0" smtClean="0">
                <a:solidFill>
                  <a:srgbClr val="002060"/>
                </a:solidFill>
              </a:rPr>
              <a:t>“We are </a:t>
            </a:r>
            <a:r>
              <a:rPr lang="en-US" sz="2800" dirty="0">
                <a:solidFill>
                  <a:srgbClr val="002060"/>
                </a:solidFill>
              </a:rPr>
              <a:t>Barabbas.”  Jesus took </a:t>
            </a:r>
            <a:r>
              <a:rPr lang="en-US" sz="2800" dirty="0" smtClean="0">
                <a:solidFill>
                  <a:srgbClr val="002060"/>
                </a:solidFill>
              </a:rPr>
              <a:t>our </a:t>
            </a:r>
            <a:r>
              <a:rPr lang="en-US" sz="2800" dirty="0">
                <a:solidFill>
                  <a:srgbClr val="002060"/>
                </a:solidFill>
              </a:rPr>
              <a:t>place on </a:t>
            </a:r>
            <a:r>
              <a:rPr lang="en-US" sz="2800" dirty="0" smtClean="0">
                <a:solidFill>
                  <a:srgbClr val="002060"/>
                </a:solidFill>
              </a:rPr>
              <a:t>our </a:t>
            </a:r>
            <a:r>
              <a:rPr lang="en-US" sz="2800" dirty="0">
                <a:solidFill>
                  <a:srgbClr val="002060"/>
                </a:solidFill>
              </a:rPr>
              <a:t>cross, entering </a:t>
            </a:r>
            <a:r>
              <a:rPr lang="en-US" sz="2800" dirty="0" smtClean="0">
                <a:solidFill>
                  <a:srgbClr val="002060"/>
                </a:solidFill>
              </a:rPr>
              <a:t>our </a:t>
            </a:r>
            <a:r>
              <a:rPr lang="en-US" sz="2800" dirty="0">
                <a:solidFill>
                  <a:srgbClr val="002060"/>
                </a:solidFill>
              </a:rPr>
              <a:t>darkness to give </a:t>
            </a:r>
            <a:r>
              <a:rPr lang="en-US" sz="2800" dirty="0" smtClean="0">
                <a:solidFill>
                  <a:srgbClr val="002060"/>
                </a:solidFill>
              </a:rPr>
              <a:t>us </a:t>
            </a:r>
            <a:r>
              <a:rPr lang="en-US" sz="2800" dirty="0">
                <a:solidFill>
                  <a:srgbClr val="002060"/>
                </a:solidFill>
              </a:rPr>
              <a:t>light and life!</a:t>
            </a:r>
          </a:p>
        </p:txBody>
      </p:sp>
    </p:spTree>
    <p:extLst>
      <p:ext uri="{BB962C8B-B14F-4D97-AF65-F5344CB8AC3E}">
        <p14:creationId xmlns:p14="http://schemas.microsoft.com/office/powerpoint/2010/main" val="45237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9305"/>
            <a:ext cx="9144000" cy="932053"/>
          </a:xfrm>
        </p:spPr>
        <p:txBody>
          <a:bodyPr>
            <a:normAutofit/>
          </a:bodyPr>
          <a:lstStyle/>
          <a:p>
            <a:pPr algn="ctr"/>
            <a:r>
              <a:rPr lang="en-US" sz="4000" b="1" u="sng" dirty="0" smtClean="0"/>
              <a:t>Mark 16:5-7 – Jesus is Risen!</a:t>
            </a:r>
            <a:endParaRPr lang="en-US" sz="4000" b="1" u="sng" dirty="0"/>
          </a:p>
        </p:txBody>
      </p:sp>
      <p:sp>
        <p:nvSpPr>
          <p:cNvPr id="5" name="Content Placeholder 4"/>
          <p:cNvSpPr>
            <a:spLocks noGrp="1"/>
          </p:cNvSpPr>
          <p:nvPr>
            <p:ph sz="half" idx="1"/>
          </p:nvPr>
        </p:nvSpPr>
        <p:spPr>
          <a:xfrm>
            <a:off x="382773" y="1180208"/>
            <a:ext cx="3838354" cy="3987215"/>
          </a:xfrm>
        </p:spPr>
        <p:txBody>
          <a:bodyPr>
            <a:normAutofit fontScale="92500" lnSpcReduction="10000"/>
          </a:bodyPr>
          <a:lstStyle/>
          <a:p>
            <a:pPr marL="0" indent="0">
              <a:buNone/>
            </a:pPr>
            <a:r>
              <a:rPr lang="zh-CN" altLang="en-US" sz="2600" dirty="0">
                <a:latin typeface="KaiTi" panose="02010609060101010101" pitchFamily="49" charset="-122"/>
                <a:ea typeface="KaiTi" panose="02010609060101010101" pitchFamily="49" charset="-122"/>
              </a:rPr>
              <a:t>她们进了坟墓，看见一位身穿白袍的青年，坐在右边，就非常惊恐</a:t>
            </a:r>
            <a:r>
              <a:rPr lang="zh-CN" altLang="en-US" sz="2600" dirty="0" smtClean="0">
                <a:latin typeface="KaiTi" panose="02010609060101010101" pitchFamily="49" charset="-122"/>
                <a:ea typeface="KaiTi" panose="02010609060101010101" pitchFamily="49" charset="-122"/>
              </a:rPr>
              <a:t>。那</a:t>
            </a:r>
            <a:r>
              <a:rPr lang="zh-CN" altLang="en-US" sz="2600" dirty="0">
                <a:latin typeface="KaiTi" panose="02010609060101010101" pitchFamily="49" charset="-122"/>
                <a:ea typeface="KaiTi" panose="02010609060101010101" pitchFamily="49" charset="-122"/>
              </a:rPr>
              <a:t>青年对她们说：“不要惊慌！你们寻找那钉十字架的拿撒勒人耶稣，他不在这里，已经复活了；请看他们安放他的地方</a:t>
            </a:r>
            <a:r>
              <a:rPr lang="zh-CN" altLang="en-US" sz="2600" dirty="0" smtClean="0">
                <a:latin typeface="KaiTi" panose="02010609060101010101" pitchFamily="49" charset="-122"/>
                <a:ea typeface="KaiTi" panose="02010609060101010101" pitchFamily="49" charset="-122"/>
              </a:rPr>
              <a:t>。你</a:t>
            </a:r>
            <a:r>
              <a:rPr lang="zh-CN" altLang="en-US" sz="2600" dirty="0">
                <a:latin typeface="KaiTi" panose="02010609060101010101" pitchFamily="49" charset="-122"/>
                <a:ea typeface="KaiTi" panose="02010609060101010101" pitchFamily="49" charset="-122"/>
              </a:rPr>
              <a:t>们去告诉他的门徒和彼得：他要比你们先到加利利去，你们在那里必定看见他，正如他从前告诉你们的。”</a:t>
            </a:r>
            <a:endParaRPr lang="en-US" sz="2600" dirty="0">
              <a:latin typeface="KaiTi" panose="02010609060101010101" pitchFamily="49" charset="-122"/>
              <a:ea typeface="KaiTi" panose="02010609060101010101" pitchFamily="49" charset="-122"/>
            </a:endParaRPr>
          </a:p>
        </p:txBody>
      </p:sp>
      <p:sp>
        <p:nvSpPr>
          <p:cNvPr id="6" name="Content Placeholder 5"/>
          <p:cNvSpPr>
            <a:spLocks noGrp="1"/>
          </p:cNvSpPr>
          <p:nvPr>
            <p:ph sz="half" idx="2"/>
          </p:nvPr>
        </p:nvSpPr>
        <p:spPr>
          <a:xfrm>
            <a:off x="4629149" y="1180208"/>
            <a:ext cx="4206507" cy="3987215"/>
          </a:xfrm>
        </p:spPr>
        <p:txBody>
          <a:bodyPr>
            <a:noAutofit/>
          </a:bodyPr>
          <a:lstStyle/>
          <a:p>
            <a:pPr marL="0" indent="0">
              <a:buNone/>
            </a:pPr>
            <a:r>
              <a:rPr lang="en-US" sz="2200" dirty="0" smtClean="0"/>
              <a:t>And </a:t>
            </a:r>
            <a:r>
              <a:rPr lang="en-US" sz="2200" dirty="0"/>
              <a:t>entering the tomb, they saw a young man sitting on the right side, dressed in a white robe, and they were alarmed. </a:t>
            </a:r>
            <a:r>
              <a:rPr lang="en-US" sz="2200" dirty="0" smtClean="0"/>
              <a:t>And </a:t>
            </a:r>
            <a:r>
              <a:rPr lang="en-US" sz="2200" dirty="0"/>
              <a:t>he said to them, “Do not be alarmed. You seek Jesus of Nazareth, who was crucified. He has risen; he is not here. See the place where they laid him. But go, tell his disciples and Peter that he is going before you to Galilee. There you will see him, just as he told you.” </a:t>
            </a:r>
          </a:p>
        </p:txBody>
      </p:sp>
      <p:sp>
        <p:nvSpPr>
          <p:cNvPr id="7" name="TextBox 6"/>
          <p:cNvSpPr txBox="1"/>
          <p:nvPr/>
        </p:nvSpPr>
        <p:spPr>
          <a:xfrm>
            <a:off x="628650" y="5284404"/>
            <a:ext cx="7886699" cy="1384995"/>
          </a:xfrm>
          <a:prstGeom prst="rect">
            <a:avLst/>
          </a:prstGeom>
          <a:noFill/>
        </p:spPr>
        <p:txBody>
          <a:bodyPr wrap="square" rtlCol="0">
            <a:spAutoFit/>
          </a:bodyPr>
          <a:lstStyle/>
          <a:p>
            <a:pPr marL="457200" indent="-457200">
              <a:buFont typeface="Arial" panose="020B0604020202020204" pitchFamily="34" charset="0"/>
              <a:buChar char="•"/>
            </a:pPr>
            <a:r>
              <a:rPr lang="en-US" sz="2800" dirty="0" smtClean="0">
                <a:solidFill>
                  <a:srgbClr val="002060"/>
                </a:solidFill>
              </a:rPr>
              <a:t>Jesus conquered sin and death, rising from the grave to set us free!</a:t>
            </a:r>
          </a:p>
          <a:p>
            <a:pPr marL="457200" indent="-457200">
              <a:buFont typeface="Arial" panose="020B0604020202020204" pitchFamily="34" charset="0"/>
              <a:buChar char="•"/>
            </a:pPr>
            <a:r>
              <a:rPr lang="en-US" sz="2800" dirty="0" smtClean="0">
                <a:solidFill>
                  <a:srgbClr val="002060"/>
                </a:solidFill>
              </a:rPr>
              <a:t>Go and tell…</a:t>
            </a:r>
            <a:endParaRPr lang="en-US" sz="2800" dirty="0">
              <a:solidFill>
                <a:srgbClr val="002060"/>
              </a:solidFill>
            </a:endParaRPr>
          </a:p>
        </p:txBody>
      </p:sp>
    </p:spTree>
    <p:extLst>
      <p:ext uri="{BB962C8B-B14F-4D97-AF65-F5344CB8AC3E}">
        <p14:creationId xmlns:p14="http://schemas.microsoft.com/office/powerpoint/2010/main" val="1604862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99305"/>
            <a:ext cx="7886700" cy="932053"/>
          </a:xfrm>
        </p:spPr>
        <p:txBody>
          <a:bodyPr>
            <a:normAutofit/>
          </a:bodyPr>
          <a:lstStyle/>
          <a:p>
            <a:pPr algn="ctr"/>
            <a:r>
              <a:rPr lang="en-US" sz="4000" b="1" u="sng" dirty="0" smtClean="0"/>
              <a:t>Mark 1:1,14,15 – the Gospel</a:t>
            </a:r>
            <a:endParaRPr lang="en-US" sz="4000" b="1" u="sng" dirty="0"/>
          </a:p>
        </p:txBody>
      </p:sp>
      <p:sp>
        <p:nvSpPr>
          <p:cNvPr id="5" name="Content Placeholder 4"/>
          <p:cNvSpPr>
            <a:spLocks noGrp="1"/>
          </p:cNvSpPr>
          <p:nvPr>
            <p:ph sz="half" idx="1"/>
          </p:nvPr>
        </p:nvSpPr>
        <p:spPr>
          <a:xfrm>
            <a:off x="446569" y="1180208"/>
            <a:ext cx="4068282" cy="3253569"/>
          </a:xfrm>
        </p:spPr>
        <p:txBody>
          <a:bodyPr>
            <a:normAutofit/>
          </a:bodyPr>
          <a:lstStyle/>
          <a:p>
            <a:pPr marL="0" indent="0">
              <a:buNone/>
            </a:pPr>
            <a:r>
              <a:rPr lang="zh-CN" altLang="en-US" sz="2600" dirty="0">
                <a:latin typeface="KaiTi" panose="02010609060101010101" pitchFamily="49" charset="-122"/>
                <a:ea typeface="KaiTi" panose="02010609060101010101" pitchFamily="49" charset="-122"/>
              </a:rPr>
              <a:t>神的儿</a:t>
            </a:r>
            <a:r>
              <a:rPr lang="zh-CN" altLang="en-US" sz="2600" dirty="0" smtClean="0">
                <a:latin typeface="KaiTi" panose="02010609060101010101" pitchFamily="49" charset="-122"/>
                <a:ea typeface="KaiTi" panose="02010609060101010101" pitchFamily="49" charset="-122"/>
              </a:rPr>
              <a:t>子耶</a:t>
            </a:r>
            <a:r>
              <a:rPr lang="zh-CN" altLang="en-US" sz="2600" dirty="0">
                <a:latin typeface="KaiTi" panose="02010609060101010101" pitchFamily="49" charset="-122"/>
                <a:ea typeface="KaiTi" panose="02010609060101010101" pitchFamily="49" charset="-122"/>
              </a:rPr>
              <a:t>稣基督福音的开始</a:t>
            </a:r>
            <a:r>
              <a:rPr lang="zh-CN" altLang="en-US" sz="2600" dirty="0" smtClean="0">
                <a:latin typeface="KaiTi" panose="02010609060101010101" pitchFamily="49" charset="-122"/>
                <a:ea typeface="KaiTi" panose="02010609060101010101" pitchFamily="49" charset="-122"/>
              </a:rPr>
              <a:t>。</a:t>
            </a:r>
            <a:endParaRPr lang="en-US" altLang="zh-CN" sz="2600" dirty="0" smtClean="0">
              <a:latin typeface="KaiTi" panose="02010609060101010101" pitchFamily="49" charset="-122"/>
              <a:ea typeface="KaiTi" panose="02010609060101010101" pitchFamily="49" charset="-122"/>
            </a:endParaRPr>
          </a:p>
          <a:p>
            <a:pPr marL="0" indent="0">
              <a:buNone/>
            </a:pPr>
            <a:r>
              <a:rPr lang="zh-CN" altLang="en-US" sz="2600" dirty="0">
                <a:latin typeface="KaiTi" panose="02010609060101010101" pitchFamily="49" charset="-122"/>
                <a:ea typeface="KaiTi" panose="02010609060101010101" pitchFamily="49" charset="-122"/>
              </a:rPr>
              <a:t>约翰被捕以后，耶稣来到加利利，宣讲　神的福音，</a:t>
            </a:r>
            <a:r>
              <a:rPr lang="zh-CN" altLang="en-US" sz="2600" b="1" baseline="30000" dirty="0">
                <a:latin typeface="KaiTi" panose="02010609060101010101" pitchFamily="49" charset="-122"/>
                <a:ea typeface="KaiTi" panose="02010609060101010101" pitchFamily="49" charset="-122"/>
              </a:rPr>
              <a:t> </a:t>
            </a:r>
            <a:r>
              <a:rPr lang="en-US" altLang="zh-CN" sz="2600" b="1" baseline="30000" dirty="0" smtClean="0">
                <a:latin typeface="KaiTi" panose="02010609060101010101" pitchFamily="49" charset="-122"/>
                <a:ea typeface="KaiTi" panose="02010609060101010101" pitchFamily="49" charset="-122"/>
              </a:rPr>
              <a:t> </a:t>
            </a:r>
            <a:r>
              <a:rPr lang="zh-CN" altLang="en-US" sz="2600" dirty="0">
                <a:latin typeface="KaiTi" panose="02010609060101010101" pitchFamily="49" charset="-122"/>
                <a:ea typeface="KaiTi" panose="02010609060101010101" pitchFamily="49" charset="-122"/>
              </a:rPr>
              <a:t>说：“时候到了，　神的国近了，你们应当悔改，相信福音。”</a:t>
            </a:r>
          </a:p>
          <a:p>
            <a:pPr marL="0" indent="0">
              <a:buNone/>
            </a:pPr>
            <a:endParaRPr lang="en-US" sz="2600" dirty="0">
              <a:latin typeface="KaiTi" panose="02010609060101010101" pitchFamily="49" charset="-122"/>
              <a:ea typeface="KaiTi" panose="02010609060101010101" pitchFamily="49" charset="-122"/>
            </a:endParaRPr>
          </a:p>
        </p:txBody>
      </p:sp>
      <p:sp>
        <p:nvSpPr>
          <p:cNvPr id="6" name="Content Placeholder 5"/>
          <p:cNvSpPr>
            <a:spLocks noGrp="1"/>
          </p:cNvSpPr>
          <p:nvPr>
            <p:ph sz="half" idx="2"/>
          </p:nvPr>
        </p:nvSpPr>
        <p:spPr>
          <a:xfrm>
            <a:off x="4629149" y="1180208"/>
            <a:ext cx="4068283" cy="3253569"/>
          </a:xfrm>
        </p:spPr>
        <p:txBody>
          <a:bodyPr>
            <a:normAutofit/>
          </a:bodyPr>
          <a:lstStyle/>
          <a:p>
            <a:pPr marL="0" indent="0">
              <a:buNone/>
            </a:pPr>
            <a:r>
              <a:rPr lang="en-US" sz="2400" dirty="0"/>
              <a:t>The beginning of the gospel of Jesus Christ, the Son of </a:t>
            </a:r>
            <a:r>
              <a:rPr lang="en-US" sz="2400" dirty="0" smtClean="0"/>
              <a:t>God.</a:t>
            </a:r>
            <a:endParaRPr lang="en-US" sz="2400" i="1" baseline="30000" dirty="0"/>
          </a:p>
          <a:p>
            <a:pPr marL="0" indent="0">
              <a:buNone/>
            </a:pPr>
            <a:r>
              <a:rPr lang="en-US" sz="2400" dirty="0"/>
              <a:t>Now after John was arrested, Jesus came into Galilee, proclaiming the gospel of God,</a:t>
            </a:r>
            <a:r>
              <a:rPr lang="en-US" sz="2400" b="1" baseline="30000" dirty="0"/>
              <a:t> </a:t>
            </a:r>
            <a:r>
              <a:rPr lang="en-US" sz="2400" dirty="0" smtClean="0"/>
              <a:t>and </a:t>
            </a:r>
            <a:r>
              <a:rPr lang="en-US" sz="2400" dirty="0"/>
              <a:t>saying, “The time is fulfilled, and the kingdom of God is at hand; repent and believe in the gospel.”</a:t>
            </a:r>
            <a:endParaRPr lang="en-US" sz="2400" dirty="0">
              <a:hlinkClick r:id="rId3"/>
            </a:endParaRPr>
          </a:p>
          <a:p>
            <a:pPr marL="0" indent="0">
              <a:buNone/>
            </a:pPr>
            <a:endParaRPr lang="en-US" sz="2400" dirty="0"/>
          </a:p>
        </p:txBody>
      </p:sp>
      <p:sp>
        <p:nvSpPr>
          <p:cNvPr id="7" name="TextBox 6"/>
          <p:cNvSpPr txBox="1"/>
          <p:nvPr/>
        </p:nvSpPr>
        <p:spPr>
          <a:xfrm>
            <a:off x="628650" y="4774028"/>
            <a:ext cx="7886699" cy="523220"/>
          </a:xfrm>
          <a:prstGeom prst="rect">
            <a:avLst/>
          </a:prstGeom>
          <a:noFill/>
        </p:spPr>
        <p:txBody>
          <a:bodyPr wrap="square" rtlCol="0">
            <a:spAutoFit/>
          </a:bodyPr>
          <a:lstStyle/>
          <a:p>
            <a:pPr marL="457200" indent="-457200" algn="ctr">
              <a:buFont typeface="Arial" panose="020B0604020202020204" pitchFamily="34" charset="0"/>
              <a:buChar char="•"/>
            </a:pPr>
            <a:r>
              <a:rPr lang="en-US" sz="2800" dirty="0" smtClean="0">
                <a:solidFill>
                  <a:srgbClr val="002060"/>
                </a:solidFill>
              </a:rPr>
              <a:t>The Simple Gospel of Jesus: Repent and Believe</a:t>
            </a:r>
            <a:endParaRPr lang="en-US" sz="2800" dirty="0">
              <a:solidFill>
                <a:srgbClr val="002060"/>
              </a:solidFill>
            </a:endParaRPr>
          </a:p>
        </p:txBody>
      </p:sp>
    </p:spTree>
    <p:extLst>
      <p:ext uri="{BB962C8B-B14F-4D97-AF65-F5344CB8AC3E}">
        <p14:creationId xmlns:p14="http://schemas.microsoft.com/office/powerpoint/2010/main" val="3044418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9305"/>
            <a:ext cx="9144000" cy="932053"/>
          </a:xfrm>
        </p:spPr>
        <p:txBody>
          <a:bodyPr>
            <a:normAutofit fontScale="90000"/>
          </a:bodyPr>
          <a:lstStyle/>
          <a:p>
            <a:pPr algn="ctr"/>
            <a:r>
              <a:rPr lang="en-US" sz="4000" b="1" u="sng" dirty="0" smtClean="0"/>
              <a:t>Mark 2:5,10-12 – Jesus meets our greatest need</a:t>
            </a:r>
            <a:endParaRPr lang="en-US" sz="4000" b="1" u="sng" dirty="0"/>
          </a:p>
        </p:txBody>
      </p:sp>
      <p:sp>
        <p:nvSpPr>
          <p:cNvPr id="5" name="Content Placeholder 4"/>
          <p:cNvSpPr>
            <a:spLocks noGrp="1"/>
          </p:cNvSpPr>
          <p:nvPr>
            <p:ph sz="half" idx="1"/>
          </p:nvPr>
        </p:nvSpPr>
        <p:spPr>
          <a:xfrm>
            <a:off x="382773" y="1180208"/>
            <a:ext cx="3838354" cy="3987215"/>
          </a:xfrm>
        </p:spPr>
        <p:txBody>
          <a:bodyPr>
            <a:normAutofit fontScale="92500" lnSpcReduction="20000"/>
          </a:bodyPr>
          <a:lstStyle/>
          <a:p>
            <a:pPr marL="0" indent="0">
              <a:buNone/>
            </a:pPr>
            <a:r>
              <a:rPr lang="zh-CN" altLang="en-US" sz="2600" dirty="0" smtClean="0">
                <a:latin typeface="KaiTi" panose="02010609060101010101" pitchFamily="49" charset="-122"/>
                <a:ea typeface="KaiTi" panose="02010609060101010101" pitchFamily="49" charset="-122"/>
              </a:rPr>
              <a:t>耶</a:t>
            </a:r>
            <a:r>
              <a:rPr lang="zh-CN" altLang="en-US" sz="2600" dirty="0">
                <a:latin typeface="KaiTi" panose="02010609060101010101" pitchFamily="49" charset="-122"/>
                <a:ea typeface="KaiTi" panose="02010609060101010101" pitchFamily="49" charset="-122"/>
              </a:rPr>
              <a:t>稣看见他们的信心，就对瘫子说：“孩子，你的罪赦了。</a:t>
            </a:r>
            <a:r>
              <a:rPr lang="zh-CN" altLang="en-US" sz="2600" dirty="0" smtClean="0">
                <a:latin typeface="KaiTi" panose="02010609060101010101" pitchFamily="49" charset="-122"/>
                <a:ea typeface="KaiTi" panose="02010609060101010101" pitchFamily="49" charset="-122"/>
              </a:rPr>
              <a:t>”</a:t>
            </a:r>
            <a:endParaRPr lang="en-US" altLang="zh-CN" sz="2600" dirty="0" smtClean="0">
              <a:latin typeface="KaiTi" panose="02010609060101010101" pitchFamily="49" charset="-122"/>
              <a:ea typeface="KaiTi" panose="02010609060101010101" pitchFamily="49" charset="-122"/>
            </a:endParaRPr>
          </a:p>
          <a:p>
            <a:pPr marL="0" indent="0">
              <a:buNone/>
            </a:pPr>
            <a:r>
              <a:rPr lang="zh-CN" altLang="en-US" sz="2600" dirty="0">
                <a:latin typeface="KaiTi" panose="02010609060101010101" pitchFamily="49" charset="-122"/>
                <a:ea typeface="KaiTi" panose="02010609060101010101" pitchFamily="49" charset="-122"/>
              </a:rPr>
              <a:t>然而为了要你们知道人子在地上有赦罪的权柄，（他就对瘫子说：） </a:t>
            </a:r>
            <a:r>
              <a:rPr lang="zh-CN" altLang="en-US" sz="2600" dirty="0" smtClean="0">
                <a:latin typeface="KaiTi" panose="02010609060101010101" pitchFamily="49" charset="-122"/>
                <a:ea typeface="KaiTi" panose="02010609060101010101" pitchFamily="49" charset="-122"/>
              </a:rPr>
              <a:t>我</a:t>
            </a:r>
            <a:r>
              <a:rPr lang="zh-CN" altLang="en-US" sz="2600" dirty="0">
                <a:latin typeface="KaiTi" panose="02010609060101010101" pitchFamily="49" charset="-122"/>
                <a:ea typeface="KaiTi" panose="02010609060101010101" pitchFamily="49" charset="-122"/>
              </a:rPr>
              <a:t>吩咐你，起来，拿起你的床垫，回家去吧。”</a:t>
            </a:r>
          </a:p>
          <a:p>
            <a:pPr marL="0" indent="0">
              <a:buNone/>
            </a:pPr>
            <a:r>
              <a:rPr lang="zh-CN" altLang="en-US" sz="2600" dirty="0" smtClean="0">
                <a:latin typeface="KaiTi" panose="02010609060101010101" pitchFamily="49" charset="-122"/>
                <a:ea typeface="KaiTi" panose="02010609060101010101" pitchFamily="49" charset="-122"/>
              </a:rPr>
              <a:t>那</a:t>
            </a:r>
            <a:r>
              <a:rPr lang="zh-CN" altLang="en-US" sz="2600" dirty="0">
                <a:latin typeface="KaiTi" panose="02010609060101010101" pitchFamily="49" charset="-122"/>
                <a:ea typeface="KaiTi" panose="02010609060101010101" pitchFamily="49" charset="-122"/>
              </a:rPr>
              <a:t>人就起来，立刻拿着床垫，当众出去了。众人都非常惊奇，颂赞　神，说：“我们从来没有见过这样的事。”</a:t>
            </a:r>
            <a:endParaRPr lang="en-US" sz="2600" dirty="0">
              <a:latin typeface="KaiTi" panose="02010609060101010101" pitchFamily="49" charset="-122"/>
              <a:ea typeface="KaiTi" panose="02010609060101010101" pitchFamily="49" charset="-122"/>
            </a:endParaRPr>
          </a:p>
        </p:txBody>
      </p:sp>
      <p:sp>
        <p:nvSpPr>
          <p:cNvPr id="6" name="Content Placeholder 5"/>
          <p:cNvSpPr>
            <a:spLocks noGrp="1"/>
          </p:cNvSpPr>
          <p:nvPr>
            <p:ph sz="half" idx="2"/>
          </p:nvPr>
        </p:nvSpPr>
        <p:spPr>
          <a:xfrm>
            <a:off x="4629149" y="1180208"/>
            <a:ext cx="4206507" cy="3987215"/>
          </a:xfrm>
        </p:spPr>
        <p:txBody>
          <a:bodyPr>
            <a:noAutofit/>
          </a:bodyPr>
          <a:lstStyle/>
          <a:p>
            <a:pPr marL="0" indent="0">
              <a:buNone/>
            </a:pPr>
            <a:r>
              <a:rPr lang="en-US" sz="2000" dirty="0"/>
              <a:t>And when Jesus saw their faith, he said to the paralytic, “Son, your sins are forgiven</a:t>
            </a:r>
            <a:r>
              <a:rPr lang="en-US" sz="2000" dirty="0" smtClean="0"/>
              <a:t>.”</a:t>
            </a:r>
          </a:p>
          <a:p>
            <a:pPr marL="0" indent="0">
              <a:buNone/>
            </a:pPr>
            <a:r>
              <a:rPr lang="en-US" sz="2000" dirty="0"/>
              <a:t>But that you may know that the Son of Man has authority on earth to forgive sins”—he said to the paralytic— </a:t>
            </a:r>
            <a:r>
              <a:rPr lang="en-US" sz="2000" dirty="0" smtClean="0"/>
              <a:t>“</a:t>
            </a:r>
            <a:r>
              <a:rPr lang="en-US" sz="2000" dirty="0"/>
              <a:t>I say to you, rise, pick up your bed, and go home.” </a:t>
            </a:r>
            <a:r>
              <a:rPr lang="en-US" sz="2000" dirty="0" smtClean="0"/>
              <a:t>And </a:t>
            </a:r>
            <a:r>
              <a:rPr lang="en-US" sz="2000" dirty="0"/>
              <a:t>he rose and immediately picked up his bed and went out before them all, so that they were all amazed and glorified God, saying, “We never saw anything like this!”</a:t>
            </a:r>
          </a:p>
        </p:txBody>
      </p:sp>
      <p:sp>
        <p:nvSpPr>
          <p:cNvPr id="7" name="TextBox 6"/>
          <p:cNvSpPr txBox="1"/>
          <p:nvPr/>
        </p:nvSpPr>
        <p:spPr>
          <a:xfrm>
            <a:off x="628650" y="5284404"/>
            <a:ext cx="7886699" cy="954107"/>
          </a:xfrm>
          <a:prstGeom prst="rect">
            <a:avLst/>
          </a:prstGeom>
          <a:noFill/>
        </p:spPr>
        <p:txBody>
          <a:bodyPr wrap="square" rtlCol="0">
            <a:spAutoFit/>
          </a:bodyPr>
          <a:lstStyle/>
          <a:p>
            <a:pPr marL="457200" indent="-457200">
              <a:buFont typeface="Arial" panose="020B0604020202020204" pitchFamily="34" charset="0"/>
              <a:buChar char="•"/>
            </a:pPr>
            <a:r>
              <a:rPr lang="en-US" sz="2800" dirty="0" smtClean="0">
                <a:solidFill>
                  <a:srgbClr val="002060"/>
                </a:solidFill>
              </a:rPr>
              <a:t>Our greatest need: forgiveness of sin</a:t>
            </a:r>
          </a:p>
          <a:p>
            <a:pPr marL="457200" indent="-457200">
              <a:buFont typeface="Arial" panose="020B0604020202020204" pitchFamily="34" charset="0"/>
              <a:buChar char="•"/>
            </a:pPr>
            <a:r>
              <a:rPr lang="en-US" sz="2800" dirty="0" smtClean="0">
                <a:solidFill>
                  <a:srgbClr val="002060"/>
                </a:solidFill>
              </a:rPr>
              <a:t>Jesus’ miracles prove that His message is true.</a:t>
            </a:r>
            <a:endParaRPr lang="en-US" sz="2800" dirty="0">
              <a:solidFill>
                <a:srgbClr val="002060"/>
              </a:solidFill>
            </a:endParaRPr>
          </a:p>
        </p:txBody>
      </p:sp>
    </p:spTree>
    <p:extLst>
      <p:ext uri="{BB962C8B-B14F-4D97-AF65-F5344CB8AC3E}">
        <p14:creationId xmlns:p14="http://schemas.microsoft.com/office/powerpoint/2010/main" val="1010560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9305"/>
            <a:ext cx="9144000" cy="932053"/>
          </a:xfrm>
        </p:spPr>
        <p:txBody>
          <a:bodyPr>
            <a:normAutofit/>
          </a:bodyPr>
          <a:lstStyle/>
          <a:p>
            <a:pPr algn="ctr"/>
            <a:r>
              <a:rPr lang="en-US" sz="4000" b="1" u="sng" dirty="0" smtClean="0"/>
              <a:t>Mark 3:4-6 – Jesus confronts tradition</a:t>
            </a:r>
            <a:endParaRPr lang="en-US" sz="4000" b="1" u="sng" dirty="0"/>
          </a:p>
        </p:txBody>
      </p:sp>
      <p:sp>
        <p:nvSpPr>
          <p:cNvPr id="5" name="Content Placeholder 4"/>
          <p:cNvSpPr>
            <a:spLocks noGrp="1"/>
          </p:cNvSpPr>
          <p:nvPr>
            <p:ph sz="half" idx="1"/>
          </p:nvPr>
        </p:nvSpPr>
        <p:spPr>
          <a:xfrm>
            <a:off x="382773" y="1180208"/>
            <a:ext cx="3838354" cy="3987215"/>
          </a:xfrm>
        </p:spPr>
        <p:txBody>
          <a:bodyPr>
            <a:normAutofit lnSpcReduction="10000"/>
          </a:bodyPr>
          <a:lstStyle/>
          <a:p>
            <a:pPr marL="0" indent="0">
              <a:buNone/>
            </a:pPr>
            <a:r>
              <a:rPr lang="zh-CN" altLang="en-US" sz="2600" dirty="0">
                <a:latin typeface="KaiTi" panose="02010609060101010101" pitchFamily="49" charset="-122"/>
                <a:ea typeface="KaiTi" panose="02010609060101010101" pitchFamily="49" charset="-122"/>
              </a:rPr>
              <a:t>又对他们说：“在安息日哪一样是可以作的呢：作好事还是坏事？救命还是害命？”他们一声不响。</a:t>
            </a:r>
          </a:p>
          <a:p>
            <a:pPr marL="0" indent="0">
              <a:buNone/>
            </a:pPr>
            <a:r>
              <a:rPr lang="zh-CN" altLang="en-US" sz="2600" dirty="0" smtClean="0">
                <a:latin typeface="KaiTi" panose="02010609060101010101" pitchFamily="49" charset="-122"/>
                <a:ea typeface="KaiTi" panose="02010609060101010101" pitchFamily="49" charset="-122"/>
              </a:rPr>
              <a:t>耶</a:t>
            </a:r>
            <a:r>
              <a:rPr lang="zh-CN" altLang="en-US" sz="2600" dirty="0">
                <a:latin typeface="KaiTi" panose="02010609060101010101" pitchFamily="49" charset="-122"/>
                <a:ea typeface="KaiTi" panose="02010609060101010101" pitchFamily="49" charset="-122"/>
              </a:rPr>
              <a:t>稣怒目环视他们，因他们的心刚硬而难过，就对那人说：“伸出手来！”他把手一伸，手就复原了。</a:t>
            </a:r>
          </a:p>
          <a:p>
            <a:pPr marL="0" indent="0">
              <a:buNone/>
            </a:pPr>
            <a:r>
              <a:rPr lang="zh-CN" altLang="en-US" sz="2600" dirty="0" smtClean="0">
                <a:latin typeface="KaiTi" panose="02010609060101010101" pitchFamily="49" charset="-122"/>
                <a:ea typeface="KaiTi" panose="02010609060101010101" pitchFamily="49" charset="-122"/>
              </a:rPr>
              <a:t>法</a:t>
            </a:r>
            <a:r>
              <a:rPr lang="zh-CN" altLang="en-US" sz="2600" dirty="0">
                <a:latin typeface="KaiTi" panose="02010609060101010101" pitchFamily="49" charset="-122"/>
                <a:ea typeface="KaiTi" panose="02010609060101010101" pitchFamily="49" charset="-122"/>
              </a:rPr>
              <a:t>利赛人出来，立刻和希律党人商量怎样对付耶稣，好除掉他。</a:t>
            </a:r>
            <a:endParaRPr lang="en-US" sz="2600" dirty="0">
              <a:latin typeface="KaiTi" panose="02010609060101010101" pitchFamily="49" charset="-122"/>
              <a:ea typeface="KaiTi" panose="02010609060101010101" pitchFamily="49" charset="-122"/>
            </a:endParaRPr>
          </a:p>
        </p:txBody>
      </p:sp>
      <p:sp>
        <p:nvSpPr>
          <p:cNvPr id="6" name="Content Placeholder 5"/>
          <p:cNvSpPr>
            <a:spLocks noGrp="1"/>
          </p:cNvSpPr>
          <p:nvPr>
            <p:ph sz="half" idx="2"/>
          </p:nvPr>
        </p:nvSpPr>
        <p:spPr>
          <a:xfrm>
            <a:off x="4629149" y="1180208"/>
            <a:ext cx="4206507" cy="3987215"/>
          </a:xfrm>
        </p:spPr>
        <p:txBody>
          <a:bodyPr>
            <a:noAutofit/>
          </a:bodyPr>
          <a:lstStyle/>
          <a:p>
            <a:pPr marL="0" indent="0">
              <a:buNone/>
            </a:pPr>
            <a:r>
              <a:rPr lang="en-US" sz="2200" dirty="0"/>
              <a:t>And he said to them, “Is it lawful on the Sabbath to do good or to do harm, to save life or to kill?” But they were silent. </a:t>
            </a:r>
            <a:r>
              <a:rPr lang="en-US" sz="2200" dirty="0" smtClean="0"/>
              <a:t>And </a:t>
            </a:r>
            <a:r>
              <a:rPr lang="en-US" sz="2200" dirty="0"/>
              <a:t>he looked around at them with anger, grieved at their hardness of heart, and said to the man, “Stretch out your hand.” He stretched it out, and his hand was restored. </a:t>
            </a:r>
            <a:r>
              <a:rPr lang="en-US" sz="2200" dirty="0" smtClean="0"/>
              <a:t>The </a:t>
            </a:r>
            <a:r>
              <a:rPr lang="en-US" sz="2200" dirty="0"/>
              <a:t>Pharisees went out and immediately held counsel with the </a:t>
            </a:r>
            <a:r>
              <a:rPr lang="en-US" sz="2200" dirty="0" err="1"/>
              <a:t>Herodians</a:t>
            </a:r>
            <a:r>
              <a:rPr lang="en-US" sz="2200" dirty="0"/>
              <a:t> against him, how to destroy him.</a:t>
            </a:r>
          </a:p>
        </p:txBody>
      </p:sp>
      <p:sp>
        <p:nvSpPr>
          <p:cNvPr id="7" name="TextBox 6"/>
          <p:cNvSpPr txBox="1"/>
          <p:nvPr/>
        </p:nvSpPr>
        <p:spPr>
          <a:xfrm>
            <a:off x="85064" y="5284404"/>
            <a:ext cx="8952614" cy="1384995"/>
          </a:xfrm>
          <a:prstGeom prst="rect">
            <a:avLst/>
          </a:prstGeom>
          <a:noFill/>
        </p:spPr>
        <p:txBody>
          <a:bodyPr wrap="square" rtlCol="0">
            <a:spAutoFit/>
          </a:bodyPr>
          <a:lstStyle/>
          <a:p>
            <a:pPr marL="457200" indent="-457200" algn="just">
              <a:buFont typeface="Arial" panose="020B0604020202020204" pitchFamily="34" charset="0"/>
              <a:buChar char="•"/>
            </a:pPr>
            <a:r>
              <a:rPr lang="en-US" sz="2800" dirty="0" smtClean="0">
                <a:solidFill>
                  <a:srgbClr val="002060"/>
                </a:solidFill>
              </a:rPr>
              <a:t>Don’t come to Jesus with your expectations or traditions.</a:t>
            </a:r>
          </a:p>
          <a:p>
            <a:pPr marL="457200" indent="-457200">
              <a:buFont typeface="Arial" panose="020B0604020202020204" pitchFamily="34" charset="0"/>
              <a:buChar char="•"/>
            </a:pPr>
            <a:r>
              <a:rPr lang="en-US" sz="2800" dirty="0" smtClean="0">
                <a:solidFill>
                  <a:srgbClr val="002060"/>
                </a:solidFill>
              </a:rPr>
              <a:t>With Jesus there are only two options: accept Him or reject Him</a:t>
            </a:r>
            <a:endParaRPr lang="en-US" sz="2800" dirty="0">
              <a:solidFill>
                <a:srgbClr val="002060"/>
              </a:solidFill>
            </a:endParaRPr>
          </a:p>
        </p:txBody>
      </p:sp>
    </p:spTree>
    <p:extLst>
      <p:ext uri="{BB962C8B-B14F-4D97-AF65-F5344CB8AC3E}">
        <p14:creationId xmlns:p14="http://schemas.microsoft.com/office/powerpoint/2010/main" val="1404848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9305"/>
            <a:ext cx="9144000" cy="932053"/>
          </a:xfrm>
        </p:spPr>
        <p:txBody>
          <a:bodyPr>
            <a:normAutofit/>
          </a:bodyPr>
          <a:lstStyle/>
          <a:p>
            <a:pPr algn="ctr"/>
            <a:r>
              <a:rPr lang="en-US" sz="4000" b="1" u="sng" dirty="0" smtClean="0"/>
              <a:t>Mark 4:38-41 – Jesus in our storm</a:t>
            </a:r>
            <a:endParaRPr lang="en-US" sz="4000" b="1" u="sng" dirty="0"/>
          </a:p>
        </p:txBody>
      </p:sp>
      <p:sp>
        <p:nvSpPr>
          <p:cNvPr id="5" name="Content Placeholder 4"/>
          <p:cNvSpPr>
            <a:spLocks noGrp="1"/>
          </p:cNvSpPr>
          <p:nvPr>
            <p:ph sz="half" idx="1"/>
          </p:nvPr>
        </p:nvSpPr>
        <p:spPr>
          <a:xfrm>
            <a:off x="382773" y="1180208"/>
            <a:ext cx="3838354" cy="3987215"/>
          </a:xfrm>
        </p:spPr>
        <p:txBody>
          <a:bodyPr>
            <a:normAutofit fontScale="92500" lnSpcReduction="20000"/>
          </a:bodyPr>
          <a:lstStyle/>
          <a:p>
            <a:pPr marL="0" indent="0">
              <a:buNone/>
            </a:pPr>
            <a:r>
              <a:rPr lang="zh-CN" altLang="en-US" sz="2600" dirty="0">
                <a:latin typeface="KaiTi" panose="02010609060101010101" pitchFamily="49" charset="-122"/>
                <a:ea typeface="KaiTi" panose="02010609060101010101" pitchFamily="49" charset="-122"/>
              </a:rPr>
              <a:t>耶稣却在船尾靠着枕头睡着了。门徒把他叫醒，对他说：“老师，我们要死了，你不管吗？”</a:t>
            </a:r>
          </a:p>
          <a:p>
            <a:pPr marL="0" indent="0">
              <a:buNone/>
            </a:pPr>
            <a:r>
              <a:rPr lang="zh-CN" altLang="en-US" sz="2600" dirty="0" smtClean="0">
                <a:latin typeface="KaiTi" panose="02010609060101010101" pitchFamily="49" charset="-122"/>
                <a:ea typeface="KaiTi" panose="02010609060101010101" pitchFamily="49" charset="-122"/>
              </a:rPr>
              <a:t>耶</a:t>
            </a:r>
            <a:r>
              <a:rPr lang="zh-CN" altLang="en-US" sz="2600" dirty="0">
                <a:latin typeface="KaiTi" panose="02010609060101010101" pitchFamily="49" charset="-122"/>
                <a:ea typeface="KaiTi" panose="02010609060101010101" pitchFamily="49" charset="-122"/>
              </a:rPr>
              <a:t>稣起来，斥责了风，又对海说：“不要作声！安静吧！”风就停止，大大地平静了</a:t>
            </a:r>
            <a:r>
              <a:rPr lang="zh-CN" altLang="en-US" sz="2600" dirty="0" smtClean="0">
                <a:latin typeface="KaiTi" panose="02010609060101010101" pitchFamily="49" charset="-122"/>
                <a:ea typeface="KaiTi" panose="02010609060101010101" pitchFamily="49" charset="-122"/>
              </a:rPr>
              <a:t>。然</a:t>
            </a:r>
            <a:r>
              <a:rPr lang="zh-CN" altLang="en-US" sz="2600" dirty="0">
                <a:latin typeface="KaiTi" panose="02010609060101010101" pitchFamily="49" charset="-122"/>
                <a:ea typeface="KaiTi" panose="02010609060101010101" pitchFamily="49" charset="-122"/>
              </a:rPr>
              <a:t>后对他们说：“为什么这样胆怯呢？你们还是没有信心吗？”</a:t>
            </a:r>
          </a:p>
          <a:p>
            <a:pPr marL="0" indent="0">
              <a:buNone/>
            </a:pPr>
            <a:r>
              <a:rPr lang="zh-CN" altLang="en-US" sz="2600" dirty="0" smtClean="0">
                <a:latin typeface="KaiTi" panose="02010609060101010101" pitchFamily="49" charset="-122"/>
                <a:ea typeface="KaiTi" panose="02010609060101010101" pitchFamily="49" charset="-122"/>
              </a:rPr>
              <a:t>门</a:t>
            </a:r>
            <a:r>
              <a:rPr lang="zh-CN" altLang="en-US" sz="2600" dirty="0">
                <a:latin typeface="KaiTi" panose="02010609060101010101" pitchFamily="49" charset="-122"/>
                <a:ea typeface="KaiTi" panose="02010609060101010101" pitchFamily="49" charset="-122"/>
              </a:rPr>
              <a:t>徒非常惧怕，彼此说：“这到底是谁，连风和海都听从他？</a:t>
            </a:r>
            <a:endParaRPr lang="en-US" sz="2600" dirty="0">
              <a:latin typeface="KaiTi" panose="02010609060101010101" pitchFamily="49" charset="-122"/>
              <a:ea typeface="KaiTi" panose="02010609060101010101" pitchFamily="49" charset="-122"/>
            </a:endParaRPr>
          </a:p>
        </p:txBody>
      </p:sp>
      <p:sp>
        <p:nvSpPr>
          <p:cNvPr id="6" name="Content Placeholder 5"/>
          <p:cNvSpPr>
            <a:spLocks noGrp="1"/>
          </p:cNvSpPr>
          <p:nvPr>
            <p:ph sz="half" idx="2"/>
          </p:nvPr>
        </p:nvSpPr>
        <p:spPr>
          <a:xfrm>
            <a:off x="4629149" y="1180208"/>
            <a:ext cx="4206507" cy="3987215"/>
          </a:xfrm>
        </p:spPr>
        <p:txBody>
          <a:bodyPr>
            <a:noAutofit/>
          </a:bodyPr>
          <a:lstStyle/>
          <a:p>
            <a:pPr marL="0" indent="0">
              <a:buNone/>
            </a:pPr>
            <a:r>
              <a:rPr lang="en-US" sz="2000" dirty="0"/>
              <a:t>But he was in the stern, asleep on the cushion. And they woke him and said to him, “Teacher, do you not care that we are perishing?” </a:t>
            </a:r>
            <a:r>
              <a:rPr lang="en-US" sz="2000" dirty="0" smtClean="0"/>
              <a:t>And </a:t>
            </a:r>
            <a:r>
              <a:rPr lang="en-US" sz="2000" dirty="0"/>
              <a:t>he awoke and rebuked the wind and said to the sea, “Peace! Be still!” And the wind ceased, and there was a great calm</a:t>
            </a:r>
            <a:r>
              <a:rPr lang="en-US" sz="2000" dirty="0" smtClean="0"/>
              <a:t>. </a:t>
            </a:r>
            <a:r>
              <a:rPr lang="en-US" sz="2000" dirty="0"/>
              <a:t>He said to them, “Why are you so afraid? Have you still no faith</a:t>
            </a:r>
            <a:r>
              <a:rPr lang="en-US" sz="2000" dirty="0" smtClean="0"/>
              <a:t>?”</a:t>
            </a:r>
          </a:p>
          <a:p>
            <a:pPr marL="0" indent="0">
              <a:buNone/>
            </a:pPr>
            <a:r>
              <a:rPr lang="en-US" sz="2000" dirty="0"/>
              <a:t>And they were filled with great fear and said to one another, “Who then is this, that even the wind and the sea obey him?”</a:t>
            </a:r>
          </a:p>
        </p:txBody>
      </p:sp>
      <p:sp>
        <p:nvSpPr>
          <p:cNvPr id="7" name="TextBox 6"/>
          <p:cNvSpPr txBox="1"/>
          <p:nvPr/>
        </p:nvSpPr>
        <p:spPr>
          <a:xfrm>
            <a:off x="628650" y="5284404"/>
            <a:ext cx="7886699" cy="1384995"/>
          </a:xfrm>
          <a:prstGeom prst="rect">
            <a:avLst/>
          </a:prstGeom>
          <a:noFill/>
        </p:spPr>
        <p:txBody>
          <a:bodyPr wrap="square" rtlCol="0">
            <a:spAutoFit/>
          </a:bodyPr>
          <a:lstStyle/>
          <a:p>
            <a:pPr marL="457200" indent="-457200">
              <a:buFont typeface="Arial" panose="020B0604020202020204" pitchFamily="34" charset="0"/>
              <a:buChar char="•"/>
            </a:pPr>
            <a:r>
              <a:rPr lang="en-US" sz="2800" dirty="0" smtClean="0">
                <a:solidFill>
                  <a:srgbClr val="002060"/>
                </a:solidFill>
              </a:rPr>
              <a:t>Even when </a:t>
            </a:r>
            <a:r>
              <a:rPr lang="en-US" sz="2800" dirty="0">
                <a:solidFill>
                  <a:srgbClr val="002060"/>
                </a:solidFill>
              </a:rPr>
              <a:t>we obey God we may face a “storm,” but He </a:t>
            </a:r>
            <a:r>
              <a:rPr lang="en-US" sz="2800" dirty="0" smtClean="0">
                <a:solidFill>
                  <a:srgbClr val="002060"/>
                </a:solidFill>
              </a:rPr>
              <a:t>is always with His children.</a:t>
            </a:r>
          </a:p>
          <a:p>
            <a:pPr marL="457200" indent="-457200">
              <a:buFont typeface="Arial" panose="020B0604020202020204" pitchFamily="34" charset="0"/>
              <a:buChar char="•"/>
            </a:pPr>
            <a:r>
              <a:rPr lang="en-US" sz="2800" dirty="0" smtClean="0">
                <a:solidFill>
                  <a:srgbClr val="002060"/>
                </a:solidFill>
              </a:rPr>
              <a:t>To have strong faith, keep your eyes on Jesus</a:t>
            </a:r>
            <a:endParaRPr lang="en-US" sz="2800" dirty="0">
              <a:solidFill>
                <a:srgbClr val="002060"/>
              </a:solidFill>
            </a:endParaRPr>
          </a:p>
        </p:txBody>
      </p:sp>
    </p:spTree>
    <p:extLst>
      <p:ext uri="{BB962C8B-B14F-4D97-AF65-F5344CB8AC3E}">
        <p14:creationId xmlns:p14="http://schemas.microsoft.com/office/powerpoint/2010/main" val="1124472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9305"/>
            <a:ext cx="9144000" cy="932053"/>
          </a:xfrm>
        </p:spPr>
        <p:txBody>
          <a:bodyPr>
            <a:normAutofit fontScale="90000"/>
          </a:bodyPr>
          <a:lstStyle/>
          <a:p>
            <a:pPr algn="ctr"/>
            <a:r>
              <a:rPr lang="en-US" sz="4000" b="1" u="sng" dirty="0" smtClean="0"/>
              <a:t>Mark 5:3,4,15 – Jesus: the Hope for the hopeless</a:t>
            </a:r>
            <a:endParaRPr lang="en-US" sz="4000" b="1" u="sng" dirty="0"/>
          </a:p>
        </p:txBody>
      </p:sp>
      <p:sp>
        <p:nvSpPr>
          <p:cNvPr id="5" name="Content Placeholder 4"/>
          <p:cNvSpPr>
            <a:spLocks noGrp="1"/>
          </p:cNvSpPr>
          <p:nvPr>
            <p:ph sz="half" idx="1"/>
          </p:nvPr>
        </p:nvSpPr>
        <p:spPr>
          <a:xfrm>
            <a:off x="382773" y="1180208"/>
            <a:ext cx="3838354" cy="3987215"/>
          </a:xfrm>
        </p:spPr>
        <p:txBody>
          <a:bodyPr>
            <a:normAutofit fontScale="92500" lnSpcReduction="10000"/>
          </a:bodyPr>
          <a:lstStyle/>
          <a:p>
            <a:pPr marL="0" indent="0">
              <a:buNone/>
            </a:pPr>
            <a:r>
              <a:rPr lang="zh-CN" altLang="en-US" sz="2600" dirty="0">
                <a:latin typeface="KaiTi" panose="02010609060101010101" pitchFamily="49" charset="-122"/>
                <a:ea typeface="KaiTi" panose="02010609060101010101" pitchFamily="49" charset="-122"/>
              </a:rPr>
              <a:t>那人经常住在坟墓中间，从来没有人能绑住他，甚至用锁炼都不能</a:t>
            </a:r>
            <a:r>
              <a:rPr lang="zh-CN" altLang="en-US" sz="2600" dirty="0" smtClean="0">
                <a:latin typeface="KaiTi" panose="02010609060101010101" pitchFamily="49" charset="-122"/>
                <a:ea typeface="KaiTi" panose="02010609060101010101" pitchFamily="49" charset="-122"/>
              </a:rPr>
              <a:t>。曾</a:t>
            </a:r>
            <a:r>
              <a:rPr lang="zh-CN" altLang="en-US" sz="2600" dirty="0">
                <a:latin typeface="KaiTi" panose="02010609060101010101" pitchFamily="49" charset="-122"/>
                <a:ea typeface="KaiTi" panose="02010609060101010101" pitchFamily="49" charset="-122"/>
              </a:rPr>
              <a:t>经有很多次，人用脚镣和锁炼捆绑他，锁炼却被他挣断，脚镣也被他弄碎，始终没有人能制伏他</a:t>
            </a:r>
            <a:r>
              <a:rPr lang="zh-CN" altLang="en-US" sz="2600" dirty="0" smtClean="0">
                <a:latin typeface="KaiTi" panose="02010609060101010101" pitchFamily="49" charset="-122"/>
                <a:ea typeface="KaiTi" panose="02010609060101010101" pitchFamily="49" charset="-122"/>
              </a:rPr>
              <a:t>。</a:t>
            </a:r>
            <a:endParaRPr lang="en-US" altLang="zh-CN" sz="2600" dirty="0" smtClean="0">
              <a:latin typeface="KaiTi" panose="02010609060101010101" pitchFamily="49" charset="-122"/>
              <a:ea typeface="KaiTi" panose="02010609060101010101" pitchFamily="49" charset="-122"/>
            </a:endParaRPr>
          </a:p>
          <a:p>
            <a:pPr marL="0" indent="0">
              <a:buNone/>
            </a:pPr>
            <a:r>
              <a:rPr lang="zh-CN" altLang="en-US" sz="2600" dirty="0">
                <a:latin typeface="KaiTi" panose="02010609060101010101" pitchFamily="49" charset="-122"/>
                <a:ea typeface="KaiTi" panose="02010609060101010101" pitchFamily="49" charset="-122"/>
              </a:rPr>
              <a:t>他们来到耶稣跟前，看见那被鬼附过的人，就是曾被‘大军团’附过的人，坐在那里，穿上了衣服，神志清醒，他们就害怕。</a:t>
            </a:r>
            <a:endParaRPr lang="en-US" sz="2600" dirty="0">
              <a:latin typeface="KaiTi" panose="02010609060101010101" pitchFamily="49" charset="-122"/>
              <a:ea typeface="KaiTi" panose="02010609060101010101" pitchFamily="49" charset="-122"/>
            </a:endParaRPr>
          </a:p>
        </p:txBody>
      </p:sp>
      <p:sp>
        <p:nvSpPr>
          <p:cNvPr id="6" name="Content Placeholder 5"/>
          <p:cNvSpPr>
            <a:spLocks noGrp="1"/>
          </p:cNvSpPr>
          <p:nvPr>
            <p:ph sz="half" idx="2"/>
          </p:nvPr>
        </p:nvSpPr>
        <p:spPr>
          <a:xfrm>
            <a:off x="4629149" y="1180208"/>
            <a:ext cx="4206507" cy="3987215"/>
          </a:xfrm>
        </p:spPr>
        <p:txBody>
          <a:bodyPr>
            <a:noAutofit/>
          </a:bodyPr>
          <a:lstStyle/>
          <a:p>
            <a:pPr marL="0" indent="0">
              <a:buNone/>
            </a:pPr>
            <a:r>
              <a:rPr lang="en-US" sz="2000" dirty="0"/>
              <a:t>He lived among the tombs. And no one could bind him anymore, not even with a chain, </a:t>
            </a:r>
            <a:r>
              <a:rPr lang="en-US" sz="2000" dirty="0" smtClean="0"/>
              <a:t>for </a:t>
            </a:r>
            <a:r>
              <a:rPr lang="en-US" sz="2000" dirty="0"/>
              <a:t>he had often been bound with shackles and chains, but he wrenched the chains apart, and he broke the shackles in pieces. No one had the strength to subdue him</a:t>
            </a:r>
            <a:r>
              <a:rPr lang="en-US" sz="2000" dirty="0" smtClean="0"/>
              <a:t>.</a:t>
            </a:r>
          </a:p>
          <a:p>
            <a:pPr marL="0" indent="0">
              <a:buNone/>
            </a:pPr>
            <a:r>
              <a:rPr lang="en-US" sz="2000" dirty="0"/>
              <a:t>And they came to Jesus and saw the </a:t>
            </a:r>
            <a:r>
              <a:rPr lang="en-US" sz="2000" dirty="0" smtClean="0"/>
              <a:t>demon-possessed </a:t>
            </a:r>
            <a:r>
              <a:rPr lang="en-US" sz="2000" dirty="0"/>
              <a:t>man, the one who had had the legion, sitting there, clothed and in his right mind, and they were afraid.</a:t>
            </a:r>
          </a:p>
        </p:txBody>
      </p:sp>
      <p:sp>
        <p:nvSpPr>
          <p:cNvPr id="7" name="TextBox 6"/>
          <p:cNvSpPr txBox="1"/>
          <p:nvPr/>
        </p:nvSpPr>
        <p:spPr>
          <a:xfrm>
            <a:off x="223280" y="5093010"/>
            <a:ext cx="8729330" cy="1384995"/>
          </a:xfrm>
          <a:prstGeom prst="rect">
            <a:avLst/>
          </a:prstGeom>
          <a:noFill/>
        </p:spPr>
        <p:txBody>
          <a:bodyPr wrap="square" rtlCol="0">
            <a:spAutoFit/>
          </a:bodyPr>
          <a:lstStyle/>
          <a:p>
            <a:pPr marL="457200" indent="-457200">
              <a:buFont typeface="Arial" panose="020B0604020202020204" pitchFamily="34" charset="0"/>
              <a:buChar char="•"/>
            </a:pPr>
            <a:r>
              <a:rPr lang="en-US" sz="2800" dirty="0" smtClean="0">
                <a:solidFill>
                  <a:srgbClr val="002060"/>
                </a:solidFill>
              </a:rPr>
              <a:t>Jesus came to seek and save </a:t>
            </a:r>
            <a:r>
              <a:rPr lang="en-US" sz="2800" dirty="0">
                <a:solidFill>
                  <a:srgbClr val="002060"/>
                </a:solidFill>
              </a:rPr>
              <a:t>desperate </a:t>
            </a:r>
            <a:r>
              <a:rPr lang="en-US" sz="2800" dirty="0" smtClean="0">
                <a:solidFill>
                  <a:srgbClr val="002060"/>
                </a:solidFill>
              </a:rPr>
              <a:t>sinners </a:t>
            </a:r>
            <a:r>
              <a:rPr lang="en-US" sz="2800" dirty="0">
                <a:solidFill>
                  <a:srgbClr val="002060"/>
                </a:solidFill>
              </a:rPr>
              <a:t>with no other </a:t>
            </a:r>
            <a:r>
              <a:rPr lang="en-US" sz="2800" dirty="0" smtClean="0">
                <a:solidFill>
                  <a:srgbClr val="002060"/>
                </a:solidFill>
              </a:rPr>
              <a:t>hope</a:t>
            </a:r>
          </a:p>
          <a:p>
            <a:pPr marL="457200" indent="-457200">
              <a:buFont typeface="Arial" panose="020B0604020202020204" pitchFamily="34" charset="0"/>
              <a:buChar char="•"/>
            </a:pPr>
            <a:r>
              <a:rPr lang="en-US" sz="2800" dirty="0" smtClean="0">
                <a:solidFill>
                  <a:srgbClr val="002060"/>
                </a:solidFill>
              </a:rPr>
              <a:t>Jesus is more powerful than anything!</a:t>
            </a:r>
            <a:endParaRPr lang="en-US" sz="2800" dirty="0">
              <a:solidFill>
                <a:srgbClr val="002060"/>
              </a:solidFill>
            </a:endParaRPr>
          </a:p>
        </p:txBody>
      </p:sp>
    </p:spTree>
    <p:extLst>
      <p:ext uri="{BB962C8B-B14F-4D97-AF65-F5344CB8AC3E}">
        <p14:creationId xmlns:p14="http://schemas.microsoft.com/office/powerpoint/2010/main" val="1898349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9305"/>
            <a:ext cx="9144000" cy="932053"/>
          </a:xfrm>
        </p:spPr>
        <p:txBody>
          <a:bodyPr>
            <a:normAutofit/>
          </a:bodyPr>
          <a:lstStyle/>
          <a:p>
            <a:pPr algn="ctr"/>
            <a:r>
              <a:rPr lang="en-US" sz="4000" b="1" u="sng" dirty="0" smtClean="0"/>
              <a:t>Mark 6:1-3 – Expect rejection from friends</a:t>
            </a:r>
            <a:endParaRPr lang="en-US" sz="4000" b="1" u="sng" dirty="0"/>
          </a:p>
        </p:txBody>
      </p:sp>
      <p:sp>
        <p:nvSpPr>
          <p:cNvPr id="5" name="Content Placeholder 4"/>
          <p:cNvSpPr>
            <a:spLocks noGrp="1"/>
          </p:cNvSpPr>
          <p:nvPr>
            <p:ph sz="half" idx="1"/>
          </p:nvPr>
        </p:nvSpPr>
        <p:spPr>
          <a:xfrm>
            <a:off x="382773" y="1180208"/>
            <a:ext cx="3987208" cy="3987215"/>
          </a:xfrm>
        </p:spPr>
        <p:txBody>
          <a:bodyPr>
            <a:normAutofit fontScale="92500" lnSpcReduction="10000"/>
          </a:bodyPr>
          <a:lstStyle/>
          <a:p>
            <a:pPr marL="0" indent="0">
              <a:buNone/>
            </a:pPr>
            <a:r>
              <a:rPr lang="zh-CN" altLang="en-US" sz="2600" dirty="0" smtClean="0">
                <a:latin typeface="KaiTi" panose="02010609060101010101" pitchFamily="49" charset="-122"/>
                <a:ea typeface="KaiTi" panose="02010609060101010101" pitchFamily="49" charset="-122"/>
              </a:rPr>
              <a:t>耶</a:t>
            </a:r>
            <a:r>
              <a:rPr lang="zh-CN" altLang="en-US" sz="2600" dirty="0">
                <a:latin typeface="KaiTi" panose="02010609060101010101" pitchFamily="49" charset="-122"/>
                <a:ea typeface="KaiTi" panose="02010609060101010101" pitchFamily="49" charset="-122"/>
              </a:rPr>
              <a:t>稣离开那里，来到自己的家乡，他的门徒跟着他</a:t>
            </a:r>
            <a:r>
              <a:rPr lang="zh-CN" altLang="en-US" sz="2600" dirty="0" smtClean="0">
                <a:latin typeface="KaiTi" panose="02010609060101010101" pitchFamily="49" charset="-122"/>
                <a:ea typeface="KaiTi" panose="02010609060101010101" pitchFamily="49" charset="-122"/>
              </a:rPr>
              <a:t>。到</a:t>
            </a:r>
            <a:r>
              <a:rPr lang="zh-CN" altLang="en-US" sz="2600" dirty="0">
                <a:latin typeface="KaiTi" panose="02010609060101010101" pitchFamily="49" charset="-122"/>
                <a:ea typeface="KaiTi" panose="02010609060101010101" pitchFamily="49" charset="-122"/>
              </a:rPr>
              <a:t>了安息日，他开始在会堂里教导人；很多人听见了，都惊奇地说：“这个人从哪里得来这一切呢？所赐给他的是怎么样的智慧，藉着他的手所行的这等神迹是怎么样的神</a:t>
            </a:r>
            <a:r>
              <a:rPr lang="zh-CN" altLang="en-US" sz="2600" dirty="0" smtClean="0">
                <a:latin typeface="KaiTi" panose="02010609060101010101" pitchFamily="49" charset="-122"/>
                <a:ea typeface="KaiTi" panose="02010609060101010101" pitchFamily="49" charset="-122"/>
              </a:rPr>
              <a:t>迹？这</a:t>
            </a:r>
            <a:r>
              <a:rPr lang="zh-CN" altLang="en-US" sz="2600" dirty="0">
                <a:latin typeface="KaiTi" panose="02010609060101010101" pitchFamily="49" charset="-122"/>
                <a:ea typeface="KaiTi" panose="02010609060101010101" pitchFamily="49" charset="-122"/>
              </a:rPr>
              <a:t>不是那木匠吗？不是马利亚的儿子，雅各、约西、犹大、西门的兄弟吗？他的姐妹们不也在我们这里吗？”他们就厌弃耶稣。</a:t>
            </a:r>
            <a:endParaRPr lang="en-US" sz="2600" dirty="0">
              <a:latin typeface="KaiTi" panose="02010609060101010101" pitchFamily="49" charset="-122"/>
              <a:ea typeface="KaiTi" panose="02010609060101010101" pitchFamily="49" charset="-122"/>
            </a:endParaRPr>
          </a:p>
        </p:txBody>
      </p:sp>
      <p:sp>
        <p:nvSpPr>
          <p:cNvPr id="6" name="Content Placeholder 5"/>
          <p:cNvSpPr>
            <a:spLocks noGrp="1"/>
          </p:cNvSpPr>
          <p:nvPr>
            <p:ph sz="half" idx="2"/>
          </p:nvPr>
        </p:nvSpPr>
        <p:spPr>
          <a:xfrm>
            <a:off x="4629149" y="1180208"/>
            <a:ext cx="4206507" cy="3987215"/>
          </a:xfrm>
        </p:spPr>
        <p:txBody>
          <a:bodyPr>
            <a:noAutofit/>
          </a:bodyPr>
          <a:lstStyle/>
          <a:p>
            <a:pPr marL="0" indent="0">
              <a:buNone/>
            </a:pPr>
            <a:r>
              <a:rPr lang="en-US" sz="2000" dirty="0"/>
              <a:t>He went away from there and came to his hometown, and his disciples followed him. </a:t>
            </a:r>
            <a:r>
              <a:rPr lang="en-US" sz="2000" dirty="0" smtClean="0"/>
              <a:t>And </a:t>
            </a:r>
            <a:r>
              <a:rPr lang="en-US" sz="2000" dirty="0"/>
              <a:t>on the Sabbath he began to teach in the synagogue, and many who heard him were astonished, saying, “Where did this man get these things? What is the wisdom given to him? How are such mighty works done by his hands? </a:t>
            </a:r>
            <a:r>
              <a:rPr lang="en-US" sz="2000" dirty="0" smtClean="0"/>
              <a:t>Is </a:t>
            </a:r>
            <a:r>
              <a:rPr lang="en-US" sz="2000" dirty="0"/>
              <a:t>not this the carpenter, the son of Mary and brother of James and </a:t>
            </a:r>
            <a:r>
              <a:rPr lang="en-US" sz="2000" dirty="0" err="1"/>
              <a:t>Joses</a:t>
            </a:r>
            <a:r>
              <a:rPr lang="en-US" sz="2000" dirty="0"/>
              <a:t> and Judas and Simon? And are not his sisters here with us?” And they took offense at him.</a:t>
            </a:r>
          </a:p>
        </p:txBody>
      </p:sp>
      <p:sp>
        <p:nvSpPr>
          <p:cNvPr id="7" name="TextBox 6"/>
          <p:cNvSpPr txBox="1"/>
          <p:nvPr/>
        </p:nvSpPr>
        <p:spPr>
          <a:xfrm>
            <a:off x="628650" y="5284404"/>
            <a:ext cx="7886699" cy="954107"/>
          </a:xfrm>
          <a:prstGeom prst="rect">
            <a:avLst/>
          </a:prstGeom>
          <a:noFill/>
        </p:spPr>
        <p:txBody>
          <a:bodyPr wrap="square" rtlCol="0">
            <a:spAutoFit/>
          </a:bodyPr>
          <a:lstStyle/>
          <a:p>
            <a:pPr marL="457200" indent="-457200">
              <a:buFont typeface="Arial" panose="020B0604020202020204" pitchFamily="34" charset="0"/>
              <a:buChar char="•"/>
            </a:pPr>
            <a:r>
              <a:rPr lang="en-US" sz="2800" dirty="0">
                <a:solidFill>
                  <a:srgbClr val="002060"/>
                </a:solidFill>
              </a:rPr>
              <a:t>Don’t be surprised if your family and friends reject your testimony about Jesus.</a:t>
            </a:r>
          </a:p>
        </p:txBody>
      </p:sp>
    </p:spTree>
    <p:extLst>
      <p:ext uri="{BB962C8B-B14F-4D97-AF65-F5344CB8AC3E}">
        <p14:creationId xmlns:p14="http://schemas.microsoft.com/office/powerpoint/2010/main" val="1212191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9305"/>
            <a:ext cx="9144000" cy="932053"/>
          </a:xfrm>
        </p:spPr>
        <p:txBody>
          <a:bodyPr>
            <a:normAutofit/>
          </a:bodyPr>
          <a:lstStyle/>
          <a:p>
            <a:pPr algn="ctr"/>
            <a:r>
              <a:rPr lang="en-US" sz="4000" b="1" u="sng" dirty="0" smtClean="0"/>
              <a:t>Mark 7:18-23 – We all have a heart problem</a:t>
            </a:r>
            <a:endParaRPr lang="en-US" sz="4000" b="1" u="sng" dirty="0"/>
          </a:p>
        </p:txBody>
      </p:sp>
      <p:sp>
        <p:nvSpPr>
          <p:cNvPr id="5" name="Content Placeholder 4"/>
          <p:cNvSpPr>
            <a:spLocks noGrp="1"/>
          </p:cNvSpPr>
          <p:nvPr>
            <p:ph sz="half" idx="1"/>
          </p:nvPr>
        </p:nvSpPr>
        <p:spPr>
          <a:xfrm>
            <a:off x="382772" y="1169575"/>
            <a:ext cx="3955311" cy="3987215"/>
          </a:xfrm>
        </p:spPr>
        <p:txBody>
          <a:bodyPr>
            <a:normAutofit fontScale="92500" lnSpcReduction="20000"/>
          </a:bodyPr>
          <a:lstStyle/>
          <a:p>
            <a:pPr marL="0" indent="0">
              <a:buNone/>
            </a:pPr>
            <a:r>
              <a:rPr lang="en-US" altLang="zh-CN" sz="2600" dirty="0" smtClean="0">
                <a:latin typeface="KaiTi" panose="02010609060101010101" pitchFamily="49" charset="-122"/>
                <a:ea typeface="KaiTi" panose="02010609060101010101" pitchFamily="49" charset="-122"/>
              </a:rPr>
              <a:t>…</a:t>
            </a:r>
            <a:r>
              <a:rPr lang="zh-CN" altLang="en-US" sz="2600" dirty="0" smtClean="0">
                <a:latin typeface="KaiTi" panose="02010609060101010101" pitchFamily="49" charset="-122"/>
                <a:ea typeface="KaiTi" panose="02010609060101010101" pitchFamily="49" charset="-122"/>
              </a:rPr>
              <a:t>难</a:t>
            </a:r>
            <a:r>
              <a:rPr lang="zh-CN" altLang="en-US" sz="2600" dirty="0">
                <a:latin typeface="KaiTi" panose="02010609060101010101" pitchFamily="49" charset="-122"/>
                <a:ea typeface="KaiTi" panose="02010609060101010101" pitchFamily="49" charset="-122"/>
              </a:rPr>
              <a:t>道不知道从外面进去的，不能使人污秽吗</a:t>
            </a:r>
            <a:r>
              <a:rPr lang="zh-CN" altLang="en-US" sz="2600" dirty="0" smtClean="0">
                <a:latin typeface="KaiTi" panose="02010609060101010101" pitchFamily="49" charset="-122"/>
                <a:ea typeface="KaiTi" panose="02010609060101010101" pitchFamily="49" charset="-122"/>
              </a:rPr>
              <a:t>？因</a:t>
            </a:r>
            <a:r>
              <a:rPr lang="zh-CN" altLang="en-US" sz="2600" dirty="0">
                <a:latin typeface="KaiTi" panose="02010609060101010101" pitchFamily="49" charset="-122"/>
                <a:ea typeface="KaiTi" panose="02010609060101010101" pitchFamily="49" charset="-122"/>
              </a:rPr>
              <a:t>为不是进到他的心，而是进到他的肚腹，再排泄到厕所去。”（他这样说是表示各样食物都是洁净的。） </a:t>
            </a:r>
            <a:r>
              <a:rPr lang="zh-CN" altLang="en-US" sz="2600" dirty="0" smtClean="0">
                <a:latin typeface="KaiTi" panose="02010609060101010101" pitchFamily="49" charset="-122"/>
                <a:ea typeface="KaiTi" panose="02010609060101010101" pitchFamily="49" charset="-122"/>
              </a:rPr>
              <a:t>接</a:t>
            </a:r>
            <a:r>
              <a:rPr lang="zh-CN" altLang="en-US" sz="2600" dirty="0">
                <a:latin typeface="KaiTi" panose="02010609060101010101" pitchFamily="49" charset="-122"/>
                <a:ea typeface="KaiTi" panose="02010609060101010101" pitchFamily="49" charset="-122"/>
              </a:rPr>
              <a:t>着他又说：“从人里面出来的，才会使人污秽</a:t>
            </a:r>
            <a:r>
              <a:rPr lang="zh-CN" altLang="en-US" sz="2600" dirty="0" smtClean="0">
                <a:latin typeface="KaiTi" panose="02010609060101010101" pitchFamily="49" charset="-122"/>
                <a:ea typeface="KaiTi" panose="02010609060101010101" pitchFamily="49" charset="-122"/>
              </a:rPr>
              <a:t>。因</a:t>
            </a:r>
            <a:r>
              <a:rPr lang="zh-CN" altLang="en-US" sz="2600" dirty="0">
                <a:latin typeface="KaiTi" panose="02010609060101010101" pitchFamily="49" charset="-122"/>
                <a:ea typeface="KaiTi" panose="02010609060101010101" pitchFamily="49" charset="-122"/>
              </a:rPr>
              <a:t>为从里面，就是从人的心里，发出恶念、淫乱、偷盗、凶杀</a:t>
            </a:r>
            <a:r>
              <a:rPr lang="zh-CN" altLang="en-US" sz="2600" dirty="0" smtClean="0">
                <a:latin typeface="KaiTi" panose="02010609060101010101" pitchFamily="49" charset="-122"/>
                <a:ea typeface="KaiTi" panose="02010609060101010101" pitchFamily="49" charset="-122"/>
              </a:rPr>
              <a:t>、奸</a:t>
            </a:r>
            <a:r>
              <a:rPr lang="zh-CN" altLang="en-US" sz="2600" dirty="0">
                <a:latin typeface="KaiTi" panose="02010609060101010101" pitchFamily="49" charset="-122"/>
                <a:ea typeface="KaiTi" panose="02010609060101010101" pitchFamily="49" charset="-122"/>
              </a:rPr>
              <a:t>淫、贪心、邪恶、诡诈、放荡、嫉妒、毁谤、骄傲、愚妄</a:t>
            </a:r>
            <a:r>
              <a:rPr lang="zh-CN" altLang="en-US" sz="2600" dirty="0" smtClean="0">
                <a:latin typeface="KaiTi" panose="02010609060101010101" pitchFamily="49" charset="-122"/>
                <a:ea typeface="KaiTi" panose="02010609060101010101" pitchFamily="49" charset="-122"/>
              </a:rPr>
              <a:t>；这</a:t>
            </a:r>
            <a:r>
              <a:rPr lang="zh-CN" altLang="en-US" sz="2600" dirty="0">
                <a:latin typeface="KaiTi" panose="02010609060101010101" pitchFamily="49" charset="-122"/>
                <a:ea typeface="KaiTi" panose="02010609060101010101" pitchFamily="49" charset="-122"/>
              </a:rPr>
              <a:t>一切恶事，是从人里面出来的，都能使人污秽。”</a:t>
            </a:r>
            <a:endParaRPr lang="en-US" sz="2600" dirty="0">
              <a:latin typeface="KaiTi" panose="02010609060101010101" pitchFamily="49" charset="-122"/>
              <a:ea typeface="KaiTi" panose="02010609060101010101" pitchFamily="49" charset="-122"/>
            </a:endParaRPr>
          </a:p>
        </p:txBody>
      </p:sp>
      <p:sp>
        <p:nvSpPr>
          <p:cNvPr id="6" name="Content Placeholder 5"/>
          <p:cNvSpPr>
            <a:spLocks noGrp="1"/>
          </p:cNvSpPr>
          <p:nvPr>
            <p:ph sz="half" idx="2"/>
          </p:nvPr>
        </p:nvSpPr>
        <p:spPr>
          <a:xfrm>
            <a:off x="4529471" y="1169587"/>
            <a:ext cx="4306186" cy="4136065"/>
          </a:xfrm>
        </p:spPr>
        <p:txBody>
          <a:bodyPr>
            <a:noAutofit/>
          </a:bodyPr>
          <a:lstStyle/>
          <a:p>
            <a:pPr marL="0" indent="0">
              <a:buNone/>
            </a:pPr>
            <a:r>
              <a:rPr lang="en-US" sz="2000" dirty="0" smtClean="0"/>
              <a:t>“…Do </a:t>
            </a:r>
            <a:r>
              <a:rPr lang="en-US" sz="2000" dirty="0"/>
              <a:t>you not see that whatever goes into a person from outside cannot defile him, </a:t>
            </a:r>
            <a:r>
              <a:rPr lang="en-US" sz="2000" dirty="0" smtClean="0"/>
              <a:t>since </a:t>
            </a:r>
            <a:r>
              <a:rPr lang="en-US" sz="2000" dirty="0"/>
              <a:t>it enters not his heart but his stomach, and is expelled</a:t>
            </a:r>
            <a:r>
              <a:rPr lang="en-US" sz="2000" dirty="0" smtClean="0"/>
              <a:t>?”  (Thus </a:t>
            </a:r>
            <a:r>
              <a:rPr lang="en-US" sz="2000" dirty="0"/>
              <a:t>he declared all foods clean.) </a:t>
            </a:r>
            <a:r>
              <a:rPr lang="en-US" sz="2000" dirty="0" smtClean="0"/>
              <a:t> And </a:t>
            </a:r>
            <a:r>
              <a:rPr lang="en-US" sz="2000" dirty="0"/>
              <a:t>he said, “What comes out of a person is what defiles him</a:t>
            </a:r>
            <a:r>
              <a:rPr lang="en-US" sz="2000" dirty="0" smtClean="0"/>
              <a:t>. </a:t>
            </a:r>
            <a:r>
              <a:rPr lang="en-US" sz="2000" dirty="0"/>
              <a:t>For from within, out of the heart of man, come evil thoughts, sexual immorality, theft, murder, adultery, </a:t>
            </a:r>
            <a:r>
              <a:rPr lang="en-US" sz="2000" dirty="0" smtClean="0"/>
              <a:t>coveting</a:t>
            </a:r>
            <a:r>
              <a:rPr lang="en-US" sz="2000" dirty="0"/>
              <a:t>, wickedness, deceit, sensuality, envy, slander, pride, foolishness. </a:t>
            </a:r>
            <a:r>
              <a:rPr lang="en-US" sz="2000" dirty="0" smtClean="0"/>
              <a:t>​</a:t>
            </a:r>
            <a:r>
              <a:rPr lang="en-US" sz="2000" dirty="0"/>
              <a:t>All these evil things come from within, and they defile a person.”</a:t>
            </a:r>
          </a:p>
        </p:txBody>
      </p:sp>
      <p:sp>
        <p:nvSpPr>
          <p:cNvPr id="7" name="TextBox 6"/>
          <p:cNvSpPr txBox="1"/>
          <p:nvPr/>
        </p:nvSpPr>
        <p:spPr>
          <a:xfrm>
            <a:off x="628650" y="5284404"/>
            <a:ext cx="7886699" cy="954107"/>
          </a:xfrm>
          <a:prstGeom prst="rect">
            <a:avLst/>
          </a:prstGeom>
          <a:noFill/>
        </p:spPr>
        <p:txBody>
          <a:bodyPr wrap="square" rtlCol="0">
            <a:spAutoFit/>
          </a:bodyPr>
          <a:lstStyle/>
          <a:p>
            <a:pPr marL="457200" indent="-457200">
              <a:buFont typeface="Arial" panose="020B0604020202020204" pitchFamily="34" charset="0"/>
              <a:buChar char="•"/>
            </a:pPr>
            <a:r>
              <a:rPr lang="en-US" sz="2800" dirty="0">
                <a:solidFill>
                  <a:srgbClr val="002060"/>
                </a:solidFill>
              </a:rPr>
              <a:t>Evil comes from sinful hearts and can only be fixed by Jesus, the compassionate Savior.</a:t>
            </a:r>
          </a:p>
        </p:txBody>
      </p:sp>
    </p:spTree>
    <p:extLst>
      <p:ext uri="{BB962C8B-B14F-4D97-AF65-F5344CB8AC3E}">
        <p14:creationId xmlns:p14="http://schemas.microsoft.com/office/powerpoint/2010/main" val="2548213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9305"/>
            <a:ext cx="9144000" cy="932053"/>
          </a:xfrm>
        </p:spPr>
        <p:txBody>
          <a:bodyPr>
            <a:normAutofit/>
          </a:bodyPr>
          <a:lstStyle/>
          <a:p>
            <a:pPr algn="ctr"/>
            <a:r>
              <a:rPr lang="en-US" sz="4000" b="1" u="sng" dirty="0" smtClean="0"/>
              <a:t>Mark 8:34-36 – Truly following Jesus</a:t>
            </a:r>
            <a:endParaRPr lang="en-US" sz="4000" b="1" u="sng" dirty="0"/>
          </a:p>
        </p:txBody>
      </p:sp>
      <p:sp>
        <p:nvSpPr>
          <p:cNvPr id="5" name="Content Placeholder 4"/>
          <p:cNvSpPr>
            <a:spLocks noGrp="1"/>
          </p:cNvSpPr>
          <p:nvPr>
            <p:ph sz="half" idx="1"/>
          </p:nvPr>
        </p:nvSpPr>
        <p:spPr>
          <a:xfrm>
            <a:off x="382773" y="1180208"/>
            <a:ext cx="3838354" cy="3987215"/>
          </a:xfrm>
        </p:spPr>
        <p:txBody>
          <a:bodyPr>
            <a:normAutofit/>
          </a:bodyPr>
          <a:lstStyle/>
          <a:p>
            <a:pPr marL="0" indent="0">
              <a:buNone/>
            </a:pPr>
            <a:r>
              <a:rPr lang="zh-CN" altLang="en-US" sz="2600" dirty="0">
                <a:latin typeface="KaiTi" panose="02010609060101010101" pitchFamily="49" charset="-122"/>
                <a:ea typeface="KaiTi" panose="02010609060101010101" pitchFamily="49" charset="-122"/>
              </a:rPr>
              <a:t>于是把众人和门徒都叫过来，对他们说：“如果有人愿意跟从我，就应当舍己，背起他的十字架来跟从</a:t>
            </a:r>
            <a:r>
              <a:rPr lang="zh-CN" altLang="en-US" sz="2600" dirty="0" smtClean="0">
                <a:latin typeface="KaiTi" panose="02010609060101010101" pitchFamily="49" charset="-122"/>
                <a:ea typeface="KaiTi" panose="02010609060101010101" pitchFamily="49" charset="-122"/>
              </a:rPr>
              <a:t>我。 凡</a:t>
            </a:r>
            <a:r>
              <a:rPr lang="zh-CN" altLang="en-US" sz="2600" dirty="0">
                <a:latin typeface="KaiTi" panose="02010609060101010101" pitchFamily="49" charset="-122"/>
                <a:ea typeface="KaiTi" panose="02010609060101010101" pitchFamily="49" charset="-122"/>
              </a:rPr>
              <a:t>是想救自己生命的，必丧掉生命；但为我和福音牺牲生命的，必救了生命</a:t>
            </a:r>
            <a:r>
              <a:rPr lang="zh-CN" altLang="en-US" sz="2600" dirty="0" smtClean="0">
                <a:latin typeface="KaiTi" panose="02010609060101010101" pitchFamily="49" charset="-122"/>
                <a:ea typeface="KaiTi" panose="02010609060101010101" pitchFamily="49" charset="-122"/>
              </a:rPr>
              <a:t>。</a:t>
            </a:r>
            <a:r>
              <a:rPr lang="en-US" altLang="zh-CN" sz="2600" dirty="0" smtClean="0">
                <a:latin typeface="KaiTi" panose="02010609060101010101" pitchFamily="49" charset="-122"/>
                <a:ea typeface="KaiTi" panose="02010609060101010101" pitchFamily="49" charset="-122"/>
              </a:rPr>
              <a:t> </a:t>
            </a:r>
            <a:r>
              <a:rPr lang="zh-CN" altLang="en-US" sz="2600" dirty="0">
                <a:latin typeface="KaiTi" panose="02010609060101010101" pitchFamily="49" charset="-122"/>
                <a:ea typeface="KaiTi" panose="02010609060101010101" pitchFamily="49" charset="-122"/>
              </a:rPr>
              <a:t>人就是赚得全世界，却赔上自己的生命，有什么好处呢？</a:t>
            </a:r>
            <a:endParaRPr lang="en-US" sz="2600" dirty="0">
              <a:latin typeface="KaiTi" panose="02010609060101010101" pitchFamily="49" charset="-122"/>
              <a:ea typeface="KaiTi" panose="02010609060101010101" pitchFamily="49" charset="-122"/>
            </a:endParaRPr>
          </a:p>
        </p:txBody>
      </p:sp>
      <p:sp>
        <p:nvSpPr>
          <p:cNvPr id="6" name="Content Placeholder 5"/>
          <p:cNvSpPr>
            <a:spLocks noGrp="1"/>
          </p:cNvSpPr>
          <p:nvPr>
            <p:ph sz="half" idx="2"/>
          </p:nvPr>
        </p:nvSpPr>
        <p:spPr>
          <a:xfrm>
            <a:off x="4561367" y="1180208"/>
            <a:ext cx="4274289" cy="3987215"/>
          </a:xfrm>
        </p:spPr>
        <p:txBody>
          <a:bodyPr>
            <a:noAutofit/>
          </a:bodyPr>
          <a:lstStyle/>
          <a:p>
            <a:pPr marL="0" indent="0">
              <a:buNone/>
            </a:pPr>
            <a:r>
              <a:rPr lang="en-US" sz="2400" dirty="0"/>
              <a:t>And calling the crowd to him with his disciples, he said to them, “If anyone would come after me, let him </a:t>
            </a:r>
            <a:r>
              <a:rPr lang="en-US" sz="2400" b="1" dirty="0"/>
              <a:t>deny himself</a:t>
            </a:r>
            <a:r>
              <a:rPr lang="en-US" sz="2400" dirty="0"/>
              <a:t> and </a:t>
            </a:r>
            <a:r>
              <a:rPr lang="en-US" sz="2400" b="1" dirty="0"/>
              <a:t>take up</a:t>
            </a:r>
            <a:r>
              <a:rPr lang="en-US" sz="2400" dirty="0"/>
              <a:t> his cross and </a:t>
            </a:r>
            <a:r>
              <a:rPr lang="en-US" sz="2400" b="1" dirty="0"/>
              <a:t>follow</a:t>
            </a:r>
            <a:r>
              <a:rPr lang="en-US" sz="2400" dirty="0"/>
              <a:t> me</a:t>
            </a:r>
            <a:r>
              <a:rPr lang="en-US" sz="2400" dirty="0" smtClean="0"/>
              <a:t>. </a:t>
            </a:r>
            <a:r>
              <a:rPr lang="en-US" sz="2400" dirty="0"/>
              <a:t>For whoever would save his </a:t>
            </a:r>
            <a:r>
              <a:rPr lang="en-US" sz="2400" dirty="0" smtClean="0"/>
              <a:t>life will </a:t>
            </a:r>
            <a:r>
              <a:rPr lang="en-US" sz="2400" dirty="0"/>
              <a:t>lose it, but whoever loses his life for my sake and the gospel's will save it</a:t>
            </a:r>
            <a:r>
              <a:rPr lang="en-US" sz="2400" dirty="0" smtClean="0"/>
              <a:t>. </a:t>
            </a:r>
            <a:r>
              <a:rPr lang="en-US" sz="2400" dirty="0"/>
              <a:t>​For what does it profit a man to gain the whole world and forfeit his soul?</a:t>
            </a:r>
          </a:p>
        </p:txBody>
      </p:sp>
      <p:sp>
        <p:nvSpPr>
          <p:cNvPr id="7" name="TextBox 6"/>
          <p:cNvSpPr txBox="1"/>
          <p:nvPr/>
        </p:nvSpPr>
        <p:spPr>
          <a:xfrm>
            <a:off x="170123" y="5188707"/>
            <a:ext cx="8718698" cy="1384995"/>
          </a:xfrm>
          <a:prstGeom prst="rect">
            <a:avLst/>
          </a:prstGeom>
          <a:noFill/>
        </p:spPr>
        <p:txBody>
          <a:bodyPr wrap="square" rtlCol="0">
            <a:spAutoFit/>
          </a:bodyPr>
          <a:lstStyle/>
          <a:p>
            <a:pPr marL="457200" indent="-457200">
              <a:buFont typeface="Arial" panose="020B0604020202020204" pitchFamily="34" charset="0"/>
              <a:buChar char="•"/>
            </a:pPr>
            <a:r>
              <a:rPr lang="en-US" sz="2800" dirty="0" smtClean="0">
                <a:solidFill>
                  <a:srgbClr val="002060"/>
                </a:solidFill>
              </a:rPr>
              <a:t>Repentance &amp; Faith = deny yourself and follow Jesus</a:t>
            </a:r>
          </a:p>
          <a:p>
            <a:pPr marL="457200" indent="-457200">
              <a:buFont typeface="Arial" panose="020B0604020202020204" pitchFamily="34" charset="0"/>
              <a:buChar char="•"/>
            </a:pPr>
            <a:r>
              <a:rPr lang="en-US" sz="2800" dirty="0" smtClean="0">
                <a:solidFill>
                  <a:srgbClr val="002060"/>
                </a:solidFill>
              </a:rPr>
              <a:t>Do not ask </a:t>
            </a:r>
            <a:r>
              <a:rPr lang="en-US" sz="2800" dirty="0">
                <a:solidFill>
                  <a:srgbClr val="002060"/>
                </a:solidFill>
              </a:rPr>
              <a:t>Jesus </a:t>
            </a:r>
            <a:r>
              <a:rPr lang="en-US" sz="2800" dirty="0" smtClean="0">
                <a:solidFill>
                  <a:srgbClr val="002060"/>
                </a:solidFill>
              </a:rPr>
              <a:t>to bless your </a:t>
            </a:r>
            <a:r>
              <a:rPr lang="en-US" sz="2800" dirty="0">
                <a:solidFill>
                  <a:srgbClr val="002060"/>
                </a:solidFill>
              </a:rPr>
              <a:t>plan – </a:t>
            </a:r>
            <a:r>
              <a:rPr lang="en-US" sz="2800" dirty="0" smtClean="0">
                <a:solidFill>
                  <a:srgbClr val="002060"/>
                </a:solidFill>
              </a:rPr>
              <a:t>humbly ask </a:t>
            </a:r>
            <a:r>
              <a:rPr lang="en-US" sz="2800" dirty="0">
                <a:solidFill>
                  <a:srgbClr val="002060"/>
                </a:solidFill>
              </a:rPr>
              <a:t>Him for grace to surrender to His plan</a:t>
            </a:r>
            <a:r>
              <a:rPr lang="en-US" sz="2800" dirty="0" smtClean="0">
                <a:solidFill>
                  <a:srgbClr val="002060"/>
                </a:solidFill>
              </a:rPr>
              <a:t>.</a:t>
            </a:r>
          </a:p>
        </p:txBody>
      </p:sp>
    </p:spTree>
    <p:extLst>
      <p:ext uri="{BB962C8B-B14F-4D97-AF65-F5344CB8AC3E}">
        <p14:creationId xmlns:p14="http://schemas.microsoft.com/office/powerpoint/2010/main" val="116934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2019</TotalTime>
  <Words>5228</Words>
  <Application>Microsoft Office PowerPoint</Application>
  <PresentationFormat>On-screen Show (4:3)</PresentationFormat>
  <Paragraphs>172</Paragraphs>
  <Slides>17</Slides>
  <Notes>17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KaiTi</vt:lpstr>
      <vt:lpstr>Arial</vt:lpstr>
      <vt:lpstr>Calibri</vt:lpstr>
      <vt:lpstr>Calibri Light</vt:lpstr>
      <vt:lpstr>Cambria</vt:lpstr>
      <vt:lpstr>Office Theme</vt:lpstr>
      <vt:lpstr>The Gospel of Mark</vt:lpstr>
      <vt:lpstr>Mark 1:1,14,15 – the Gospel</vt:lpstr>
      <vt:lpstr>Mark 2:5,10-12 – Jesus meets our greatest need</vt:lpstr>
      <vt:lpstr>Mark 3:4-6 – Jesus confronts tradition</vt:lpstr>
      <vt:lpstr>Mark 4:38-41 – Jesus in our storm</vt:lpstr>
      <vt:lpstr>Mark 5:3,4,15 – Jesus: the Hope for the hopeless</vt:lpstr>
      <vt:lpstr>Mark 6:1-3 – Expect rejection from friends</vt:lpstr>
      <vt:lpstr>Mark 7:18-23 – We all have a heart problem</vt:lpstr>
      <vt:lpstr>Mark 8:34-36 – Truly following Jesus</vt:lpstr>
      <vt:lpstr>Mark 9:22-24,31 – Weak faith / strong God</vt:lpstr>
      <vt:lpstr>Mark 10:17,21-23 – The problem of wealth</vt:lpstr>
      <vt:lpstr>Mark 11:15,17 – The Lion and the Lamb</vt:lpstr>
      <vt:lpstr>Mark 11:31,32; 12:24 – Wise thinking</vt:lpstr>
      <vt:lpstr>Mark 13:33-37 – Stay Awake!</vt:lpstr>
      <vt:lpstr>Mark 14:34-36 – Your will be done</vt:lpstr>
      <vt:lpstr>Mark 15:11-15 – Jesus took your place</vt:lpstr>
      <vt:lpstr>Mark 16:5-7 – Jesus is Risen!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Book of Acts</dc:title>
  <dc:creator>Mark Robnett</dc:creator>
  <cp:lastModifiedBy>Mark Robnett</cp:lastModifiedBy>
  <cp:revision>100</cp:revision>
  <dcterms:created xsi:type="dcterms:W3CDTF">2022-11-02T22:17:55Z</dcterms:created>
  <dcterms:modified xsi:type="dcterms:W3CDTF">2025-03-22T15:16:36Z</dcterms:modified>
</cp:coreProperties>
</file>