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4" r:id="rId4"/>
    <p:sldId id="277" r:id="rId5"/>
    <p:sldId id="271" r:id="rId6"/>
    <p:sldId id="280" r:id="rId7"/>
    <p:sldId id="281" r:id="rId8"/>
    <p:sldId id="282" r:id="rId9"/>
    <p:sldId id="283" r:id="rId10"/>
    <p:sldId id="284" r:id="rId11"/>
    <p:sldId id="285" r:id="rId12"/>
    <p:sldId id="286" r:id="rId13"/>
    <p:sldId id="287" r:id="rId14"/>
    <p:sldId id="288" r:id="rId15"/>
    <p:sldId id="289" r:id="rId16"/>
    <p:sldId id="273" r:id="rId17"/>
    <p:sldId id="275"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103" autoAdjust="0"/>
  </p:normalViewPr>
  <p:slideViewPr>
    <p:cSldViewPr snapToGrid="0">
      <p:cViewPr varScale="1">
        <p:scale>
          <a:sx n="81" d="100"/>
          <a:sy n="81" d="100"/>
        </p:scale>
        <p:origin x="1692" y="300"/>
      </p:cViewPr>
      <p:guideLst/>
    </p:cSldViewPr>
  </p:slid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BF213-7782-4014-A9D1-75E1357DAD5F}"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E6C4-82D7-4876-A77D-3B4A2DA354CF}" type="slidenum">
              <a:rPr lang="en-US" smtClean="0"/>
              <a:t>‹#›</a:t>
            </a:fld>
            <a:endParaRPr lang="en-US"/>
          </a:p>
        </p:txBody>
      </p:sp>
    </p:spTree>
    <p:extLst>
      <p:ext uri="{BB962C8B-B14F-4D97-AF65-F5344CB8AC3E}">
        <p14:creationId xmlns:p14="http://schemas.microsoft.com/office/powerpoint/2010/main" val="425860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ref.com/Deuteronomy/18/Deuteronomy-18-15.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0E6C4-82D7-4876-A77D-3B4A2DA354CF}" type="slidenum">
              <a:rPr lang="en-US" smtClean="0"/>
              <a:t>1</a:t>
            </a:fld>
            <a:endParaRPr lang="en-US"/>
          </a:p>
        </p:txBody>
      </p:sp>
    </p:spTree>
    <p:extLst>
      <p:ext uri="{BB962C8B-B14F-4D97-AF65-F5344CB8AC3E}">
        <p14:creationId xmlns:p14="http://schemas.microsoft.com/office/powerpoint/2010/main" val="113509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a:t>
            </a:r>
            <a:r>
              <a:rPr lang="en-US" baseline="0" dirty="0"/>
              <a:t> these things serve as “types” because they are specifically referred to as such in the New Testament.</a:t>
            </a:r>
            <a:endParaRPr lang="en-US" dirty="0"/>
          </a:p>
        </p:txBody>
      </p:sp>
      <p:sp>
        <p:nvSpPr>
          <p:cNvPr id="4" name="Slide Number Placeholder 3"/>
          <p:cNvSpPr>
            <a:spLocks noGrp="1"/>
          </p:cNvSpPr>
          <p:nvPr>
            <p:ph type="sldNum" sz="quarter" idx="10"/>
          </p:nvPr>
        </p:nvSpPr>
        <p:spPr/>
        <p:txBody>
          <a:bodyPr/>
          <a:lstStyle/>
          <a:p>
            <a:fld id="{7AB0E6C4-82D7-4876-A77D-3B4A2DA354CF}" type="slidenum">
              <a:rPr lang="en-US" smtClean="0"/>
              <a:t>2</a:t>
            </a:fld>
            <a:endParaRPr lang="en-US"/>
          </a:p>
        </p:txBody>
      </p:sp>
    </p:spTree>
    <p:extLst>
      <p:ext uri="{BB962C8B-B14F-4D97-AF65-F5344CB8AC3E}">
        <p14:creationId xmlns:p14="http://schemas.microsoft.com/office/powerpoint/2010/main" val="310087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your God will raise up for you a prophet like me from among you, from your fellow Israelites. You must listen to him” (</a:t>
            </a:r>
            <a:r>
              <a:rPr lang="en-US" sz="1200" b="0" i="0" kern="1200" dirty="0">
                <a:solidFill>
                  <a:schemeClr val="tx1"/>
                </a:solidFill>
                <a:effectLst/>
                <a:latin typeface="+mn-lt"/>
                <a:ea typeface="+mn-ea"/>
                <a:cs typeface="+mn-cs"/>
                <a:hlinkClick r:id="rId3"/>
              </a:rPr>
              <a:t>Deuteronomy 18:15</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AB0E6C4-82D7-4876-A77D-3B4A2DA354CF}" type="slidenum">
              <a:rPr lang="en-US" smtClean="0"/>
              <a:t>3</a:t>
            </a:fld>
            <a:endParaRPr lang="en-US"/>
          </a:p>
        </p:txBody>
      </p:sp>
    </p:spTree>
    <p:extLst>
      <p:ext uri="{BB962C8B-B14F-4D97-AF65-F5344CB8AC3E}">
        <p14:creationId xmlns:p14="http://schemas.microsoft.com/office/powerpoint/2010/main" val="152726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and</a:t>
            </a:r>
            <a:r>
              <a:rPr lang="en-US" baseline="0" dirty="0"/>
              <a:t> notes are from the ESV Study Bible.</a:t>
            </a:r>
            <a:endParaRPr lang="en-US" dirty="0"/>
          </a:p>
        </p:txBody>
      </p:sp>
      <p:sp>
        <p:nvSpPr>
          <p:cNvPr id="4" name="Slide Number Placeholder 3"/>
          <p:cNvSpPr>
            <a:spLocks noGrp="1"/>
          </p:cNvSpPr>
          <p:nvPr>
            <p:ph type="sldNum" sz="quarter" idx="10"/>
          </p:nvPr>
        </p:nvSpPr>
        <p:spPr/>
        <p:txBody>
          <a:bodyPr/>
          <a:lstStyle/>
          <a:p>
            <a:fld id="{7AB0E6C4-82D7-4876-A77D-3B4A2DA354CF}" type="slidenum">
              <a:rPr lang="en-US" smtClean="0"/>
              <a:t>6</a:t>
            </a:fld>
            <a:endParaRPr lang="en-US"/>
          </a:p>
        </p:txBody>
      </p:sp>
    </p:spTree>
    <p:extLst>
      <p:ext uri="{BB962C8B-B14F-4D97-AF65-F5344CB8AC3E}">
        <p14:creationId xmlns:p14="http://schemas.microsoft.com/office/powerpoint/2010/main" val="345191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And let them make me a sanctuary, that I may dwell in their midst.</a:t>
            </a:r>
            <a:r>
              <a:rPr lang="en-US" sz="1200" b="1" i="0" u="none" strike="noStrike" kern="1200" baseline="300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Exactly as I show you concerning the pattern of the tabernacle, and of all its furniture, so you shall make it.”  Exodus 25:8-9</a:t>
            </a:r>
          </a:p>
          <a:p>
            <a:endParaRPr lang="en-US" dirty="0"/>
          </a:p>
        </p:txBody>
      </p:sp>
      <p:sp>
        <p:nvSpPr>
          <p:cNvPr id="4" name="Slide Number Placeholder 3"/>
          <p:cNvSpPr>
            <a:spLocks noGrp="1"/>
          </p:cNvSpPr>
          <p:nvPr>
            <p:ph type="sldNum" sz="quarter" idx="5"/>
          </p:nvPr>
        </p:nvSpPr>
        <p:spPr/>
        <p:txBody>
          <a:bodyPr/>
          <a:lstStyle/>
          <a:p>
            <a:fld id="{7AB0E6C4-82D7-4876-A77D-3B4A2DA354CF}" type="slidenum">
              <a:rPr lang="en-US" smtClean="0"/>
              <a:t>16</a:t>
            </a:fld>
            <a:endParaRPr lang="en-US"/>
          </a:p>
        </p:txBody>
      </p:sp>
    </p:spTree>
    <p:extLst>
      <p:ext uri="{BB962C8B-B14F-4D97-AF65-F5344CB8AC3E}">
        <p14:creationId xmlns:p14="http://schemas.microsoft.com/office/powerpoint/2010/main" val="231900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examples</a:t>
            </a:r>
            <a:r>
              <a:rPr lang="en-US" baseline="0" dirty="0"/>
              <a:t> remind us of the dangers of loving our sin more than loving God (especially idolatry, sexual immorality, testing God, and complaining).  Sadly, most of the Israelites were disqualified from entering the promised land because of these sins.</a:t>
            </a:r>
            <a:endParaRPr lang="en-US" dirty="0"/>
          </a:p>
        </p:txBody>
      </p:sp>
      <p:sp>
        <p:nvSpPr>
          <p:cNvPr id="4" name="Slide Number Placeholder 3"/>
          <p:cNvSpPr>
            <a:spLocks noGrp="1"/>
          </p:cNvSpPr>
          <p:nvPr>
            <p:ph type="sldNum" sz="quarter" idx="10"/>
          </p:nvPr>
        </p:nvSpPr>
        <p:spPr/>
        <p:txBody>
          <a:bodyPr/>
          <a:lstStyle/>
          <a:p>
            <a:fld id="{7AB0E6C4-82D7-4876-A77D-3B4A2DA354CF}" type="slidenum">
              <a:rPr lang="en-US" smtClean="0"/>
              <a:t>17</a:t>
            </a:fld>
            <a:endParaRPr lang="en-US"/>
          </a:p>
        </p:txBody>
      </p:sp>
    </p:spTree>
    <p:extLst>
      <p:ext uri="{BB962C8B-B14F-4D97-AF65-F5344CB8AC3E}">
        <p14:creationId xmlns:p14="http://schemas.microsoft.com/office/powerpoint/2010/main" val="66785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459DEC-7A85-4489-ABB3-20A9647D6383}"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7752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98919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51794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59DEC-7A85-4489-ABB3-20A9647D6383}"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4192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459DEC-7A85-4489-ABB3-20A9647D6383}"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83150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459DEC-7A85-4489-ABB3-20A9647D6383}"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404795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59DEC-7A85-4489-ABB3-20A9647D6383}"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9479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59DEC-7A85-4489-ABB3-20A9647D6383}"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281933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59DEC-7A85-4489-ABB3-20A9647D6383}"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404910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59DEC-7A85-4489-ABB3-20A9647D6383}"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310191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459DEC-7A85-4489-ABB3-20A9647D6383}"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76A4E-FF60-4E9F-A2F8-2C0EF74302BF}" type="slidenum">
              <a:rPr lang="en-US" smtClean="0"/>
              <a:t>‹#›</a:t>
            </a:fld>
            <a:endParaRPr lang="en-US"/>
          </a:p>
        </p:txBody>
      </p:sp>
    </p:spTree>
    <p:extLst>
      <p:ext uri="{BB962C8B-B14F-4D97-AF65-F5344CB8AC3E}">
        <p14:creationId xmlns:p14="http://schemas.microsoft.com/office/powerpoint/2010/main" val="156521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59DEC-7A85-4489-ABB3-20A9647D6383}"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76A4E-FF60-4E9F-A2F8-2C0EF74302BF}" type="slidenum">
              <a:rPr lang="en-US" smtClean="0"/>
              <a:t>‹#›</a:t>
            </a:fld>
            <a:endParaRPr lang="en-US"/>
          </a:p>
        </p:txBody>
      </p:sp>
    </p:spTree>
    <p:extLst>
      <p:ext uri="{BB962C8B-B14F-4D97-AF65-F5344CB8AC3E}">
        <p14:creationId xmlns:p14="http://schemas.microsoft.com/office/powerpoint/2010/main" val="419836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5475"/>
            <a:ext cx="9144000" cy="1818264"/>
          </a:xfrm>
        </p:spPr>
        <p:txBody>
          <a:bodyPr>
            <a:normAutofit/>
          </a:bodyPr>
          <a:lstStyle/>
          <a:p>
            <a:r>
              <a:rPr lang="en-US" sz="7200" b="1" dirty="0">
                <a:latin typeface="+mn-lt"/>
              </a:rPr>
              <a:t>Jesus in Exodus</a:t>
            </a:r>
            <a:endParaRPr lang="en-US" sz="7200" dirty="0">
              <a:latin typeface="+mn-lt"/>
            </a:endParaRPr>
          </a:p>
        </p:txBody>
      </p:sp>
      <p:sp>
        <p:nvSpPr>
          <p:cNvPr id="3" name="Subtitle 2"/>
          <p:cNvSpPr>
            <a:spLocks noGrp="1"/>
          </p:cNvSpPr>
          <p:nvPr>
            <p:ph type="subTitle" idx="1"/>
          </p:nvPr>
        </p:nvSpPr>
        <p:spPr>
          <a:xfrm>
            <a:off x="3685311" y="3687202"/>
            <a:ext cx="4817423" cy="2048435"/>
          </a:xfrm>
        </p:spPr>
        <p:txBody>
          <a:bodyPr>
            <a:normAutofit/>
          </a:bodyPr>
          <a:lstStyle/>
          <a:p>
            <a:r>
              <a:rPr lang="en-US" sz="3600" dirty="0">
                <a:effectLst>
                  <a:outerShdw blurRad="38100" dist="38100" dir="2700000" algn="tl">
                    <a:srgbClr val="000000">
                      <a:alpha val="43137"/>
                    </a:srgbClr>
                  </a:outerShdw>
                </a:effectLst>
              </a:rPr>
              <a:t>Our Great Deliverer, Perfect High Priest and Final Sacrifice</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35" y="109182"/>
            <a:ext cx="8443123" cy="6772348"/>
          </a:xfrm>
          <a:prstGeom prst="rect">
            <a:avLst/>
          </a:prstGeom>
        </p:spPr>
      </p:pic>
      <p:sp>
        <p:nvSpPr>
          <p:cNvPr id="3" name="TextBox 2"/>
          <p:cNvSpPr txBox="1"/>
          <p:nvPr/>
        </p:nvSpPr>
        <p:spPr>
          <a:xfrm>
            <a:off x="8898340" y="109182"/>
            <a:ext cx="3293660" cy="6709529"/>
          </a:xfrm>
          <a:prstGeom prst="rect">
            <a:avLst/>
          </a:prstGeom>
          <a:noFill/>
        </p:spPr>
        <p:txBody>
          <a:bodyPr wrap="square" rtlCol="0">
            <a:spAutoFit/>
          </a:bodyPr>
          <a:lstStyle/>
          <a:p>
            <a:r>
              <a:rPr lang="en-US" sz="2400" b="1" u="sng" dirty="0"/>
              <a:t>The Tabernacle Tent </a:t>
            </a:r>
          </a:p>
          <a:p>
            <a:endParaRPr lang="en-US" dirty="0"/>
          </a:p>
          <a:p>
            <a:r>
              <a:rPr lang="en-US" dirty="0"/>
              <a:t>The entire tent was 45 feet (13.7 m) long, 15 feet (4.6 m) wide, and 15 feet (4.6 m) high. It was a wooden skeletal structure, overlaid with gold, with no solid roof or front wall (Ex. 26: 15– 29). Five wooden bars (overlaid with gold) passed through rings attached to each frame (Ex. 26: 26– 30).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ESV Bibles. ESV Study Bible (</a:t>
            </a:r>
            <a:r>
              <a:rPr lang="en-US" sz="1400" dirty="0" err="1"/>
              <a:t>Ebook</a:t>
            </a:r>
            <a:r>
              <a:rPr lang="en-US" sz="1400" dirty="0"/>
              <a:t>) (p. 1121). Crossway. Kindle Edition. </a:t>
            </a:r>
          </a:p>
        </p:txBody>
      </p:sp>
    </p:spTree>
    <p:extLst>
      <p:ext uri="{BB962C8B-B14F-4D97-AF65-F5344CB8AC3E}">
        <p14:creationId xmlns:p14="http://schemas.microsoft.com/office/powerpoint/2010/main" val="185811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4072" y="2659155"/>
            <a:ext cx="6091451" cy="3942947"/>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5100" t="7973"/>
          <a:stretch/>
        </p:blipFill>
        <p:spPr>
          <a:xfrm>
            <a:off x="27295" y="70903"/>
            <a:ext cx="6523630" cy="3497897"/>
          </a:xfrm>
          <a:prstGeom prst="rect">
            <a:avLst/>
          </a:prstGeom>
        </p:spPr>
      </p:pic>
      <p:cxnSp>
        <p:nvCxnSpPr>
          <p:cNvPr id="5" name="Curved Connector 4"/>
          <p:cNvCxnSpPr/>
          <p:nvPr/>
        </p:nvCxnSpPr>
        <p:spPr>
          <a:xfrm>
            <a:off x="3998794" y="2173795"/>
            <a:ext cx="2292824" cy="2152545"/>
          </a:xfrm>
          <a:prstGeom prst="curved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26405" y="494109"/>
            <a:ext cx="4706203" cy="1938992"/>
          </a:xfrm>
          <a:prstGeom prst="rect">
            <a:avLst/>
          </a:prstGeom>
          <a:noFill/>
        </p:spPr>
        <p:txBody>
          <a:bodyPr wrap="square" rtlCol="0">
            <a:spAutoFit/>
          </a:bodyPr>
          <a:lstStyle/>
          <a:p>
            <a:pPr algn="ctr"/>
            <a:r>
              <a:rPr lang="en-US" sz="4000" b="1" dirty="0"/>
              <a:t>The Table for the Bread of the Presence</a:t>
            </a:r>
          </a:p>
        </p:txBody>
      </p:sp>
      <p:graphicFrame>
        <p:nvGraphicFramePr>
          <p:cNvPr id="2" name="Table 1">
            <a:extLst>
              <a:ext uri="{FF2B5EF4-FFF2-40B4-BE49-F238E27FC236}">
                <a16:creationId xmlns:a16="http://schemas.microsoft.com/office/drawing/2014/main" id="{4BEE5773-E084-8B95-D02A-15EE27706CB9}"/>
              </a:ext>
            </a:extLst>
          </p:cNvPr>
          <p:cNvGraphicFramePr>
            <a:graphicFrameLocks noGrp="1"/>
          </p:cNvGraphicFramePr>
          <p:nvPr>
            <p:extLst>
              <p:ext uri="{D42A27DB-BD31-4B8C-83A1-F6EECF244321}">
                <p14:modId xmlns:p14="http://schemas.microsoft.com/office/powerpoint/2010/main" val="573946752"/>
              </p:ext>
            </p:extLst>
          </p:nvPr>
        </p:nvGraphicFramePr>
        <p:xfrm>
          <a:off x="339437" y="4601969"/>
          <a:ext cx="6091451" cy="483482"/>
        </p:xfrm>
        <a:graphic>
          <a:graphicData uri="http://schemas.openxmlformats.org/drawingml/2006/table">
            <a:tbl>
              <a:tblPr>
                <a:tableStyleId>{5C22544A-7EE6-4342-B048-85BDC9FD1C3A}</a:tableStyleId>
              </a:tblPr>
              <a:tblGrid>
                <a:gridCol w="1588752">
                  <a:extLst>
                    <a:ext uri="{9D8B030D-6E8A-4147-A177-3AD203B41FA5}">
                      <a16:colId xmlns:a16="http://schemas.microsoft.com/office/drawing/2014/main" val="1004682634"/>
                    </a:ext>
                  </a:extLst>
                </a:gridCol>
                <a:gridCol w="4502699">
                  <a:extLst>
                    <a:ext uri="{9D8B030D-6E8A-4147-A177-3AD203B41FA5}">
                      <a16:colId xmlns:a16="http://schemas.microsoft.com/office/drawing/2014/main" val="1185725223"/>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25:23,30</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A golden table: for bread of the Presence</a:t>
                      </a:r>
                    </a:p>
                  </a:txBody>
                  <a:tcPr marL="9525" marR="9525" marT="9525" marB="0" anchor="ctr"/>
                </a:tc>
                <a:extLst>
                  <a:ext uri="{0D108BD9-81ED-4DB2-BD59-A6C34878D82A}">
                    <a16:rowId xmlns:a16="http://schemas.microsoft.com/office/drawing/2014/main" val="3616134810"/>
                  </a:ext>
                </a:extLst>
              </a:tr>
            </a:tbl>
          </a:graphicData>
        </a:graphic>
      </p:graphicFrame>
    </p:spTree>
    <p:extLst>
      <p:ext uri="{BB962C8B-B14F-4D97-AF65-F5344CB8AC3E}">
        <p14:creationId xmlns:p14="http://schemas.microsoft.com/office/powerpoint/2010/main" val="615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5100" t="7973"/>
          <a:stretch/>
        </p:blipFill>
        <p:spPr>
          <a:xfrm>
            <a:off x="27295" y="70903"/>
            <a:ext cx="6523630" cy="3497897"/>
          </a:xfrm>
          <a:prstGeom prst="rect">
            <a:avLst/>
          </a:prstGeom>
        </p:spPr>
      </p:pic>
      <p:cxnSp>
        <p:nvCxnSpPr>
          <p:cNvPr id="5" name="Curved Connector 4"/>
          <p:cNvCxnSpPr/>
          <p:nvPr/>
        </p:nvCxnSpPr>
        <p:spPr>
          <a:xfrm>
            <a:off x="3562066" y="2433101"/>
            <a:ext cx="3305032" cy="1961478"/>
          </a:xfrm>
          <a:prstGeom prst="curved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2632" y="698826"/>
            <a:ext cx="4706203" cy="1323439"/>
          </a:xfrm>
          <a:prstGeom prst="rect">
            <a:avLst/>
          </a:prstGeom>
          <a:noFill/>
        </p:spPr>
        <p:txBody>
          <a:bodyPr wrap="square" rtlCol="0">
            <a:spAutoFit/>
          </a:bodyPr>
          <a:lstStyle/>
          <a:p>
            <a:pPr algn="ctr"/>
            <a:r>
              <a:rPr lang="en-US" sz="4000" b="1" dirty="0"/>
              <a:t>The Golden Lampstand</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7098" y="2142699"/>
            <a:ext cx="4941272" cy="4587749"/>
          </a:xfrm>
          <a:prstGeom prst="rect">
            <a:avLst/>
          </a:prstGeom>
        </p:spPr>
      </p:pic>
      <p:graphicFrame>
        <p:nvGraphicFramePr>
          <p:cNvPr id="4" name="Table 3">
            <a:extLst>
              <a:ext uri="{FF2B5EF4-FFF2-40B4-BE49-F238E27FC236}">
                <a16:creationId xmlns:a16="http://schemas.microsoft.com/office/drawing/2014/main" id="{8671934C-71D1-AC98-5DFB-7EB2D76E3FAF}"/>
              </a:ext>
            </a:extLst>
          </p:cNvPr>
          <p:cNvGraphicFramePr>
            <a:graphicFrameLocks noGrp="1"/>
          </p:cNvGraphicFramePr>
          <p:nvPr>
            <p:extLst>
              <p:ext uri="{D42A27DB-BD31-4B8C-83A1-F6EECF244321}">
                <p14:modId xmlns:p14="http://schemas.microsoft.com/office/powerpoint/2010/main" val="1230928117"/>
              </p:ext>
            </p:extLst>
          </p:nvPr>
        </p:nvGraphicFramePr>
        <p:xfrm>
          <a:off x="383630" y="4837290"/>
          <a:ext cx="5712370" cy="483482"/>
        </p:xfrm>
        <a:graphic>
          <a:graphicData uri="http://schemas.openxmlformats.org/drawingml/2006/table">
            <a:tbl>
              <a:tblPr>
                <a:tableStyleId>{5C22544A-7EE6-4342-B048-85BDC9FD1C3A}</a:tableStyleId>
              </a:tblPr>
              <a:tblGrid>
                <a:gridCol w="1489881">
                  <a:extLst>
                    <a:ext uri="{9D8B030D-6E8A-4147-A177-3AD203B41FA5}">
                      <a16:colId xmlns:a16="http://schemas.microsoft.com/office/drawing/2014/main" val="1502775605"/>
                    </a:ext>
                  </a:extLst>
                </a:gridCol>
                <a:gridCol w="4222489">
                  <a:extLst>
                    <a:ext uri="{9D8B030D-6E8A-4147-A177-3AD203B41FA5}">
                      <a16:colId xmlns:a16="http://schemas.microsoft.com/office/drawing/2014/main" val="2554603603"/>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25:31</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The golden lampstand: to light the room</a:t>
                      </a:r>
                    </a:p>
                  </a:txBody>
                  <a:tcPr marL="9525" marR="9525" marT="9525" marB="0" anchor="ctr"/>
                </a:tc>
                <a:extLst>
                  <a:ext uri="{0D108BD9-81ED-4DB2-BD59-A6C34878D82A}">
                    <a16:rowId xmlns:a16="http://schemas.microsoft.com/office/drawing/2014/main" val="4199815566"/>
                  </a:ext>
                </a:extLst>
              </a:tr>
            </a:tbl>
          </a:graphicData>
        </a:graphic>
      </p:graphicFrame>
    </p:spTree>
    <p:extLst>
      <p:ext uri="{BB962C8B-B14F-4D97-AF65-F5344CB8AC3E}">
        <p14:creationId xmlns:p14="http://schemas.microsoft.com/office/powerpoint/2010/main" val="111051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0925" y="1610436"/>
            <a:ext cx="5437855" cy="5132014"/>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5100" t="7973"/>
          <a:stretch/>
        </p:blipFill>
        <p:spPr>
          <a:xfrm>
            <a:off x="27295" y="70903"/>
            <a:ext cx="6523630" cy="3497897"/>
          </a:xfrm>
          <a:prstGeom prst="rect">
            <a:avLst/>
          </a:prstGeom>
        </p:spPr>
      </p:pic>
      <p:cxnSp>
        <p:nvCxnSpPr>
          <p:cNvPr id="5" name="Curved Connector 4"/>
          <p:cNvCxnSpPr/>
          <p:nvPr/>
        </p:nvCxnSpPr>
        <p:spPr>
          <a:xfrm>
            <a:off x="2934269" y="1828800"/>
            <a:ext cx="3932829" cy="2565779"/>
          </a:xfrm>
          <a:prstGeom prst="curved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9499" y="755687"/>
            <a:ext cx="4706203" cy="707886"/>
          </a:xfrm>
          <a:prstGeom prst="rect">
            <a:avLst/>
          </a:prstGeom>
          <a:noFill/>
        </p:spPr>
        <p:txBody>
          <a:bodyPr wrap="square" rtlCol="0">
            <a:spAutoFit/>
          </a:bodyPr>
          <a:lstStyle/>
          <a:p>
            <a:pPr algn="ctr"/>
            <a:r>
              <a:rPr lang="en-US" sz="4000" b="1" dirty="0"/>
              <a:t>The Altar of Incense</a:t>
            </a:r>
          </a:p>
        </p:txBody>
      </p:sp>
      <p:graphicFrame>
        <p:nvGraphicFramePr>
          <p:cNvPr id="2" name="Table 1">
            <a:extLst>
              <a:ext uri="{FF2B5EF4-FFF2-40B4-BE49-F238E27FC236}">
                <a16:creationId xmlns:a16="http://schemas.microsoft.com/office/drawing/2014/main" id="{2D981927-F0B2-DBFB-280D-18E8F5466679}"/>
              </a:ext>
            </a:extLst>
          </p:cNvPr>
          <p:cNvGraphicFramePr>
            <a:graphicFrameLocks noGrp="1"/>
          </p:cNvGraphicFramePr>
          <p:nvPr>
            <p:extLst>
              <p:ext uri="{D42A27DB-BD31-4B8C-83A1-F6EECF244321}">
                <p14:modId xmlns:p14="http://schemas.microsoft.com/office/powerpoint/2010/main" val="744440699"/>
              </p:ext>
            </p:extLst>
          </p:nvPr>
        </p:nvGraphicFramePr>
        <p:xfrm>
          <a:off x="835255" y="4711329"/>
          <a:ext cx="6184244" cy="483482"/>
        </p:xfrm>
        <a:graphic>
          <a:graphicData uri="http://schemas.openxmlformats.org/drawingml/2006/table">
            <a:tbl>
              <a:tblPr>
                <a:tableStyleId>{5C22544A-7EE6-4342-B048-85BDC9FD1C3A}</a:tableStyleId>
              </a:tblPr>
              <a:tblGrid>
                <a:gridCol w="1612954">
                  <a:extLst>
                    <a:ext uri="{9D8B030D-6E8A-4147-A177-3AD203B41FA5}">
                      <a16:colId xmlns:a16="http://schemas.microsoft.com/office/drawing/2014/main" val="453827012"/>
                    </a:ext>
                  </a:extLst>
                </a:gridCol>
                <a:gridCol w="4571290">
                  <a:extLst>
                    <a:ext uri="{9D8B030D-6E8A-4147-A177-3AD203B41FA5}">
                      <a16:colId xmlns:a16="http://schemas.microsoft.com/office/drawing/2014/main" val="1815922477"/>
                    </a:ext>
                  </a:extLst>
                </a:gridCol>
              </a:tblGrid>
              <a:tr h="483482">
                <a:tc>
                  <a:txBody>
                    <a:bodyPr/>
                    <a:lstStyle/>
                    <a:p>
                      <a:pPr algn="l" rtl="0" fontAlgn="ctr"/>
                      <a:r>
                        <a:rPr lang="en-US" sz="2000" b="0" i="0" u="none" strike="noStrike" dirty="0">
                          <a:solidFill>
                            <a:srgbClr val="000000"/>
                          </a:solidFill>
                          <a:effectLst/>
                          <a:latin typeface="Calibri" panose="020F0502020204030204" pitchFamily="34" charset="0"/>
                        </a:rPr>
                        <a:t>Ex 30:1-2</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The Incense Altar: as a fragrant offering</a:t>
                      </a:r>
                    </a:p>
                  </a:txBody>
                  <a:tcPr marL="9525" marR="9525" marT="9525" marB="0" anchor="ctr"/>
                </a:tc>
                <a:extLst>
                  <a:ext uri="{0D108BD9-81ED-4DB2-BD59-A6C34878D82A}">
                    <a16:rowId xmlns:a16="http://schemas.microsoft.com/office/drawing/2014/main" val="2818726814"/>
                  </a:ext>
                </a:extLst>
              </a:tr>
            </a:tbl>
          </a:graphicData>
        </a:graphic>
      </p:graphicFrame>
    </p:spTree>
    <p:extLst>
      <p:ext uri="{BB962C8B-B14F-4D97-AF65-F5344CB8AC3E}">
        <p14:creationId xmlns:p14="http://schemas.microsoft.com/office/powerpoint/2010/main" val="28479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5100" t="7973"/>
          <a:stretch/>
        </p:blipFill>
        <p:spPr>
          <a:xfrm>
            <a:off x="27295" y="70903"/>
            <a:ext cx="6523630" cy="3497897"/>
          </a:xfrm>
          <a:prstGeom prst="rect">
            <a:avLst/>
          </a:prstGeom>
        </p:spPr>
      </p:pic>
      <p:cxnSp>
        <p:nvCxnSpPr>
          <p:cNvPr id="5" name="Curved Connector 4"/>
          <p:cNvCxnSpPr/>
          <p:nvPr/>
        </p:nvCxnSpPr>
        <p:spPr>
          <a:xfrm>
            <a:off x="2838734" y="1214651"/>
            <a:ext cx="4790365" cy="3179928"/>
          </a:xfrm>
          <a:prstGeom prst="curved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67098" y="126952"/>
            <a:ext cx="4706203" cy="1323439"/>
          </a:xfrm>
          <a:prstGeom prst="rect">
            <a:avLst/>
          </a:prstGeom>
          <a:noFill/>
        </p:spPr>
        <p:txBody>
          <a:bodyPr wrap="square" rtlCol="0">
            <a:spAutoFit/>
          </a:bodyPr>
          <a:lstStyle/>
          <a:p>
            <a:pPr algn="ctr"/>
            <a:r>
              <a:rPr lang="en-US" sz="4000" b="1" dirty="0"/>
              <a:t>The Temple Veil (curtain)</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26848" y="1449866"/>
            <a:ext cx="2686394" cy="5408134"/>
          </a:xfrm>
          <a:prstGeom prst="rect">
            <a:avLst/>
          </a:prstGeom>
        </p:spPr>
      </p:pic>
      <p:graphicFrame>
        <p:nvGraphicFramePr>
          <p:cNvPr id="2" name="Table 1">
            <a:extLst>
              <a:ext uri="{FF2B5EF4-FFF2-40B4-BE49-F238E27FC236}">
                <a16:creationId xmlns:a16="http://schemas.microsoft.com/office/drawing/2014/main" id="{954B1B90-F8FE-0826-FBE9-A0E489C8C7CC}"/>
              </a:ext>
            </a:extLst>
          </p:cNvPr>
          <p:cNvGraphicFramePr>
            <a:graphicFrameLocks noGrp="1"/>
          </p:cNvGraphicFramePr>
          <p:nvPr>
            <p:extLst>
              <p:ext uri="{D42A27DB-BD31-4B8C-83A1-F6EECF244321}">
                <p14:modId xmlns:p14="http://schemas.microsoft.com/office/powerpoint/2010/main" val="2629733809"/>
              </p:ext>
            </p:extLst>
          </p:nvPr>
        </p:nvGraphicFramePr>
        <p:xfrm>
          <a:off x="386937" y="4712548"/>
          <a:ext cx="5709063" cy="483482"/>
        </p:xfrm>
        <a:graphic>
          <a:graphicData uri="http://schemas.openxmlformats.org/drawingml/2006/table">
            <a:tbl>
              <a:tblPr>
                <a:tableStyleId>{5C22544A-7EE6-4342-B048-85BDC9FD1C3A}</a:tableStyleId>
              </a:tblPr>
              <a:tblGrid>
                <a:gridCol w="1489019">
                  <a:extLst>
                    <a:ext uri="{9D8B030D-6E8A-4147-A177-3AD203B41FA5}">
                      <a16:colId xmlns:a16="http://schemas.microsoft.com/office/drawing/2014/main" val="1595282145"/>
                    </a:ext>
                  </a:extLst>
                </a:gridCol>
                <a:gridCol w="4220044">
                  <a:extLst>
                    <a:ext uri="{9D8B030D-6E8A-4147-A177-3AD203B41FA5}">
                      <a16:colId xmlns:a16="http://schemas.microsoft.com/office/drawing/2014/main" val="1094729676"/>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26:31,33</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The Veil: to protect the Most Holy Place</a:t>
                      </a:r>
                    </a:p>
                  </a:txBody>
                  <a:tcPr marL="9525" marR="9525" marT="9525" marB="0" anchor="ctr"/>
                </a:tc>
                <a:extLst>
                  <a:ext uri="{0D108BD9-81ED-4DB2-BD59-A6C34878D82A}">
                    <a16:rowId xmlns:a16="http://schemas.microsoft.com/office/drawing/2014/main" val="3916088951"/>
                  </a:ext>
                </a:extLst>
              </a:tr>
            </a:tbl>
          </a:graphicData>
        </a:graphic>
      </p:graphicFrame>
    </p:spTree>
    <p:extLst>
      <p:ext uri="{BB962C8B-B14F-4D97-AF65-F5344CB8AC3E}">
        <p14:creationId xmlns:p14="http://schemas.microsoft.com/office/powerpoint/2010/main" val="41582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4937" y="1616913"/>
            <a:ext cx="6897063" cy="5258534"/>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294" y="70903"/>
            <a:ext cx="4420161" cy="4460154"/>
          </a:xfrm>
          <a:prstGeom prst="rect">
            <a:avLst/>
          </a:prstGeom>
        </p:spPr>
      </p:pic>
      <p:cxnSp>
        <p:nvCxnSpPr>
          <p:cNvPr id="5" name="Curved Connector 4"/>
          <p:cNvCxnSpPr/>
          <p:nvPr/>
        </p:nvCxnSpPr>
        <p:spPr>
          <a:xfrm>
            <a:off x="2647666" y="2228384"/>
            <a:ext cx="3305032" cy="1961478"/>
          </a:xfrm>
          <a:prstGeom prst="curved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90366" y="293474"/>
            <a:ext cx="4706203" cy="1323439"/>
          </a:xfrm>
          <a:prstGeom prst="rect">
            <a:avLst/>
          </a:prstGeom>
          <a:noFill/>
        </p:spPr>
        <p:txBody>
          <a:bodyPr wrap="square" rtlCol="0">
            <a:spAutoFit/>
          </a:bodyPr>
          <a:lstStyle/>
          <a:p>
            <a:pPr algn="ctr"/>
            <a:r>
              <a:rPr lang="en-US" sz="4000" b="1" dirty="0"/>
              <a:t>The Ark of the Covenant</a:t>
            </a:r>
          </a:p>
        </p:txBody>
      </p:sp>
      <p:graphicFrame>
        <p:nvGraphicFramePr>
          <p:cNvPr id="2" name="Table 1">
            <a:extLst>
              <a:ext uri="{FF2B5EF4-FFF2-40B4-BE49-F238E27FC236}">
                <a16:creationId xmlns:a16="http://schemas.microsoft.com/office/drawing/2014/main" id="{C2D64CED-3404-03C7-6FE2-EC50B5369F97}"/>
              </a:ext>
            </a:extLst>
          </p:cNvPr>
          <p:cNvGraphicFramePr>
            <a:graphicFrameLocks noGrp="1"/>
          </p:cNvGraphicFramePr>
          <p:nvPr>
            <p:extLst>
              <p:ext uri="{D42A27DB-BD31-4B8C-83A1-F6EECF244321}">
                <p14:modId xmlns:p14="http://schemas.microsoft.com/office/powerpoint/2010/main" val="2003101650"/>
              </p:ext>
            </p:extLst>
          </p:nvPr>
        </p:nvGraphicFramePr>
        <p:xfrm>
          <a:off x="220684" y="4809830"/>
          <a:ext cx="5260745" cy="481883"/>
        </p:xfrm>
        <a:graphic>
          <a:graphicData uri="http://schemas.openxmlformats.org/drawingml/2006/table">
            <a:tbl>
              <a:tblPr>
                <a:tableStyleId>{5C22544A-7EE6-4342-B048-85BDC9FD1C3A}</a:tableStyleId>
              </a:tblPr>
              <a:tblGrid>
                <a:gridCol w="1229587">
                  <a:extLst>
                    <a:ext uri="{9D8B030D-6E8A-4147-A177-3AD203B41FA5}">
                      <a16:colId xmlns:a16="http://schemas.microsoft.com/office/drawing/2014/main" val="1851715551"/>
                    </a:ext>
                  </a:extLst>
                </a:gridCol>
                <a:gridCol w="4031158">
                  <a:extLst>
                    <a:ext uri="{9D8B030D-6E8A-4147-A177-3AD203B41FA5}">
                      <a16:colId xmlns:a16="http://schemas.microsoft.com/office/drawing/2014/main" val="2927029672"/>
                    </a:ext>
                  </a:extLst>
                </a:gridCol>
              </a:tblGrid>
              <a:tr h="481883">
                <a:tc>
                  <a:txBody>
                    <a:bodyPr/>
                    <a:lstStyle/>
                    <a:p>
                      <a:pPr algn="l" rtl="0" fontAlgn="ctr"/>
                      <a:r>
                        <a:rPr lang="en-US" sz="2000" b="0" i="0" u="none" strike="noStrike">
                          <a:solidFill>
                            <a:srgbClr val="000000"/>
                          </a:solidFill>
                          <a:effectLst/>
                          <a:latin typeface="Calibri" panose="020F0502020204030204" pitchFamily="34" charset="0"/>
                        </a:rPr>
                        <a:t>Ex 25:10-11</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Acacia wood covered in pure gold</a:t>
                      </a:r>
                    </a:p>
                  </a:txBody>
                  <a:tcPr marL="9525" marR="9525" marT="9525" marB="0" anchor="ctr"/>
                </a:tc>
                <a:extLst>
                  <a:ext uri="{0D108BD9-81ED-4DB2-BD59-A6C34878D82A}">
                    <a16:rowId xmlns:a16="http://schemas.microsoft.com/office/drawing/2014/main" val="2084971850"/>
                  </a:ext>
                </a:extLst>
              </a:tr>
            </a:tbl>
          </a:graphicData>
        </a:graphic>
      </p:graphicFrame>
      <p:graphicFrame>
        <p:nvGraphicFramePr>
          <p:cNvPr id="6" name="Table 5">
            <a:extLst>
              <a:ext uri="{FF2B5EF4-FFF2-40B4-BE49-F238E27FC236}">
                <a16:creationId xmlns:a16="http://schemas.microsoft.com/office/drawing/2014/main" id="{3B1570A2-587A-F5BA-CA5B-9394828A1001}"/>
              </a:ext>
            </a:extLst>
          </p:cNvPr>
          <p:cNvGraphicFramePr>
            <a:graphicFrameLocks noGrp="1"/>
          </p:cNvGraphicFramePr>
          <p:nvPr>
            <p:extLst>
              <p:ext uri="{D42A27DB-BD31-4B8C-83A1-F6EECF244321}">
                <p14:modId xmlns:p14="http://schemas.microsoft.com/office/powerpoint/2010/main" val="1614974224"/>
              </p:ext>
            </p:extLst>
          </p:nvPr>
        </p:nvGraphicFramePr>
        <p:xfrm>
          <a:off x="220684" y="5854495"/>
          <a:ext cx="5503222" cy="932601"/>
        </p:xfrm>
        <a:graphic>
          <a:graphicData uri="http://schemas.openxmlformats.org/drawingml/2006/table">
            <a:tbl>
              <a:tblPr>
                <a:tableStyleId>{5C22544A-7EE6-4342-B048-85BDC9FD1C3A}</a:tableStyleId>
              </a:tblPr>
              <a:tblGrid>
                <a:gridCol w="1795590">
                  <a:extLst>
                    <a:ext uri="{9D8B030D-6E8A-4147-A177-3AD203B41FA5}">
                      <a16:colId xmlns:a16="http://schemas.microsoft.com/office/drawing/2014/main" val="2382838180"/>
                    </a:ext>
                  </a:extLst>
                </a:gridCol>
                <a:gridCol w="3707632">
                  <a:extLst>
                    <a:ext uri="{9D8B030D-6E8A-4147-A177-3AD203B41FA5}">
                      <a16:colId xmlns:a16="http://schemas.microsoft.com/office/drawing/2014/main" val="3745719560"/>
                    </a:ext>
                  </a:extLst>
                </a:gridCol>
              </a:tblGrid>
              <a:tr h="932601">
                <a:tc>
                  <a:txBody>
                    <a:bodyPr/>
                    <a:lstStyle/>
                    <a:p>
                      <a:pPr algn="l" rtl="0" fontAlgn="ctr"/>
                      <a:r>
                        <a:rPr lang="en-US" sz="2000" b="0" i="0" u="none" strike="noStrike" dirty="0">
                          <a:solidFill>
                            <a:srgbClr val="000000"/>
                          </a:solidFill>
                          <a:effectLst/>
                          <a:latin typeface="Calibri" panose="020F0502020204030204" pitchFamily="34" charset="0"/>
                        </a:rPr>
                        <a:t>Ex 25:10,16-18,22</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Blood sprinkled</a:t>
                      </a:r>
                      <a:r>
                        <a:rPr lang="en-US" sz="2000" b="0" i="0" u="none" strike="noStrike" baseline="0" dirty="0">
                          <a:solidFill>
                            <a:srgbClr val="000000"/>
                          </a:solidFill>
                          <a:effectLst/>
                          <a:latin typeface="Calibri" panose="020F0502020204030204" pitchFamily="34" charset="0"/>
                        </a:rPr>
                        <a:t> on the mercy seat to cover the broken law of God</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3230166"/>
                  </a:ext>
                </a:extLst>
              </a:tr>
            </a:tbl>
          </a:graphicData>
        </a:graphic>
      </p:graphicFrame>
    </p:spTree>
    <p:extLst>
      <p:ext uri="{BB962C8B-B14F-4D97-AF65-F5344CB8AC3E}">
        <p14:creationId xmlns:p14="http://schemas.microsoft.com/office/powerpoint/2010/main" val="27614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900" y="63024"/>
            <a:ext cx="10515600" cy="952500"/>
          </a:xfrm>
        </p:spPr>
        <p:txBody>
          <a:bodyPr>
            <a:normAutofit/>
          </a:bodyPr>
          <a:lstStyle/>
          <a:p>
            <a:pPr algn="ctr"/>
            <a:r>
              <a:rPr lang="en-US" b="1" u="sng" dirty="0"/>
              <a:t>Jesus: the Way to Heaven from Earth</a:t>
            </a:r>
            <a:endParaRPr lang="en-US" b="1" u="sng"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435071584"/>
              </p:ext>
            </p:extLst>
          </p:nvPr>
        </p:nvGraphicFramePr>
        <p:xfrm>
          <a:off x="6096700" y="1138488"/>
          <a:ext cx="5634636" cy="5332025"/>
        </p:xfrm>
        <a:graphic>
          <a:graphicData uri="http://schemas.openxmlformats.org/drawingml/2006/table">
            <a:tbl>
              <a:tblPr>
                <a:tableStyleId>{5C22544A-7EE6-4342-B048-85BDC9FD1C3A}</a:tableStyleId>
              </a:tblPr>
              <a:tblGrid>
                <a:gridCol w="3742736">
                  <a:extLst>
                    <a:ext uri="{9D8B030D-6E8A-4147-A177-3AD203B41FA5}">
                      <a16:colId xmlns:a16="http://schemas.microsoft.com/office/drawing/2014/main" val="3854125712"/>
                    </a:ext>
                  </a:extLst>
                </a:gridCol>
                <a:gridCol w="1891900">
                  <a:extLst>
                    <a:ext uri="{9D8B030D-6E8A-4147-A177-3AD203B41FA5}">
                      <a16:colId xmlns:a16="http://schemas.microsoft.com/office/drawing/2014/main" val="4133481671"/>
                    </a:ext>
                  </a:extLst>
                </a:gridCol>
              </a:tblGrid>
              <a:tr h="483482">
                <a:tc>
                  <a:txBody>
                    <a:bodyPr/>
                    <a:lstStyle/>
                    <a:p>
                      <a:pPr algn="ctr" fontAlgn="b"/>
                      <a:r>
                        <a:rPr lang="en-US" sz="2000" u="sng" strike="noStrike">
                          <a:effectLst/>
                        </a:rPr>
                        <a:t>About Jesus</a:t>
                      </a:r>
                      <a:endParaRPr lang="en-US" sz="2000" b="1" i="0" u="sng" strike="noStrike">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a:effectLst/>
                        </a:rPr>
                        <a:t>Jesus</a:t>
                      </a:r>
                      <a:endParaRPr lang="en-US" sz="2000" b="1" i="0" u="sng" strike="noStrike">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2832435484"/>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entered heaven itself</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Hebrews 9:24</a:t>
                      </a:r>
                    </a:p>
                  </a:txBody>
                  <a:tcPr marL="9525" marR="9525" marT="9525" marB="0" anchor="ctr"/>
                </a:tc>
                <a:extLst>
                  <a:ext uri="{0D108BD9-81ED-4DB2-BD59-A6C34878D82A}">
                    <a16:rowId xmlns:a16="http://schemas.microsoft.com/office/drawing/2014/main" val="1968228525"/>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was both human and God</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Phil 2:8,9</a:t>
                      </a:r>
                    </a:p>
                  </a:txBody>
                  <a:tcPr marL="9525" marR="9525" marT="9525" marB="0" anchor="ctr"/>
                </a:tc>
                <a:extLst>
                  <a:ext uri="{0D108BD9-81ED-4DB2-BD59-A6C34878D82A}">
                    <a16:rowId xmlns:a16="http://schemas.microsoft.com/office/drawing/2014/main" val="4001925498"/>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Jesus’ blood, shed once to satisfy the law</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Hebrews 10:11,12</a:t>
                      </a:r>
                    </a:p>
                  </a:txBody>
                  <a:tcPr marL="9525" marR="9525" marT="9525" marB="0" anchor="ctr"/>
                </a:tc>
                <a:extLst>
                  <a:ext uri="{0D108BD9-81ED-4DB2-BD59-A6C34878D82A}">
                    <a16:rowId xmlns:a16="http://schemas.microsoft.com/office/drawing/2014/main" val="2169203799"/>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the holy bread of life</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John 6:35</a:t>
                      </a:r>
                    </a:p>
                  </a:txBody>
                  <a:tcPr marL="9525" marR="9525" marT="9525" marB="0" anchor="ctr"/>
                </a:tc>
                <a:extLst>
                  <a:ext uri="{0D108BD9-81ED-4DB2-BD59-A6C34878D82A}">
                    <a16:rowId xmlns:a16="http://schemas.microsoft.com/office/drawing/2014/main" val="420599414"/>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the light of the world</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8:12</a:t>
                      </a:r>
                    </a:p>
                  </a:txBody>
                  <a:tcPr marL="9525" marR="9525" marT="9525" marB="0" anchor="ctr"/>
                </a:tc>
                <a:extLst>
                  <a:ext uri="{0D108BD9-81ED-4DB2-BD59-A6C34878D82A}">
                    <a16:rowId xmlns:a16="http://schemas.microsoft.com/office/drawing/2014/main" val="4193365045"/>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The body of Jesus, torn open for us</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Matt 27:51;    Hebrews 10:19-20</a:t>
                      </a:r>
                    </a:p>
                  </a:txBody>
                  <a:tcPr marL="9525" marR="9525" marT="9525" marB="0" anchor="ctr"/>
                </a:tc>
                <a:extLst>
                  <a:ext uri="{0D108BD9-81ED-4DB2-BD59-A6C34878D82A}">
                    <a16:rowId xmlns:a16="http://schemas.microsoft.com/office/drawing/2014/main" val="594460381"/>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Jesus: the only way to God</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John 14:6</a:t>
                      </a:r>
                    </a:p>
                  </a:txBody>
                  <a:tcPr marL="9525" marR="9525" marT="9525" marB="0" anchor="ctr"/>
                </a:tc>
                <a:extLst>
                  <a:ext uri="{0D108BD9-81ED-4DB2-BD59-A6C34878D82A}">
                    <a16:rowId xmlns:a16="http://schemas.microsoft.com/office/drawing/2014/main" val="1083336024"/>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the final sacrifice for all</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Hebrews 10:14</a:t>
                      </a:r>
                    </a:p>
                  </a:txBody>
                  <a:tcPr marL="9525" marR="9525" marT="9525" marB="0" anchor="ctr"/>
                </a:tc>
                <a:extLst>
                  <a:ext uri="{0D108BD9-81ED-4DB2-BD59-A6C34878D82A}">
                    <a16:rowId xmlns:a16="http://schemas.microsoft.com/office/drawing/2014/main" val="4169193416"/>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always makes intercession for us</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Hebrews 7:25</a:t>
                      </a:r>
                    </a:p>
                  </a:txBody>
                  <a:tcPr marL="9525" marR="9525" marT="9525" marB="0" anchor="ctr"/>
                </a:tc>
                <a:extLst>
                  <a:ext uri="{0D108BD9-81ED-4DB2-BD59-A6C34878D82A}">
                    <a16:rowId xmlns:a16="http://schemas.microsoft.com/office/drawing/2014/main" val="3492788576"/>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Jesus’ sacrifice cleanses us from all sin</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Hebrews 10:22</a:t>
                      </a:r>
                    </a:p>
                  </a:txBody>
                  <a:tcPr marL="9525" marR="9525" marT="9525" marB="0" anchor="ctr"/>
                </a:tc>
                <a:extLst>
                  <a:ext uri="{0D108BD9-81ED-4DB2-BD59-A6C34878D82A}">
                    <a16:rowId xmlns:a16="http://schemas.microsoft.com/office/drawing/2014/main" val="3175764011"/>
                  </a:ext>
                </a:extLst>
              </a:tr>
            </a:tbl>
          </a:graphicData>
        </a:graphic>
      </p:graphicFrame>
      <p:graphicFrame>
        <p:nvGraphicFramePr>
          <p:cNvPr id="17" name="Table 16"/>
          <p:cNvGraphicFramePr>
            <a:graphicFrameLocks noGrp="1"/>
          </p:cNvGraphicFramePr>
          <p:nvPr/>
        </p:nvGraphicFramePr>
        <p:xfrm>
          <a:off x="729842" y="1138486"/>
          <a:ext cx="5260745" cy="5330426"/>
        </p:xfrm>
        <a:graphic>
          <a:graphicData uri="http://schemas.openxmlformats.org/drawingml/2006/table">
            <a:tbl>
              <a:tblPr>
                <a:tableStyleId>{5C22544A-7EE6-4342-B048-85BDC9FD1C3A}</a:tableStyleId>
              </a:tblPr>
              <a:tblGrid>
                <a:gridCol w="1588584">
                  <a:extLst>
                    <a:ext uri="{9D8B030D-6E8A-4147-A177-3AD203B41FA5}">
                      <a16:colId xmlns:a16="http://schemas.microsoft.com/office/drawing/2014/main" val="108931365"/>
                    </a:ext>
                  </a:extLst>
                </a:gridCol>
                <a:gridCol w="3672161">
                  <a:extLst>
                    <a:ext uri="{9D8B030D-6E8A-4147-A177-3AD203B41FA5}">
                      <a16:colId xmlns:a16="http://schemas.microsoft.com/office/drawing/2014/main" val="1415580231"/>
                    </a:ext>
                  </a:extLst>
                </a:gridCol>
              </a:tblGrid>
              <a:tr h="483482">
                <a:tc>
                  <a:txBody>
                    <a:bodyPr/>
                    <a:lstStyle/>
                    <a:p>
                      <a:pPr algn="ctr" fontAlgn="b"/>
                      <a:r>
                        <a:rPr lang="en-US" sz="2000" u="sng" strike="noStrike" dirty="0">
                          <a:effectLst/>
                        </a:rPr>
                        <a:t>Tabernacle</a:t>
                      </a:r>
                      <a:endParaRPr lang="en-US" sz="2000" b="1" i="0" u="sng" strike="noStrike" dirty="0">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dirty="0">
                          <a:effectLst/>
                        </a:rPr>
                        <a:t>About the Tabernacle</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368890033"/>
                  </a:ext>
                </a:extLst>
              </a:tr>
              <a:tr h="483482">
                <a:tc>
                  <a:txBody>
                    <a:bodyPr/>
                    <a:lstStyle/>
                    <a:p>
                      <a:pPr algn="l" rtl="0" fontAlgn="ctr"/>
                      <a:r>
                        <a:rPr lang="en-US" sz="1600" b="0" i="0" u="none" strike="noStrike">
                          <a:solidFill>
                            <a:srgbClr val="000000"/>
                          </a:solidFill>
                          <a:effectLst/>
                          <a:latin typeface="Calibri" panose="020F0502020204030204" pitchFamily="34" charset="0"/>
                        </a:rPr>
                        <a:t>Ex 25:8</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A place where God's presence dwells</a:t>
                      </a:r>
                    </a:p>
                  </a:txBody>
                  <a:tcPr marL="9525" marR="9525" marT="9525" marB="0" anchor="ctr"/>
                </a:tc>
                <a:extLst>
                  <a:ext uri="{0D108BD9-81ED-4DB2-BD59-A6C34878D82A}">
                    <a16:rowId xmlns:a16="http://schemas.microsoft.com/office/drawing/2014/main" val="3894506301"/>
                  </a:ext>
                </a:extLst>
              </a:tr>
              <a:tr h="481883">
                <a:tc>
                  <a:txBody>
                    <a:bodyPr/>
                    <a:lstStyle/>
                    <a:p>
                      <a:pPr algn="l" rtl="0" fontAlgn="ctr"/>
                      <a:r>
                        <a:rPr lang="en-US" sz="1600" b="0" i="0" u="none" strike="noStrike">
                          <a:solidFill>
                            <a:srgbClr val="000000"/>
                          </a:solidFill>
                          <a:effectLst/>
                          <a:latin typeface="Calibri" panose="020F0502020204030204" pitchFamily="34" charset="0"/>
                        </a:rPr>
                        <a:t>Ex 25:10-11</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Acacia wood covered in pure gold</a:t>
                      </a:r>
                    </a:p>
                  </a:txBody>
                  <a:tcPr marL="9525" marR="9525" marT="9525" marB="0" anchor="ctr"/>
                </a:tc>
                <a:extLst>
                  <a:ext uri="{0D108BD9-81ED-4DB2-BD59-A6C34878D82A}">
                    <a16:rowId xmlns:a16="http://schemas.microsoft.com/office/drawing/2014/main" val="3582917325"/>
                  </a:ext>
                </a:extLst>
              </a:tr>
              <a:tr h="483482">
                <a:tc>
                  <a:txBody>
                    <a:bodyPr/>
                    <a:lstStyle/>
                    <a:p>
                      <a:pPr algn="l" rtl="0" fontAlgn="ctr"/>
                      <a:r>
                        <a:rPr lang="en-US" sz="1600" b="0" i="0" u="none" strike="noStrike">
                          <a:solidFill>
                            <a:srgbClr val="000000"/>
                          </a:solidFill>
                          <a:effectLst/>
                          <a:latin typeface="Calibri" panose="020F0502020204030204" pitchFamily="34" charset="0"/>
                        </a:rPr>
                        <a:t>Ex 25:10,16-18,22</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Blood sprinkled</a:t>
                      </a:r>
                      <a:r>
                        <a:rPr lang="en-US" sz="1600" b="0" i="0" u="none" strike="noStrike" baseline="0" dirty="0">
                          <a:solidFill>
                            <a:srgbClr val="000000"/>
                          </a:solidFill>
                          <a:effectLst/>
                          <a:latin typeface="Calibri" panose="020F0502020204030204" pitchFamily="34" charset="0"/>
                        </a:rPr>
                        <a:t> on the mercy seat to cover the broken law of God</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63137032"/>
                  </a:ext>
                </a:extLst>
              </a:tr>
              <a:tr h="483482">
                <a:tc>
                  <a:txBody>
                    <a:bodyPr/>
                    <a:lstStyle/>
                    <a:p>
                      <a:pPr algn="l" rtl="0" fontAlgn="ctr"/>
                      <a:r>
                        <a:rPr lang="en-US" sz="1600" b="0" i="0" u="none" strike="noStrike">
                          <a:solidFill>
                            <a:srgbClr val="000000"/>
                          </a:solidFill>
                          <a:effectLst/>
                          <a:latin typeface="Calibri" panose="020F0502020204030204" pitchFamily="34" charset="0"/>
                        </a:rPr>
                        <a:t>Ex 25:23,30</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A golden table: for bread of the Presence</a:t>
                      </a:r>
                    </a:p>
                  </a:txBody>
                  <a:tcPr marL="9525" marR="9525" marT="9525" marB="0" anchor="ctr"/>
                </a:tc>
                <a:extLst>
                  <a:ext uri="{0D108BD9-81ED-4DB2-BD59-A6C34878D82A}">
                    <a16:rowId xmlns:a16="http://schemas.microsoft.com/office/drawing/2014/main" val="2352359657"/>
                  </a:ext>
                </a:extLst>
              </a:tr>
              <a:tr h="483482">
                <a:tc>
                  <a:txBody>
                    <a:bodyPr/>
                    <a:lstStyle/>
                    <a:p>
                      <a:pPr algn="l" rtl="0" fontAlgn="ctr"/>
                      <a:r>
                        <a:rPr lang="en-US" sz="1600" b="0" i="0" u="none" strike="noStrike">
                          <a:solidFill>
                            <a:srgbClr val="000000"/>
                          </a:solidFill>
                          <a:effectLst/>
                          <a:latin typeface="Calibri" panose="020F0502020204030204" pitchFamily="34" charset="0"/>
                        </a:rPr>
                        <a:t>Ex 25:31</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The golden lampstand: to light the room</a:t>
                      </a:r>
                    </a:p>
                  </a:txBody>
                  <a:tcPr marL="9525" marR="9525" marT="9525" marB="0" anchor="ctr"/>
                </a:tc>
                <a:extLst>
                  <a:ext uri="{0D108BD9-81ED-4DB2-BD59-A6C34878D82A}">
                    <a16:rowId xmlns:a16="http://schemas.microsoft.com/office/drawing/2014/main" val="1724172994"/>
                  </a:ext>
                </a:extLst>
              </a:tr>
              <a:tr h="483482">
                <a:tc>
                  <a:txBody>
                    <a:bodyPr/>
                    <a:lstStyle/>
                    <a:p>
                      <a:pPr algn="l" rtl="0" fontAlgn="ctr"/>
                      <a:r>
                        <a:rPr lang="en-US" sz="1600" b="0" i="0" u="none" strike="noStrike">
                          <a:solidFill>
                            <a:srgbClr val="000000"/>
                          </a:solidFill>
                          <a:effectLst/>
                          <a:latin typeface="Calibri" panose="020F0502020204030204" pitchFamily="34" charset="0"/>
                        </a:rPr>
                        <a:t>Ex 26:31,33</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The Veil: to protect the Most Holy Place</a:t>
                      </a:r>
                    </a:p>
                  </a:txBody>
                  <a:tcPr marL="9525" marR="9525" marT="9525" marB="0" anchor="ctr"/>
                </a:tc>
                <a:extLst>
                  <a:ext uri="{0D108BD9-81ED-4DB2-BD59-A6C34878D82A}">
                    <a16:rowId xmlns:a16="http://schemas.microsoft.com/office/drawing/2014/main" val="3727859244"/>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Ex 27:16</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One</a:t>
                      </a:r>
                      <a:r>
                        <a:rPr lang="en-US" sz="1600" b="0" i="0" u="none" strike="noStrike" baseline="0" dirty="0">
                          <a:solidFill>
                            <a:srgbClr val="000000"/>
                          </a:solidFill>
                          <a:effectLst/>
                          <a:latin typeface="Calibri" panose="020F0502020204030204" pitchFamily="34" charset="0"/>
                        </a:rPr>
                        <a:t> entrance with blue, purple, and scarlet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8022066"/>
                  </a:ext>
                </a:extLst>
              </a:tr>
              <a:tr h="483482">
                <a:tc>
                  <a:txBody>
                    <a:bodyPr/>
                    <a:lstStyle/>
                    <a:p>
                      <a:pPr algn="l" rtl="0" fontAlgn="ctr"/>
                      <a:r>
                        <a:rPr lang="en-US" sz="1600" b="0" i="0" u="none" strike="noStrike">
                          <a:solidFill>
                            <a:srgbClr val="000000"/>
                          </a:solidFill>
                          <a:effectLst/>
                          <a:latin typeface="Calibri" panose="020F0502020204030204" pitchFamily="34" charset="0"/>
                        </a:rPr>
                        <a:t>Ex 27:1,2</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The bronze altar: to offer sacrifices</a:t>
                      </a:r>
                    </a:p>
                  </a:txBody>
                  <a:tcPr marL="9525" marR="9525" marT="9525" marB="0" anchor="ctr"/>
                </a:tc>
                <a:extLst>
                  <a:ext uri="{0D108BD9-81ED-4DB2-BD59-A6C34878D82A}">
                    <a16:rowId xmlns:a16="http://schemas.microsoft.com/office/drawing/2014/main" val="3955923539"/>
                  </a:ext>
                </a:extLst>
              </a:tr>
              <a:tr h="483482">
                <a:tc>
                  <a:txBody>
                    <a:bodyPr/>
                    <a:lstStyle/>
                    <a:p>
                      <a:pPr algn="l" rtl="0" fontAlgn="ctr"/>
                      <a:r>
                        <a:rPr lang="en-US" sz="1600" b="0" i="0" u="none" strike="noStrike">
                          <a:solidFill>
                            <a:srgbClr val="000000"/>
                          </a:solidFill>
                          <a:effectLst/>
                          <a:latin typeface="Calibri" panose="020F0502020204030204" pitchFamily="34" charset="0"/>
                        </a:rPr>
                        <a:t>Ex 30:1-2</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The Incense Altar: as a fragrant offering</a:t>
                      </a:r>
                    </a:p>
                  </a:txBody>
                  <a:tcPr marL="9525" marR="9525" marT="9525" marB="0" anchor="ctr"/>
                </a:tc>
                <a:extLst>
                  <a:ext uri="{0D108BD9-81ED-4DB2-BD59-A6C34878D82A}">
                    <a16:rowId xmlns:a16="http://schemas.microsoft.com/office/drawing/2014/main" val="3199858761"/>
                  </a:ext>
                </a:extLst>
              </a:tr>
              <a:tr h="483482">
                <a:tc>
                  <a:txBody>
                    <a:bodyPr/>
                    <a:lstStyle/>
                    <a:p>
                      <a:pPr algn="l" rtl="0" fontAlgn="ctr"/>
                      <a:r>
                        <a:rPr lang="en-US" sz="1600" b="0" i="0" u="none" strike="noStrike">
                          <a:solidFill>
                            <a:srgbClr val="000000"/>
                          </a:solidFill>
                          <a:effectLst/>
                          <a:latin typeface="Calibri" panose="020F0502020204030204" pitchFamily="34" charset="0"/>
                        </a:rPr>
                        <a:t>Ex 30:17-18</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The Bronze Basin: to wash before entering</a:t>
                      </a:r>
                    </a:p>
                  </a:txBody>
                  <a:tcPr marL="9525" marR="9525" marT="9525" marB="0" anchor="ctr"/>
                </a:tc>
                <a:extLst>
                  <a:ext uri="{0D108BD9-81ED-4DB2-BD59-A6C34878D82A}">
                    <a16:rowId xmlns:a16="http://schemas.microsoft.com/office/drawing/2014/main" val="866567711"/>
                  </a:ext>
                </a:extLst>
              </a:tr>
            </a:tbl>
          </a:graphicData>
        </a:graphic>
      </p:graphicFrame>
    </p:spTree>
    <p:extLst>
      <p:ext uri="{BB962C8B-B14F-4D97-AF65-F5344CB8AC3E}">
        <p14:creationId xmlns:p14="http://schemas.microsoft.com/office/powerpoint/2010/main" val="197252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623454" y="1564512"/>
          <a:ext cx="5294396" cy="3797503"/>
        </p:xfrm>
        <a:graphic>
          <a:graphicData uri="http://schemas.openxmlformats.org/drawingml/2006/table">
            <a:tbl>
              <a:tblPr>
                <a:tableStyleId>{5C22544A-7EE6-4342-B048-85BDC9FD1C3A}</a:tableStyleId>
              </a:tblPr>
              <a:tblGrid>
                <a:gridCol w="1598746">
                  <a:extLst>
                    <a:ext uri="{9D8B030D-6E8A-4147-A177-3AD203B41FA5}">
                      <a16:colId xmlns:a16="http://schemas.microsoft.com/office/drawing/2014/main" val="108931365"/>
                    </a:ext>
                  </a:extLst>
                </a:gridCol>
                <a:gridCol w="3695650">
                  <a:extLst>
                    <a:ext uri="{9D8B030D-6E8A-4147-A177-3AD203B41FA5}">
                      <a16:colId xmlns:a16="http://schemas.microsoft.com/office/drawing/2014/main" val="1415580231"/>
                    </a:ext>
                  </a:extLst>
                </a:gridCol>
              </a:tblGrid>
              <a:tr h="623151">
                <a:tc>
                  <a:txBody>
                    <a:bodyPr/>
                    <a:lstStyle/>
                    <a:p>
                      <a:pPr algn="ctr" fontAlgn="b"/>
                      <a:r>
                        <a:rPr lang="en-US" sz="2000" u="sng" strike="noStrike" dirty="0">
                          <a:effectLst/>
                        </a:rPr>
                        <a:t>OT</a:t>
                      </a:r>
                    </a:p>
                  </a:txBody>
                  <a:tcPr marL="8634" marR="8634" marT="8634" marB="0" anchor="b"/>
                </a:tc>
                <a:tc>
                  <a:txBody>
                    <a:bodyPr/>
                    <a:lstStyle/>
                    <a:p>
                      <a:pPr algn="ctr" fontAlgn="b"/>
                      <a:r>
                        <a:rPr lang="en-US" sz="2000" u="sng" strike="noStrike" dirty="0">
                          <a:effectLst/>
                        </a:rPr>
                        <a:t>In the Wilderness</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368890033"/>
                  </a:ext>
                </a:extLst>
              </a:tr>
              <a:tr h="681748">
                <a:tc>
                  <a:txBody>
                    <a:bodyPr/>
                    <a:lstStyle/>
                    <a:p>
                      <a:pPr algn="l" fontAlgn="ctr"/>
                      <a:r>
                        <a:rPr lang="en-US" sz="1600" u="none" strike="noStrike" dirty="0">
                          <a:effectLst/>
                        </a:rPr>
                        <a:t>Ex</a:t>
                      </a:r>
                      <a:r>
                        <a:rPr lang="en-US" sz="1600" u="none" strike="noStrike" baseline="0" dirty="0">
                          <a:effectLst/>
                        </a:rPr>
                        <a:t> 3:2-6</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“I</a:t>
                      </a:r>
                      <a:r>
                        <a:rPr lang="en-US" sz="1600" b="0" i="0" u="none" strike="noStrike" baseline="0" dirty="0">
                          <a:solidFill>
                            <a:srgbClr val="000000"/>
                          </a:solidFill>
                          <a:effectLst/>
                          <a:latin typeface="Calibri" panose="020F0502020204030204" pitchFamily="34" charset="0"/>
                        </a:rPr>
                        <a:t> Am” burns the </a:t>
                      </a:r>
                      <a:r>
                        <a:rPr lang="en-US" sz="1600" b="0" i="0" u="none" strike="noStrike" dirty="0">
                          <a:solidFill>
                            <a:srgbClr val="000000"/>
                          </a:solidFill>
                          <a:effectLst/>
                          <a:latin typeface="Calibri" panose="020F0502020204030204" pitchFamily="34" charset="0"/>
                        </a:rPr>
                        <a:t>thorn bush (fire=judgment)</a:t>
                      </a:r>
                    </a:p>
                  </a:txBody>
                  <a:tcPr marL="8634" marR="8634" marT="8634" marB="0" anchor="ctr"/>
                </a:tc>
                <a:extLst>
                  <a:ext uri="{0D108BD9-81ED-4DB2-BD59-A6C34878D82A}">
                    <a16:rowId xmlns:a16="http://schemas.microsoft.com/office/drawing/2014/main" val="3894506301"/>
                  </a:ext>
                </a:extLst>
              </a:tr>
              <a:tr h="623151">
                <a:tc>
                  <a:txBody>
                    <a:bodyPr/>
                    <a:lstStyle/>
                    <a:p>
                      <a:pPr algn="l" fontAlgn="ctr"/>
                      <a:r>
                        <a:rPr lang="en-US" sz="1600" u="none" strike="noStrike" dirty="0">
                          <a:effectLst/>
                        </a:rPr>
                        <a:t>Ex 16:15</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God gave them manna to eat</a:t>
                      </a:r>
                    </a:p>
                  </a:txBody>
                  <a:tcPr marL="8634" marR="8634" marT="8634" marB="0" anchor="ctr"/>
                </a:tc>
                <a:extLst>
                  <a:ext uri="{0D108BD9-81ED-4DB2-BD59-A6C34878D82A}">
                    <a16:rowId xmlns:a16="http://schemas.microsoft.com/office/drawing/2014/main" val="3582917325"/>
                  </a:ext>
                </a:extLst>
              </a:tr>
              <a:tr h="623151">
                <a:tc>
                  <a:txBody>
                    <a:bodyPr/>
                    <a:lstStyle/>
                    <a:p>
                      <a:pPr algn="l" fontAlgn="ctr"/>
                      <a:r>
                        <a:rPr lang="en-US" sz="1600" u="none" strike="noStrike" dirty="0">
                          <a:effectLst/>
                        </a:rPr>
                        <a:t>Ex 17:6</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God</a:t>
                      </a:r>
                      <a:r>
                        <a:rPr lang="en-US" sz="1600" b="0" i="0" u="none" strike="noStrike" baseline="0" dirty="0">
                          <a:solidFill>
                            <a:srgbClr val="000000"/>
                          </a:solidFill>
                          <a:effectLst/>
                          <a:latin typeface="Calibri" panose="020F0502020204030204" pitchFamily="34" charset="0"/>
                        </a:rPr>
                        <a:t> gave them water from a rock</a:t>
                      </a:r>
                      <a:endParaRPr lang="en-US" sz="16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val="463137032"/>
                  </a:ext>
                </a:extLst>
              </a:tr>
              <a:tr h="623151">
                <a:tc>
                  <a:txBody>
                    <a:bodyPr/>
                    <a:lstStyle/>
                    <a:p>
                      <a:pPr algn="l" fontAlgn="ctr"/>
                      <a:r>
                        <a:rPr lang="en-US" sz="1600" u="none" strike="noStrike" dirty="0">
                          <a:effectLst/>
                        </a:rPr>
                        <a:t>Ex 32:4-6,28,35</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Punishment for idolatry</a:t>
                      </a:r>
                    </a:p>
                  </a:txBody>
                  <a:tcPr marL="8634" marR="8634" marT="8634" marB="0" anchor="ctr"/>
                </a:tc>
                <a:extLst>
                  <a:ext uri="{0D108BD9-81ED-4DB2-BD59-A6C34878D82A}">
                    <a16:rowId xmlns:a16="http://schemas.microsoft.com/office/drawing/2014/main" val="2352359657"/>
                  </a:ext>
                </a:extLst>
              </a:tr>
              <a:tr h="623151">
                <a:tc>
                  <a:txBody>
                    <a:bodyPr/>
                    <a:lstStyle/>
                    <a:p>
                      <a:pPr algn="l" fontAlgn="ctr"/>
                      <a:r>
                        <a:rPr lang="en-US" sz="1600" b="0" i="0" u="none" strike="noStrike" dirty="0">
                          <a:solidFill>
                            <a:schemeClr val="dk1"/>
                          </a:solidFill>
                          <a:effectLst/>
                          <a:latin typeface="+mn-lt"/>
                        </a:rPr>
                        <a:t>Numbers</a:t>
                      </a:r>
                      <a:r>
                        <a:rPr lang="en-US" sz="1600" b="0" i="0" u="none" strike="noStrike" baseline="0" dirty="0">
                          <a:solidFill>
                            <a:schemeClr val="dk1"/>
                          </a:solidFill>
                          <a:effectLst/>
                          <a:latin typeface="+mn-lt"/>
                        </a:rPr>
                        <a:t> 21:9</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The serpent lifted up to save lives of sinners</a:t>
                      </a:r>
                    </a:p>
                  </a:txBody>
                  <a:tcPr marL="8634" marR="8634" marT="8634" marB="0" anchor="ctr"/>
                </a:tc>
                <a:extLst>
                  <a:ext uri="{0D108BD9-81ED-4DB2-BD59-A6C34878D82A}">
                    <a16:rowId xmlns:a16="http://schemas.microsoft.com/office/drawing/2014/main" val="1724172994"/>
                  </a:ext>
                </a:extLst>
              </a:tr>
            </a:tbl>
          </a:graphicData>
        </a:graphic>
      </p:graphicFrame>
      <p:sp>
        <p:nvSpPr>
          <p:cNvPr id="2" name="Title 1"/>
          <p:cNvSpPr>
            <a:spLocks noGrp="1"/>
          </p:cNvSpPr>
          <p:nvPr>
            <p:ph type="title" idx="4294967295"/>
          </p:nvPr>
        </p:nvSpPr>
        <p:spPr>
          <a:xfrm>
            <a:off x="838900" y="281235"/>
            <a:ext cx="10515600" cy="952500"/>
          </a:xfrm>
        </p:spPr>
        <p:txBody>
          <a:bodyPr>
            <a:normAutofit/>
          </a:bodyPr>
          <a:lstStyle/>
          <a:p>
            <a:pPr algn="ctr"/>
            <a:r>
              <a:rPr lang="en-US" b="1" u="sng" dirty="0"/>
              <a:t>Jesus: Realities of the Way</a:t>
            </a:r>
            <a:endParaRPr lang="en-US" b="1" u="sng" dirty="0">
              <a:latin typeface="+mn-lt"/>
            </a:endParaRPr>
          </a:p>
        </p:txBody>
      </p:sp>
      <p:graphicFrame>
        <p:nvGraphicFramePr>
          <p:cNvPr id="9" name="Table 8"/>
          <p:cNvGraphicFramePr>
            <a:graphicFrameLocks noGrp="1"/>
          </p:cNvGraphicFramePr>
          <p:nvPr/>
        </p:nvGraphicFramePr>
        <p:xfrm>
          <a:off x="6096700" y="1564512"/>
          <a:ext cx="5499555" cy="3796230"/>
        </p:xfrm>
        <a:graphic>
          <a:graphicData uri="http://schemas.openxmlformats.org/drawingml/2006/table">
            <a:tbl>
              <a:tblPr>
                <a:tableStyleId>{5C22544A-7EE6-4342-B048-85BDC9FD1C3A}</a:tableStyleId>
              </a:tblPr>
              <a:tblGrid>
                <a:gridCol w="3688493">
                  <a:extLst>
                    <a:ext uri="{9D8B030D-6E8A-4147-A177-3AD203B41FA5}">
                      <a16:colId xmlns:a16="http://schemas.microsoft.com/office/drawing/2014/main" val="3854125712"/>
                    </a:ext>
                  </a:extLst>
                </a:gridCol>
                <a:gridCol w="1811062">
                  <a:extLst>
                    <a:ext uri="{9D8B030D-6E8A-4147-A177-3AD203B41FA5}">
                      <a16:colId xmlns:a16="http://schemas.microsoft.com/office/drawing/2014/main" val="4133481671"/>
                    </a:ext>
                  </a:extLst>
                </a:gridCol>
              </a:tblGrid>
              <a:tr h="624419">
                <a:tc>
                  <a:txBody>
                    <a:bodyPr/>
                    <a:lstStyle/>
                    <a:p>
                      <a:pPr algn="ctr" fontAlgn="b"/>
                      <a:r>
                        <a:rPr lang="en-US" sz="2000" u="sng" strike="noStrike" dirty="0">
                          <a:effectLst/>
                        </a:rPr>
                        <a:t>About the Reality</a:t>
                      </a:r>
                      <a:endParaRPr lang="en-US" sz="2000" b="1" i="0" u="sng" strike="noStrike" dirty="0">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b="0" i="0" u="sng" strike="noStrike" dirty="0">
                          <a:solidFill>
                            <a:schemeClr val="dk1"/>
                          </a:solidFill>
                          <a:effectLst/>
                          <a:latin typeface="+mn-lt"/>
                        </a:rPr>
                        <a:t>NT</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2832435484"/>
                  </a:ext>
                </a:extLst>
              </a:tr>
              <a:tr h="6409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Jesus</a:t>
                      </a:r>
                      <a:r>
                        <a:rPr lang="en-US" sz="1600" b="0" i="0" u="none" strike="noStrike" baseline="0" dirty="0">
                          <a:solidFill>
                            <a:srgbClr val="000000"/>
                          </a:solidFill>
                          <a:effectLst/>
                          <a:latin typeface="Calibri" panose="020F0502020204030204" pitchFamily="34" charset="0"/>
                        </a:rPr>
                        <a:t> (the “I Am”) conquers sin with a crown of thorns</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John 8:58;     Matthew 27:29</a:t>
                      </a:r>
                    </a:p>
                  </a:txBody>
                  <a:tcPr marL="8634" marR="8634" marT="8634" marB="0" anchor="ctr"/>
                </a:tc>
                <a:extLst>
                  <a:ext uri="{0D108BD9-81ED-4DB2-BD59-A6C34878D82A}">
                    <a16:rowId xmlns:a16="http://schemas.microsoft.com/office/drawing/2014/main" val="1968228525"/>
                  </a:ext>
                </a:extLst>
              </a:tr>
              <a:tr h="640991">
                <a:tc>
                  <a:txBody>
                    <a:bodyPr/>
                    <a:lstStyle/>
                    <a:p>
                      <a:pPr algn="l" fontAlgn="ctr"/>
                      <a:r>
                        <a:rPr lang="en-US" sz="1600" b="0" i="0" u="none" strike="noStrike" dirty="0">
                          <a:solidFill>
                            <a:srgbClr val="000000"/>
                          </a:solidFill>
                          <a:effectLst/>
                          <a:latin typeface="Calibri" panose="020F0502020204030204" pitchFamily="34" charset="0"/>
                        </a:rPr>
                        <a:t>Jesus is the Bread of Life</a:t>
                      </a: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1 Corinthians</a:t>
                      </a:r>
                      <a:r>
                        <a:rPr lang="en-US" sz="1600" b="0" i="0" u="none" strike="noStrike" baseline="0" dirty="0">
                          <a:solidFill>
                            <a:srgbClr val="000000"/>
                          </a:solidFill>
                          <a:effectLst/>
                          <a:latin typeface="Calibri" panose="020F0502020204030204" pitchFamily="34" charset="0"/>
                        </a:rPr>
                        <a:t> 10:4; </a:t>
                      </a:r>
                      <a:r>
                        <a:rPr lang="en-US" sz="1600" b="0" i="0" u="none" strike="noStrike" dirty="0">
                          <a:solidFill>
                            <a:srgbClr val="000000"/>
                          </a:solidFill>
                          <a:effectLst/>
                          <a:latin typeface="Calibri" panose="020F0502020204030204" pitchFamily="34" charset="0"/>
                        </a:rPr>
                        <a:t>John 6:32-35</a:t>
                      </a:r>
                    </a:p>
                  </a:txBody>
                  <a:tcPr marL="8634" marR="8634" marT="8634" marB="0" anchor="ctr"/>
                </a:tc>
                <a:extLst>
                  <a:ext uri="{0D108BD9-81ED-4DB2-BD59-A6C34878D82A}">
                    <a16:rowId xmlns:a16="http://schemas.microsoft.com/office/drawing/2014/main" val="4001925498"/>
                  </a:ext>
                </a:extLst>
              </a:tr>
              <a:tr h="624419">
                <a:tc>
                  <a:txBody>
                    <a:bodyPr/>
                    <a:lstStyle/>
                    <a:p>
                      <a:pPr algn="l" fontAlgn="ctr"/>
                      <a:r>
                        <a:rPr lang="en-US" sz="1600" b="0" i="0" u="none" strike="noStrike" dirty="0">
                          <a:solidFill>
                            <a:srgbClr val="000000"/>
                          </a:solidFill>
                          <a:effectLst/>
                          <a:latin typeface="Calibri" panose="020F0502020204030204" pitchFamily="34" charset="0"/>
                        </a:rPr>
                        <a:t>Jesus is the Living</a:t>
                      </a:r>
                      <a:r>
                        <a:rPr lang="en-US" sz="1600" b="0" i="0" u="none" strike="noStrike" baseline="0" dirty="0">
                          <a:solidFill>
                            <a:srgbClr val="000000"/>
                          </a:solidFill>
                          <a:effectLst/>
                          <a:latin typeface="Calibri" panose="020F0502020204030204" pitchFamily="34" charset="0"/>
                        </a:rPr>
                        <a:t> Water</a:t>
                      </a:r>
                      <a:endParaRPr lang="en-US" sz="16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John 7:37-38</a:t>
                      </a:r>
                    </a:p>
                  </a:txBody>
                  <a:tcPr marL="8634" marR="8634" marT="8634" marB="0" anchor="ctr"/>
                </a:tc>
                <a:extLst>
                  <a:ext uri="{0D108BD9-81ED-4DB2-BD59-A6C34878D82A}">
                    <a16:rowId xmlns:a16="http://schemas.microsoft.com/office/drawing/2014/main" val="2169203799"/>
                  </a:ext>
                </a:extLst>
              </a:tr>
              <a:tr h="624419">
                <a:tc>
                  <a:txBody>
                    <a:bodyPr/>
                    <a:lstStyle/>
                    <a:p>
                      <a:pPr algn="l" fontAlgn="ctr"/>
                      <a:r>
                        <a:rPr lang="en-US" sz="1600" b="0" i="0" u="none" strike="noStrike" dirty="0">
                          <a:solidFill>
                            <a:srgbClr val="000000"/>
                          </a:solidFill>
                          <a:effectLst/>
                          <a:latin typeface="Calibri" panose="020F0502020204030204" pitchFamily="34" charset="0"/>
                        </a:rPr>
                        <a:t>Warning against sin and self-confidence</a:t>
                      </a: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Cor</a:t>
                      </a:r>
                      <a:r>
                        <a:rPr lang="en-US" sz="1600" b="0" i="0" u="none" strike="noStrike" dirty="0">
                          <a:solidFill>
                            <a:srgbClr val="000000"/>
                          </a:solidFill>
                          <a:effectLst/>
                          <a:latin typeface="Calibri" panose="020F0502020204030204" pitchFamily="34" charset="0"/>
                        </a:rPr>
                        <a:t> 10:5-6</a:t>
                      </a:r>
                    </a:p>
                  </a:txBody>
                  <a:tcPr marL="8634" marR="8634" marT="8634" marB="0" anchor="ctr"/>
                </a:tc>
                <a:extLst>
                  <a:ext uri="{0D108BD9-81ED-4DB2-BD59-A6C34878D82A}">
                    <a16:rowId xmlns:a16="http://schemas.microsoft.com/office/drawing/2014/main" val="420599414"/>
                  </a:ext>
                </a:extLst>
              </a:tr>
              <a:tr h="640991">
                <a:tc>
                  <a:txBody>
                    <a:bodyPr/>
                    <a:lstStyle/>
                    <a:p>
                      <a:pPr algn="l" fontAlgn="ctr"/>
                      <a:r>
                        <a:rPr lang="en-US" sz="1600" b="0" i="0" u="none" strike="noStrike" dirty="0">
                          <a:solidFill>
                            <a:srgbClr val="000000"/>
                          </a:solidFill>
                          <a:effectLst/>
                          <a:latin typeface="Calibri" panose="020F0502020204030204" pitchFamily="34" charset="0"/>
                        </a:rPr>
                        <a:t>Jesus was lifted up for our sin and forgiveness</a:t>
                      </a:r>
                    </a:p>
                  </a:txBody>
                  <a:tcPr marL="8634" marR="8634" marT="8634" marB="0" anchor="ctr"/>
                </a:tc>
                <a:tc>
                  <a:txBody>
                    <a:bodyPr/>
                    <a:lstStyle/>
                    <a:p>
                      <a:pPr algn="l" fontAlgn="ctr"/>
                      <a:r>
                        <a:rPr lang="en-US" sz="1600" b="0" i="0" u="none" strike="noStrike" dirty="0">
                          <a:solidFill>
                            <a:srgbClr val="000000"/>
                          </a:solidFill>
                          <a:effectLst/>
                          <a:latin typeface="Calibri" panose="020F0502020204030204" pitchFamily="34" charset="0"/>
                        </a:rPr>
                        <a:t>1 Corinthians</a:t>
                      </a:r>
                      <a:r>
                        <a:rPr lang="en-US" sz="1600" b="0" i="0" u="none" strike="noStrike" baseline="0" dirty="0">
                          <a:solidFill>
                            <a:srgbClr val="000000"/>
                          </a:solidFill>
                          <a:effectLst/>
                          <a:latin typeface="Calibri" panose="020F0502020204030204" pitchFamily="34" charset="0"/>
                        </a:rPr>
                        <a:t> 10:9; John 3:14-15</a:t>
                      </a:r>
                      <a:endParaRPr lang="en-US" sz="16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val="4193365045"/>
                  </a:ext>
                </a:extLst>
              </a:tr>
            </a:tbl>
          </a:graphicData>
        </a:graphic>
      </p:graphicFrame>
    </p:spTree>
    <p:extLst>
      <p:ext uri="{BB962C8B-B14F-4D97-AF65-F5344CB8AC3E}">
        <p14:creationId xmlns:p14="http://schemas.microsoft.com/office/powerpoint/2010/main" val="311586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8" y="250826"/>
            <a:ext cx="5666509" cy="926780"/>
          </a:xfrm>
        </p:spPr>
        <p:txBody>
          <a:bodyPr>
            <a:normAutofit/>
          </a:bodyPr>
          <a:lstStyle/>
          <a:p>
            <a:r>
              <a:rPr lang="en-US" b="1" u="sng" dirty="0"/>
              <a:t>Things to Remember:</a:t>
            </a:r>
          </a:p>
        </p:txBody>
      </p:sp>
      <p:sp>
        <p:nvSpPr>
          <p:cNvPr id="3" name="Content Placeholder 2"/>
          <p:cNvSpPr>
            <a:spLocks noGrp="1"/>
          </p:cNvSpPr>
          <p:nvPr>
            <p:ph idx="1"/>
          </p:nvPr>
        </p:nvSpPr>
        <p:spPr>
          <a:xfrm>
            <a:off x="890649" y="1400961"/>
            <a:ext cx="9198929" cy="4776002"/>
          </a:xfrm>
        </p:spPr>
        <p:txBody>
          <a:bodyPr>
            <a:normAutofit/>
          </a:bodyPr>
          <a:lstStyle/>
          <a:p>
            <a:pPr>
              <a:lnSpc>
                <a:spcPct val="100000"/>
              </a:lnSpc>
              <a:spcBef>
                <a:spcPts val="600"/>
              </a:spcBef>
              <a:spcAft>
                <a:spcPts val="1200"/>
              </a:spcAft>
            </a:pPr>
            <a:r>
              <a:rPr lang="en-US" sz="3200" dirty="0"/>
              <a:t>We have a perfect Deliverer, One who provides eternal freedom from the sin within.</a:t>
            </a:r>
          </a:p>
          <a:p>
            <a:pPr>
              <a:lnSpc>
                <a:spcPct val="100000"/>
              </a:lnSpc>
              <a:spcBef>
                <a:spcPts val="600"/>
              </a:spcBef>
              <a:spcAft>
                <a:spcPts val="1200"/>
              </a:spcAft>
            </a:pPr>
            <a:r>
              <a:rPr lang="en-US" sz="3200" dirty="0"/>
              <a:t>We have a perfect Sacrifice, not like perishable things such as silver, gold, or a lamb.</a:t>
            </a:r>
          </a:p>
          <a:p>
            <a:pPr>
              <a:lnSpc>
                <a:spcPct val="100000"/>
              </a:lnSpc>
              <a:spcBef>
                <a:spcPts val="600"/>
              </a:spcBef>
              <a:spcAft>
                <a:spcPts val="1200"/>
              </a:spcAft>
            </a:pPr>
            <a:r>
              <a:rPr lang="en-US" sz="3200" dirty="0"/>
              <a:t>We have a perfect High Priest, One who gave Himself that we can enter the Holy presence of God.</a:t>
            </a:r>
          </a:p>
        </p:txBody>
      </p:sp>
    </p:spTree>
    <p:extLst>
      <p:ext uri="{BB962C8B-B14F-4D97-AF65-F5344CB8AC3E}">
        <p14:creationId xmlns:p14="http://schemas.microsoft.com/office/powerpoint/2010/main" val="42337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687"/>
          </a:xfrm>
        </p:spPr>
        <p:txBody>
          <a:bodyPr>
            <a:normAutofit/>
          </a:bodyPr>
          <a:lstStyle/>
          <a:p>
            <a:r>
              <a:rPr lang="en-US" b="1" u="sng" dirty="0">
                <a:latin typeface="+mn-lt"/>
              </a:rPr>
              <a:t>Exodus: Many Symbols and Types of Jesus</a:t>
            </a:r>
          </a:p>
        </p:txBody>
      </p:sp>
      <p:sp>
        <p:nvSpPr>
          <p:cNvPr id="3" name="Content Placeholder 2"/>
          <p:cNvSpPr>
            <a:spLocks noGrp="1"/>
          </p:cNvSpPr>
          <p:nvPr>
            <p:ph idx="1"/>
          </p:nvPr>
        </p:nvSpPr>
        <p:spPr>
          <a:xfrm>
            <a:off x="1839191" y="2026227"/>
            <a:ext cx="7980218" cy="4043156"/>
          </a:xfrm>
        </p:spPr>
        <p:txBody>
          <a:bodyPr>
            <a:normAutofit/>
          </a:bodyPr>
          <a:lstStyle/>
          <a:p>
            <a:pPr>
              <a:lnSpc>
                <a:spcPct val="100000"/>
              </a:lnSpc>
              <a:spcBef>
                <a:spcPts val="0"/>
              </a:spcBef>
              <a:spcAft>
                <a:spcPts val="3000"/>
              </a:spcAft>
            </a:pPr>
            <a:r>
              <a:rPr lang="en-US" sz="3200" b="1" dirty="0"/>
              <a:t>Moses</a:t>
            </a:r>
            <a:r>
              <a:rPr lang="en-US" sz="3200" dirty="0"/>
              <a:t> – Deuteronomy 18:15; John 1:21</a:t>
            </a:r>
          </a:p>
          <a:p>
            <a:pPr>
              <a:lnSpc>
                <a:spcPct val="100000"/>
              </a:lnSpc>
              <a:spcBef>
                <a:spcPts val="0"/>
              </a:spcBef>
              <a:spcAft>
                <a:spcPts val="3000"/>
              </a:spcAft>
            </a:pPr>
            <a:r>
              <a:rPr lang="en-US" sz="3200" dirty="0"/>
              <a:t>The </a:t>
            </a:r>
            <a:r>
              <a:rPr lang="en-US" sz="3200" b="1" dirty="0"/>
              <a:t>Passover</a:t>
            </a:r>
            <a:r>
              <a:rPr lang="en-US" sz="3200" dirty="0"/>
              <a:t> – 1 Corinthians 5:7</a:t>
            </a:r>
          </a:p>
          <a:p>
            <a:pPr>
              <a:lnSpc>
                <a:spcPct val="100000"/>
              </a:lnSpc>
              <a:spcBef>
                <a:spcPts val="0"/>
              </a:spcBef>
              <a:spcAft>
                <a:spcPts val="3000"/>
              </a:spcAft>
            </a:pPr>
            <a:r>
              <a:rPr lang="en-US" sz="3200" dirty="0"/>
              <a:t>The </a:t>
            </a:r>
            <a:r>
              <a:rPr lang="en-US" sz="3200" b="1" dirty="0"/>
              <a:t>Tabernacle</a:t>
            </a:r>
            <a:r>
              <a:rPr lang="en-US" sz="3200" dirty="0"/>
              <a:t> – Hebrews 9:2,11-12</a:t>
            </a:r>
          </a:p>
          <a:p>
            <a:pPr>
              <a:lnSpc>
                <a:spcPct val="100000"/>
              </a:lnSpc>
              <a:spcBef>
                <a:spcPts val="0"/>
              </a:spcBef>
              <a:spcAft>
                <a:spcPts val="3000"/>
              </a:spcAft>
            </a:pPr>
            <a:r>
              <a:rPr lang="en-US" sz="3200" dirty="0"/>
              <a:t>In the </a:t>
            </a:r>
            <a:r>
              <a:rPr lang="en-US" sz="3200" b="1" dirty="0"/>
              <a:t>Wilderness</a:t>
            </a:r>
            <a:r>
              <a:rPr lang="en-US" sz="3200" dirty="0"/>
              <a:t> – 1 Corinthians 10:6</a:t>
            </a:r>
          </a:p>
        </p:txBody>
      </p:sp>
    </p:spTree>
    <p:extLst>
      <p:ext uri="{BB962C8B-B14F-4D97-AF65-F5344CB8AC3E}">
        <p14:creationId xmlns:p14="http://schemas.microsoft.com/office/powerpoint/2010/main" val="623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900" y="281235"/>
            <a:ext cx="10515600" cy="952500"/>
          </a:xfrm>
        </p:spPr>
        <p:txBody>
          <a:bodyPr>
            <a:normAutofit/>
          </a:bodyPr>
          <a:lstStyle/>
          <a:p>
            <a:pPr algn="ctr"/>
            <a:r>
              <a:rPr lang="en-US" b="1" u="sng" dirty="0">
                <a:latin typeface="+mn-lt"/>
              </a:rPr>
              <a:t>Jesus: our Mediator and Leader</a:t>
            </a:r>
          </a:p>
        </p:txBody>
      </p:sp>
      <p:graphicFrame>
        <p:nvGraphicFramePr>
          <p:cNvPr id="9" name="Table 8"/>
          <p:cNvGraphicFramePr>
            <a:graphicFrameLocks noGrp="1"/>
          </p:cNvGraphicFramePr>
          <p:nvPr>
            <p:extLst>
              <p:ext uri="{D42A27DB-BD31-4B8C-83A1-F6EECF244321}">
                <p14:modId xmlns:p14="http://schemas.microsoft.com/office/powerpoint/2010/main" val="845161919"/>
              </p:ext>
            </p:extLst>
          </p:nvPr>
        </p:nvGraphicFramePr>
        <p:xfrm>
          <a:off x="6096700" y="1564517"/>
          <a:ext cx="5525508" cy="3384374"/>
        </p:xfrm>
        <a:graphic>
          <a:graphicData uri="http://schemas.openxmlformats.org/drawingml/2006/table">
            <a:tbl>
              <a:tblPr>
                <a:tableStyleId>{5C22544A-7EE6-4342-B048-85BDC9FD1C3A}</a:tableStyleId>
              </a:tblPr>
              <a:tblGrid>
                <a:gridCol w="3785055">
                  <a:extLst>
                    <a:ext uri="{9D8B030D-6E8A-4147-A177-3AD203B41FA5}">
                      <a16:colId xmlns:a16="http://schemas.microsoft.com/office/drawing/2014/main" val="3854125712"/>
                    </a:ext>
                  </a:extLst>
                </a:gridCol>
                <a:gridCol w="1740453">
                  <a:extLst>
                    <a:ext uri="{9D8B030D-6E8A-4147-A177-3AD203B41FA5}">
                      <a16:colId xmlns:a16="http://schemas.microsoft.com/office/drawing/2014/main" val="4133481671"/>
                    </a:ext>
                  </a:extLst>
                </a:gridCol>
              </a:tblGrid>
              <a:tr h="483482">
                <a:tc>
                  <a:txBody>
                    <a:bodyPr/>
                    <a:lstStyle/>
                    <a:p>
                      <a:pPr algn="ctr" fontAlgn="b"/>
                      <a:r>
                        <a:rPr lang="en-US" sz="2000" u="sng" strike="noStrike">
                          <a:effectLst/>
                        </a:rPr>
                        <a:t>About Jesus</a:t>
                      </a:r>
                      <a:endParaRPr lang="en-US" sz="2000" b="1" i="0" u="sng" strike="noStrike">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a:effectLst/>
                        </a:rPr>
                        <a:t>Jesus</a:t>
                      </a:r>
                      <a:endParaRPr lang="en-US" sz="2000" b="1" i="0" u="sng" strike="noStrike">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2832435484"/>
                  </a:ext>
                </a:extLst>
              </a:tr>
              <a:tr h="483482">
                <a:tc>
                  <a:txBody>
                    <a:bodyPr/>
                    <a:lstStyle/>
                    <a:p>
                      <a:pPr algn="l" rtl="0" fontAlgn="ctr"/>
                      <a:r>
                        <a:rPr lang="en-US" sz="1600" b="0" i="0" u="none" strike="noStrike">
                          <a:solidFill>
                            <a:srgbClr val="000000"/>
                          </a:solidFill>
                          <a:effectLst/>
                          <a:latin typeface="Calibri" panose="020F0502020204030204" pitchFamily="34" charset="0"/>
                        </a:rPr>
                        <a:t>A great, chosen child</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Luke 1:31-32</a:t>
                      </a:r>
                    </a:p>
                  </a:txBody>
                  <a:tcPr marL="9525" marR="9525" marT="9525" marB="0" anchor="ctr"/>
                </a:tc>
                <a:extLst>
                  <a:ext uri="{0D108BD9-81ED-4DB2-BD59-A6C34878D82A}">
                    <a16:rowId xmlns:a16="http://schemas.microsoft.com/office/drawing/2014/main" val="1968228525"/>
                  </a:ext>
                </a:extLst>
              </a:tr>
              <a:tr h="483482">
                <a:tc>
                  <a:txBody>
                    <a:bodyPr/>
                    <a:lstStyle/>
                    <a:p>
                      <a:pPr algn="l" rtl="0" fontAlgn="ctr"/>
                      <a:r>
                        <a:rPr lang="en-US" sz="1600" b="0" i="0" u="none" strike="noStrike">
                          <a:solidFill>
                            <a:srgbClr val="000000"/>
                          </a:solidFill>
                          <a:effectLst/>
                          <a:latin typeface="Calibri" panose="020F0502020204030204" pitchFamily="34" charset="0"/>
                        </a:rPr>
                        <a:t>Rejected by His own people</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1:11</a:t>
                      </a:r>
                    </a:p>
                  </a:txBody>
                  <a:tcPr marL="9525" marR="9525" marT="9525" marB="0" anchor="ctr"/>
                </a:tc>
                <a:extLst>
                  <a:ext uri="{0D108BD9-81ED-4DB2-BD59-A6C34878D82A}">
                    <a16:rowId xmlns:a16="http://schemas.microsoft.com/office/drawing/2014/main" val="4001925498"/>
                  </a:ext>
                </a:extLst>
              </a:tr>
              <a:tr h="483482">
                <a:tc>
                  <a:txBody>
                    <a:bodyPr/>
                    <a:lstStyle/>
                    <a:p>
                      <a:pPr algn="l" rtl="0" fontAlgn="ctr"/>
                      <a:r>
                        <a:rPr lang="en-US" sz="1600" b="0" i="0" u="none" strike="noStrike">
                          <a:solidFill>
                            <a:srgbClr val="000000"/>
                          </a:solidFill>
                          <a:effectLst/>
                          <a:latin typeface="Calibri" panose="020F0502020204030204" pitchFamily="34" charset="0"/>
                        </a:rPr>
                        <a:t>Son of The King, humbled as a servant</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Phil 2:5-7</a:t>
                      </a:r>
                    </a:p>
                  </a:txBody>
                  <a:tcPr marL="9525" marR="9525" marT="9525" marB="0" anchor="ctr"/>
                </a:tc>
                <a:extLst>
                  <a:ext uri="{0D108BD9-81ED-4DB2-BD59-A6C34878D82A}">
                    <a16:rowId xmlns:a16="http://schemas.microsoft.com/office/drawing/2014/main" val="2169203799"/>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Will be received by His people at 2</a:t>
                      </a:r>
                      <a:r>
                        <a:rPr lang="en-US" sz="1600" b="0" i="0" u="none" strike="noStrike" baseline="30000" dirty="0">
                          <a:solidFill>
                            <a:srgbClr val="000000"/>
                          </a:solidFill>
                          <a:effectLst/>
                          <a:latin typeface="Calibri" panose="020F0502020204030204" pitchFamily="34" charset="0"/>
                        </a:rPr>
                        <a:t>nd</a:t>
                      </a:r>
                      <a:r>
                        <a:rPr lang="en-US" sz="1600" b="0" i="0" u="none" strike="noStrike" dirty="0">
                          <a:solidFill>
                            <a:srgbClr val="000000"/>
                          </a:solidFill>
                          <a:effectLst/>
                          <a:latin typeface="Calibri" panose="020F0502020204030204" pitchFamily="34" charset="0"/>
                        </a:rPr>
                        <a:t> coming</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1 Thess 1:9-10</a:t>
                      </a:r>
                    </a:p>
                  </a:txBody>
                  <a:tcPr marL="9525" marR="9525" marT="9525" marB="0" anchor="ctr"/>
                </a:tc>
                <a:extLst>
                  <a:ext uri="{0D108BD9-81ED-4DB2-BD59-A6C34878D82A}">
                    <a16:rowId xmlns:a16="http://schemas.microsoft.com/office/drawing/2014/main" val="420599414"/>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Led God’s people out of captivity to Satan</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Luke 4:18</a:t>
                      </a:r>
                    </a:p>
                  </a:txBody>
                  <a:tcPr marL="9525" marR="9525" marT="9525" marB="0" anchor="ctr"/>
                </a:tc>
                <a:extLst>
                  <a:ext uri="{0D108BD9-81ED-4DB2-BD59-A6C34878D82A}">
                    <a16:rowId xmlns:a16="http://schemas.microsoft.com/office/drawing/2014/main" val="4193365045"/>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Performed miracles; fed the people bread</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John 6:1-13</a:t>
                      </a:r>
                    </a:p>
                  </a:txBody>
                  <a:tcPr marL="9525" marR="9525" marT="9525" marB="0" anchor="ctr"/>
                </a:tc>
                <a:extLst>
                  <a:ext uri="{0D108BD9-81ED-4DB2-BD59-A6C34878D82A}">
                    <a16:rowId xmlns:a16="http://schemas.microsoft.com/office/drawing/2014/main" val="59446038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46136497"/>
              </p:ext>
            </p:extLst>
          </p:nvPr>
        </p:nvGraphicFramePr>
        <p:xfrm>
          <a:off x="729842" y="1564517"/>
          <a:ext cx="5260745" cy="3384374"/>
        </p:xfrm>
        <a:graphic>
          <a:graphicData uri="http://schemas.openxmlformats.org/drawingml/2006/table">
            <a:tbl>
              <a:tblPr>
                <a:tableStyleId>{5C22544A-7EE6-4342-B048-85BDC9FD1C3A}</a:tableStyleId>
              </a:tblPr>
              <a:tblGrid>
                <a:gridCol w="1588584">
                  <a:extLst>
                    <a:ext uri="{9D8B030D-6E8A-4147-A177-3AD203B41FA5}">
                      <a16:colId xmlns:a16="http://schemas.microsoft.com/office/drawing/2014/main" val="108931365"/>
                    </a:ext>
                  </a:extLst>
                </a:gridCol>
                <a:gridCol w="3672161">
                  <a:extLst>
                    <a:ext uri="{9D8B030D-6E8A-4147-A177-3AD203B41FA5}">
                      <a16:colId xmlns:a16="http://schemas.microsoft.com/office/drawing/2014/main" val="1415580231"/>
                    </a:ext>
                  </a:extLst>
                </a:gridCol>
              </a:tblGrid>
              <a:tr h="483482">
                <a:tc>
                  <a:txBody>
                    <a:bodyPr/>
                    <a:lstStyle/>
                    <a:p>
                      <a:pPr algn="ctr" fontAlgn="b"/>
                      <a:r>
                        <a:rPr lang="en-US" sz="2000" u="sng" strike="noStrike" dirty="0">
                          <a:effectLst/>
                        </a:rPr>
                        <a:t>Moses</a:t>
                      </a:r>
                      <a:endParaRPr lang="en-US" sz="2000" b="1" i="0" u="sng" strike="noStrike" dirty="0">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dirty="0">
                          <a:effectLst/>
                        </a:rPr>
                        <a:t>About Moses</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368890033"/>
                  </a:ext>
                </a:extLst>
              </a:tr>
              <a:tr h="483482">
                <a:tc>
                  <a:txBody>
                    <a:bodyPr/>
                    <a:lstStyle/>
                    <a:p>
                      <a:pPr algn="l" rtl="0" fontAlgn="ctr"/>
                      <a:r>
                        <a:rPr lang="en-US" sz="1800" b="0" i="0" u="none" strike="noStrike" dirty="0">
                          <a:solidFill>
                            <a:srgbClr val="000000"/>
                          </a:solidFill>
                          <a:effectLst/>
                          <a:latin typeface="Calibri" panose="020F0502020204030204" pitchFamily="34" charset="0"/>
                        </a:rPr>
                        <a:t>Ex 2:1-2, 10</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A good, chosen child</a:t>
                      </a:r>
                    </a:p>
                  </a:txBody>
                  <a:tcPr marL="9525" marR="9525" marT="9525" marB="0" anchor="ctr"/>
                </a:tc>
                <a:extLst>
                  <a:ext uri="{0D108BD9-81ED-4DB2-BD59-A6C34878D82A}">
                    <a16:rowId xmlns:a16="http://schemas.microsoft.com/office/drawing/2014/main" val="3894506301"/>
                  </a:ext>
                </a:extLst>
              </a:tr>
              <a:tr h="483482">
                <a:tc>
                  <a:txBody>
                    <a:bodyPr/>
                    <a:lstStyle/>
                    <a:p>
                      <a:pPr algn="l" rtl="0" fontAlgn="ctr"/>
                      <a:r>
                        <a:rPr lang="en-US" sz="1800" b="0" i="0" u="none" strike="noStrike">
                          <a:solidFill>
                            <a:srgbClr val="000000"/>
                          </a:solidFill>
                          <a:effectLst/>
                          <a:latin typeface="Calibri" panose="020F0502020204030204" pitchFamily="34" charset="0"/>
                        </a:rPr>
                        <a:t>Ex 2:13-14</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Rejected by his own people</a:t>
                      </a:r>
                    </a:p>
                  </a:txBody>
                  <a:tcPr marL="9525" marR="9525" marT="9525" marB="0" anchor="ctr"/>
                </a:tc>
                <a:extLst>
                  <a:ext uri="{0D108BD9-81ED-4DB2-BD59-A6C34878D82A}">
                    <a16:rowId xmlns:a16="http://schemas.microsoft.com/office/drawing/2014/main" val="3582917325"/>
                  </a:ext>
                </a:extLst>
              </a:tr>
              <a:tr h="483482">
                <a:tc>
                  <a:txBody>
                    <a:bodyPr/>
                    <a:lstStyle/>
                    <a:p>
                      <a:pPr algn="l" rtl="0" fontAlgn="ctr"/>
                      <a:r>
                        <a:rPr lang="en-US" sz="1800" b="0" i="0" u="none" strike="noStrike">
                          <a:solidFill>
                            <a:srgbClr val="000000"/>
                          </a:solidFill>
                          <a:effectLst/>
                          <a:latin typeface="Calibri" panose="020F0502020204030204" pitchFamily="34" charset="0"/>
                        </a:rPr>
                        <a:t>Ex 2:10; 3:1</a:t>
                      </a:r>
                    </a:p>
                  </a:txBody>
                  <a:tcPr marL="9525" marR="9525" marT="9525" marB="0" anchor="ctr"/>
                </a:tc>
                <a:tc>
                  <a:txBody>
                    <a:bodyPr/>
                    <a:lstStyle/>
                    <a:p>
                      <a:pPr algn="l" rtl="0" fontAlgn="ctr"/>
                      <a:r>
                        <a:rPr lang="en-US" sz="1800" b="0" i="0" u="none" strike="noStrike" dirty="0">
                          <a:solidFill>
                            <a:srgbClr val="000000"/>
                          </a:solidFill>
                          <a:effectLst/>
                          <a:latin typeface="Calibri" panose="020F0502020204030204" pitchFamily="34" charset="0"/>
                        </a:rPr>
                        <a:t>Son of a king, humbled as a servant</a:t>
                      </a:r>
                    </a:p>
                  </a:txBody>
                  <a:tcPr marL="9525" marR="9525" marT="9525" marB="0" anchor="ctr"/>
                </a:tc>
                <a:extLst>
                  <a:ext uri="{0D108BD9-81ED-4DB2-BD59-A6C34878D82A}">
                    <a16:rowId xmlns:a16="http://schemas.microsoft.com/office/drawing/2014/main" val="463137032"/>
                  </a:ext>
                </a:extLst>
              </a:tr>
              <a:tr h="483482">
                <a:tc>
                  <a:txBody>
                    <a:bodyPr/>
                    <a:lstStyle/>
                    <a:p>
                      <a:pPr algn="l" rtl="0" fontAlgn="ctr"/>
                      <a:r>
                        <a:rPr lang="en-US" sz="1800" b="0" i="0" u="none" strike="noStrike">
                          <a:solidFill>
                            <a:srgbClr val="000000"/>
                          </a:solidFill>
                          <a:effectLst/>
                          <a:latin typeface="Calibri" panose="020F0502020204030204" pitchFamily="34" charset="0"/>
                        </a:rPr>
                        <a:t>Ex 4:29-31</a:t>
                      </a:r>
                    </a:p>
                  </a:txBody>
                  <a:tcPr marL="9525" marR="9525" marT="9525" marB="0" anchor="ctr"/>
                </a:tc>
                <a:tc>
                  <a:txBody>
                    <a:bodyPr/>
                    <a:lstStyle/>
                    <a:p>
                      <a:pPr algn="l" rtl="0" fontAlgn="ctr"/>
                      <a:r>
                        <a:rPr lang="en-US" sz="1800" b="0" i="0" u="none" strike="noStrike" dirty="0">
                          <a:solidFill>
                            <a:srgbClr val="000000"/>
                          </a:solidFill>
                          <a:effectLst/>
                          <a:latin typeface="Calibri" panose="020F0502020204030204" pitchFamily="34" charset="0"/>
                        </a:rPr>
                        <a:t>Received by his people at 2</a:t>
                      </a:r>
                      <a:r>
                        <a:rPr lang="en-US" sz="1800" b="0" i="0" u="none" strike="noStrike" baseline="30000" dirty="0">
                          <a:solidFill>
                            <a:srgbClr val="000000"/>
                          </a:solidFill>
                          <a:effectLst/>
                          <a:latin typeface="Calibri" panose="020F0502020204030204" pitchFamily="34" charset="0"/>
                        </a:rPr>
                        <a:t>nd</a:t>
                      </a:r>
                      <a:r>
                        <a:rPr lang="en-US" sz="1800" b="0" i="0" u="none" strike="noStrike" dirty="0">
                          <a:solidFill>
                            <a:srgbClr val="000000"/>
                          </a:solidFill>
                          <a:effectLst/>
                          <a:latin typeface="Calibri" panose="020F0502020204030204" pitchFamily="34" charset="0"/>
                        </a:rPr>
                        <a:t> coming</a:t>
                      </a:r>
                    </a:p>
                  </a:txBody>
                  <a:tcPr marL="9525" marR="9525" marT="9525" marB="0" anchor="ctr"/>
                </a:tc>
                <a:extLst>
                  <a:ext uri="{0D108BD9-81ED-4DB2-BD59-A6C34878D82A}">
                    <a16:rowId xmlns:a16="http://schemas.microsoft.com/office/drawing/2014/main" val="2352359657"/>
                  </a:ext>
                </a:extLst>
              </a:tr>
              <a:tr h="483482">
                <a:tc>
                  <a:txBody>
                    <a:bodyPr/>
                    <a:lstStyle/>
                    <a:p>
                      <a:pPr algn="l" rtl="0" fontAlgn="ctr"/>
                      <a:r>
                        <a:rPr lang="en-US" sz="1800" b="0" i="0" u="none" strike="noStrike" dirty="0">
                          <a:solidFill>
                            <a:srgbClr val="000000"/>
                          </a:solidFill>
                          <a:effectLst/>
                          <a:latin typeface="Calibri" panose="020F0502020204030204" pitchFamily="34" charset="0"/>
                        </a:rPr>
                        <a:t>Ex 12:31-32</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Led God’s people out of captivity in Egypt</a:t>
                      </a:r>
                    </a:p>
                  </a:txBody>
                  <a:tcPr marL="9525" marR="9525" marT="9525" marB="0" anchor="ctr"/>
                </a:tc>
                <a:extLst>
                  <a:ext uri="{0D108BD9-81ED-4DB2-BD59-A6C34878D82A}">
                    <a16:rowId xmlns:a16="http://schemas.microsoft.com/office/drawing/2014/main" val="1724172994"/>
                  </a:ext>
                </a:extLst>
              </a:tr>
              <a:tr h="483482">
                <a:tc>
                  <a:txBody>
                    <a:bodyPr/>
                    <a:lstStyle/>
                    <a:p>
                      <a:pPr algn="l" rtl="0" fontAlgn="ctr"/>
                      <a:r>
                        <a:rPr lang="en-US" sz="1800" b="0" i="0" u="none" strike="noStrike" dirty="0">
                          <a:solidFill>
                            <a:srgbClr val="000000"/>
                          </a:solidFill>
                          <a:effectLst/>
                          <a:latin typeface="Calibri" panose="020F0502020204030204" pitchFamily="34" charset="0"/>
                        </a:rPr>
                        <a:t>Ex 16:15,35</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Performed miracles; fed the people bread</a:t>
                      </a:r>
                    </a:p>
                  </a:txBody>
                  <a:tcPr marL="9525" marR="9525" marT="9525" marB="0" anchor="ctr"/>
                </a:tc>
                <a:extLst>
                  <a:ext uri="{0D108BD9-81ED-4DB2-BD59-A6C34878D82A}">
                    <a16:rowId xmlns:a16="http://schemas.microsoft.com/office/drawing/2014/main" val="3727859244"/>
                  </a:ext>
                </a:extLst>
              </a:tr>
            </a:tbl>
          </a:graphicData>
        </a:graphic>
      </p:graphicFrame>
    </p:spTree>
    <p:extLst>
      <p:ext uri="{BB962C8B-B14F-4D97-AF65-F5344CB8AC3E}">
        <p14:creationId xmlns:p14="http://schemas.microsoft.com/office/powerpoint/2010/main" val="298399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900" y="281235"/>
            <a:ext cx="10515600" cy="952500"/>
          </a:xfrm>
        </p:spPr>
        <p:txBody>
          <a:bodyPr>
            <a:normAutofit/>
          </a:bodyPr>
          <a:lstStyle/>
          <a:p>
            <a:pPr algn="ctr"/>
            <a:r>
              <a:rPr lang="en-US" b="1" u="sng" dirty="0">
                <a:latin typeface="+mn-lt"/>
              </a:rPr>
              <a:t>Jesus: our Mediator and Leader</a:t>
            </a:r>
          </a:p>
        </p:txBody>
      </p:sp>
      <p:graphicFrame>
        <p:nvGraphicFramePr>
          <p:cNvPr id="9" name="Table 8"/>
          <p:cNvGraphicFramePr>
            <a:graphicFrameLocks noGrp="1"/>
          </p:cNvGraphicFramePr>
          <p:nvPr>
            <p:extLst>
              <p:ext uri="{D42A27DB-BD31-4B8C-83A1-F6EECF244321}">
                <p14:modId xmlns:p14="http://schemas.microsoft.com/office/powerpoint/2010/main" val="3086080389"/>
              </p:ext>
            </p:extLst>
          </p:nvPr>
        </p:nvGraphicFramePr>
        <p:xfrm>
          <a:off x="6096700" y="1564517"/>
          <a:ext cx="5525508" cy="3384374"/>
        </p:xfrm>
        <a:graphic>
          <a:graphicData uri="http://schemas.openxmlformats.org/drawingml/2006/table">
            <a:tbl>
              <a:tblPr>
                <a:tableStyleId>{5C22544A-7EE6-4342-B048-85BDC9FD1C3A}</a:tableStyleId>
              </a:tblPr>
              <a:tblGrid>
                <a:gridCol w="3743491">
                  <a:extLst>
                    <a:ext uri="{9D8B030D-6E8A-4147-A177-3AD203B41FA5}">
                      <a16:colId xmlns:a16="http://schemas.microsoft.com/office/drawing/2014/main" val="3854125712"/>
                    </a:ext>
                  </a:extLst>
                </a:gridCol>
                <a:gridCol w="1782017">
                  <a:extLst>
                    <a:ext uri="{9D8B030D-6E8A-4147-A177-3AD203B41FA5}">
                      <a16:colId xmlns:a16="http://schemas.microsoft.com/office/drawing/2014/main" val="4133481671"/>
                    </a:ext>
                  </a:extLst>
                </a:gridCol>
              </a:tblGrid>
              <a:tr h="483482">
                <a:tc>
                  <a:txBody>
                    <a:bodyPr/>
                    <a:lstStyle/>
                    <a:p>
                      <a:pPr algn="ctr" fontAlgn="b"/>
                      <a:r>
                        <a:rPr lang="en-US" sz="2000" u="sng" strike="noStrike">
                          <a:effectLst/>
                        </a:rPr>
                        <a:t>About Jesus</a:t>
                      </a:r>
                      <a:endParaRPr lang="en-US" sz="2000" b="1" i="0" u="sng" strike="noStrike">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a:effectLst/>
                        </a:rPr>
                        <a:t>Jesus</a:t>
                      </a:r>
                      <a:endParaRPr lang="en-US" sz="2000" b="1" i="0" u="sng" strike="noStrike">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2832435484"/>
                  </a:ext>
                </a:extLst>
              </a:tr>
              <a:tr h="483482">
                <a:tc>
                  <a:txBody>
                    <a:bodyPr/>
                    <a:lstStyle/>
                    <a:p>
                      <a:pPr algn="l" rtl="0" fontAlgn="ctr"/>
                      <a:r>
                        <a:rPr lang="en-US" sz="1800" b="0" i="0" u="none" strike="noStrike">
                          <a:solidFill>
                            <a:srgbClr val="000000"/>
                          </a:solidFill>
                          <a:effectLst/>
                          <a:latin typeface="Calibri" panose="020F0502020204030204" pitchFamily="34" charset="0"/>
                        </a:rPr>
                        <a:t>Is the Word of God</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John 1:1,14</a:t>
                      </a:r>
                    </a:p>
                  </a:txBody>
                  <a:tcPr marL="9525" marR="9525" marT="9525" marB="0" anchor="ctr"/>
                </a:tc>
                <a:extLst>
                  <a:ext uri="{0D108BD9-81ED-4DB2-BD59-A6C34878D82A}">
                    <a16:rowId xmlns:a16="http://schemas.microsoft.com/office/drawing/2014/main" val="1968228525"/>
                  </a:ext>
                </a:extLst>
              </a:tr>
              <a:tr h="483482">
                <a:tc>
                  <a:txBody>
                    <a:bodyPr/>
                    <a:lstStyle/>
                    <a:p>
                      <a:pPr algn="l" rtl="0" fontAlgn="ctr"/>
                      <a:r>
                        <a:rPr lang="en-US" sz="1800" b="0" i="0" u="none" strike="noStrike">
                          <a:solidFill>
                            <a:srgbClr val="000000"/>
                          </a:solidFill>
                          <a:effectLst/>
                          <a:latin typeface="Calibri" panose="020F0502020204030204" pitchFamily="34" charset="0"/>
                        </a:rPr>
                        <a:t>Had personal conversations with God</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Matt 11:27</a:t>
                      </a:r>
                    </a:p>
                  </a:txBody>
                  <a:tcPr marL="9525" marR="9525" marT="9525" marB="0" anchor="ctr"/>
                </a:tc>
                <a:extLst>
                  <a:ext uri="{0D108BD9-81ED-4DB2-BD59-A6C34878D82A}">
                    <a16:rowId xmlns:a16="http://schemas.microsoft.com/office/drawing/2014/main" val="4001925498"/>
                  </a:ext>
                </a:extLst>
              </a:tr>
              <a:tr h="483482">
                <a:tc>
                  <a:txBody>
                    <a:bodyPr/>
                    <a:lstStyle/>
                    <a:p>
                      <a:pPr algn="l" rtl="0" fontAlgn="ctr"/>
                      <a:r>
                        <a:rPr lang="en-US" sz="1800" b="0" i="0" u="none" strike="noStrike">
                          <a:solidFill>
                            <a:srgbClr val="000000"/>
                          </a:solidFill>
                          <a:effectLst/>
                          <a:latin typeface="Calibri" panose="020F0502020204030204" pitchFamily="34" charset="0"/>
                        </a:rPr>
                        <a:t>Intercedes for His people</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Hebrews 7:25</a:t>
                      </a:r>
                    </a:p>
                  </a:txBody>
                  <a:tcPr marL="9525" marR="9525" marT="9525" marB="0" anchor="ctr"/>
                </a:tc>
                <a:extLst>
                  <a:ext uri="{0D108BD9-81ED-4DB2-BD59-A6C34878D82A}">
                    <a16:rowId xmlns:a16="http://schemas.microsoft.com/office/drawing/2014/main" val="2169203799"/>
                  </a:ext>
                </a:extLst>
              </a:tr>
              <a:tr h="483482">
                <a:tc>
                  <a:txBody>
                    <a:bodyPr/>
                    <a:lstStyle/>
                    <a:p>
                      <a:pPr algn="l" rtl="0" fontAlgn="ctr"/>
                      <a:r>
                        <a:rPr lang="en-US" sz="1800" b="0" i="0" u="none" strike="noStrike">
                          <a:solidFill>
                            <a:srgbClr val="000000"/>
                          </a:solidFill>
                          <a:effectLst/>
                          <a:latin typeface="Calibri" panose="020F0502020204030204" pitchFamily="34" charset="0"/>
                        </a:rPr>
                        <a:t>Gave His life for sinful people</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1 John 3:16</a:t>
                      </a:r>
                    </a:p>
                  </a:txBody>
                  <a:tcPr marL="9525" marR="9525" marT="9525" marB="0" anchor="ctr"/>
                </a:tc>
                <a:extLst>
                  <a:ext uri="{0D108BD9-81ED-4DB2-BD59-A6C34878D82A}">
                    <a16:rowId xmlns:a16="http://schemas.microsoft.com/office/drawing/2014/main" val="420599414"/>
                  </a:ext>
                </a:extLst>
              </a:tr>
              <a:tr h="483482">
                <a:tc>
                  <a:txBody>
                    <a:bodyPr/>
                    <a:lstStyle/>
                    <a:p>
                      <a:pPr algn="l" rtl="0" fontAlgn="ctr"/>
                      <a:r>
                        <a:rPr lang="en-US" sz="1800" b="0" i="0" u="none" strike="noStrike">
                          <a:solidFill>
                            <a:srgbClr val="000000"/>
                          </a:solidFill>
                          <a:effectLst/>
                          <a:latin typeface="Calibri" panose="020F0502020204030204" pitchFamily="34" charset="0"/>
                        </a:rPr>
                        <a:t>Mediated the New Covenant</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Luke 22:20</a:t>
                      </a:r>
                    </a:p>
                  </a:txBody>
                  <a:tcPr marL="9525" marR="9525" marT="9525" marB="0" anchor="ctr"/>
                </a:tc>
                <a:extLst>
                  <a:ext uri="{0D108BD9-81ED-4DB2-BD59-A6C34878D82A}">
                    <a16:rowId xmlns:a16="http://schemas.microsoft.com/office/drawing/2014/main" val="4193365045"/>
                  </a:ext>
                </a:extLst>
              </a:tr>
              <a:tr h="483482">
                <a:tc>
                  <a:txBody>
                    <a:bodyPr/>
                    <a:lstStyle/>
                    <a:p>
                      <a:pPr algn="l" rtl="0" fontAlgn="ctr"/>
                      <a:r>
                        <a:rPr lang="en-US" sz="1800" b="0" i="0" u="none" strike="noStrike">
                          <a:solidFill>
                            <a:srgbClr val="000000"/>
                          </a:solidFill>
                          <a:effectLst/>
                          <a:latin typeface="Calibri" panose="020F0502020204030204" pitchFamily="34" charset="0"/>
                        </a:rPr>
                        <a:t>God caused his face to shine with glory</a:t>
                      </a:r>
                    </a:p>
                  </a:txBody>
                  <a:tcPr marL="9525" marR="9525" marT="9525" marB="0" anchor="ctr"/>
                </a:tc>
                <a:tc>
                  <a:txBody>
                    <a:bodyPr/>
                    <a:lstStyle/>
                    <a:p>
                      <a:pPr algn="l" rtl="0" fontAlgn="ctr"/>
                      <a:r>
                        <a:rPr lang="en-US" sz="1800" b="0" i="0" u="none" strike="noStrike" dirty="0">
                          <a:solidFill>
                            <a:srgbClr val="000000"/>
                          </a:solidFill>
                          <a:effectLst/>
                          <a:latin typeface="Calibri" panose="020F0502020204030204" pitchFamily="34" charset="0"/>
                        </a:rPr>
                        <a:t>Matt 17:2</a:t>
                      </a:r>
                    </a:p>
                  </a:txBody>
                  <a:tcPr marL="9525" marR="9525" marT="9525" marB="0" anchor="ctr"/>
                </a:tc>
                <a:extLst>
                  <a:ext uri="{0D108BD9-81ED-4DB2-BD59-A6C34878D82A}">
                    <a16:rowId xmlns:a16="http://schemas.microsoft.com/office/drawing/2014/main" val="59446038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832755394"/>
              </p:ext>
            </p:extLst>
          </p:nvPr>
        </p:nvGraphicFramePr>
        <p:xfrm>
          <a:off x="729842" y="1564517"/>
          <a:ext cx="5260745" cy="3384374"/>
        </p:xfrm>
        <a:graphic>
          <a:graphicData uri="http://schemas.openxmlformats.org/drawingml/2006/table">
            <a:tbl>
              <a:tblPr>
                <a:tableStyleId>{5C22544A-7EE6-4342-B048-85BDC9FD1C3A}</a:tableStyleId>
              </a:tblPr>
              <a:tblGrid>
                <a:gridCol w="1588584">
                  <a:extLst>
                    <a:ext uri="{9D8B030D-6E8A-4147-A177-3AD203B41FA5}">
                      <a16:colId xmlns:a16="http://schemas.microsoft.com/office/drawing/2014/main" val="108931365"/>
                    </a:ext>
                  </a:extLst>
                </a:gridCol>
                <a:gridCol w="3672161">
                  <a:extLst>
                    <a:ext uri="{9D8B030D-6E8A-4147-A177-3AD203B41FA5}">
                      <a16:colId xmlns:a16="http://schemas.microsoft.com/office/drawing/2014/main" val="1415580231"/>
                    </a:ext>
                  </a:extLst>
                </a:gridCol>
              </a:tblGrid>
              <a:tr h="483482">
                <a:tc>
                  <a:txBody>
                    <a:bodyPr/>
                    <a:lstStyle/>
                    <a:p>
                      <a:pPr algn="ctr" fontAlgn="b"/>
                      <a:r>
                        <a:rPr lang="en-US" sz="2000" u="sng" strike="noStrike" dirty="0">
                          <a:effectLst/>
                        </a:rPr>
                        <a:t>Moses</a:t>
                      </a:r>
                      <a:endParaRPr lang="en-US" sz="2000" b="1" i="0" u="sng" strike="noStrike" dirty="0">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dirty="0">
                          <a:effectLst/>
                        </a:rPr>
                        <a:t>About Moses</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368890033"/>
                  </a:ext>
                </a:extLst>
              </a:tr>
              <a:tr h="483482">
                <a:tc>
                  <a:txBody>
                    <a:bodyPr/>
                    <a:lstStyle/>
                    <a:p>
                      <a:pPr algn="l" rtl="0" fontAlgn="ctr"/>
                      <a:r>
                        <a:rPr lang="en-US" sz="1800" b="0" i="0" u="none" strike="noStrike" dirty="0">
                          <a:solidFill>
                            <a:srgbClr val="000000"/>
                          </a:solidFill>
                          <a:effectLst/>
                          <a:latin typeface="Calibri" panose="020F0502020204030204" pitchFamily="34" charset="0"/>
                        </a:rPr>
                        <a:t>Ex 24:3-4</a:t>
                      </a:r>
                    </a:p>
                  </a:txBody>
                  <a:tcPr marL="9525" marR="9525" marT="9525" marB="0" anchor="ctr"/>
                </a:tc>
                <a:tc>
                  <a:txBody>
                    <a:bodyPr/>
                    <a:lstStyle/>
                    <a:p>
                      <a:pPr algn="l" rtl="0" fontAlgn="ctr"/>
                      <a:r>
                        <a:rPr lang="en-US" sz="1800" b="0" i="0" u="none" strike="noStrike" dirty="0">
                          <a:solidFill>
                            <a:srgbClr val="000000"/>
                          </a:solidFill>
                          <a:effectLst/>
                          <a:latin typeface="Calibri" panose="020F0502020204030204" pitchFamily="34" charset="0"/>
                        </a:rPr>
                        <a:t>Delivered the Word of God</a:t>
                      </a:r>
                    </a:p>
                  </a:txBody>
                  <a:tcPr marL="9525" marR="9525" marT="9525" marB="0" anchor="ctr"/>
                </a:tc>
                <a:extLst>
                  <a:ext uri="{0D108BD9-81ED-4DB2-BD59-A6C34878D82A}">
                    <a16:rowId xmlns:a16="http://schemas.microsoft.com/office/drawing/2014/main" val="3894506301"/>
                  </a:ext>
                </a:extLst>
              </a:tr>
              <a:tr h="483482">
                <a:tc>
                  <a:txBody>
                    <a:bodyPr/>
                    <a:lstStyle/>
                    <a:p>
                      <a:pPr algn="l" rtl="0" fontAlgn="ctr"/>
                      <a:r>
                        <a:rPr lang="en-US" sz="1800" b="0" i="0" u="none" strike="noStrike">
                          <a:solidFill>
                            <a:srgbClr val="000000"/>
                          </a:solidFill>
                          <a:effectLst/>
                          <a:latin typeface="Calibri" panose="020F0502020204030204" pitchFamily="34" charset="0"/>
                        </a:rPr>
                        <a:t>Ex 33:11</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Had personal conversations with God</a:t>
                      </a:r>
                    </a:p>
                  </a:txBody>
                  <a:tcPr marL="9525" marR="9525" marT="9525" marB="0" anchor="ctr"/>
                </a:tc>
                <a:extLst>
                  <a:ext uri="{0D108BD9-81ED-4DB2-BD59-A6C34878D82A}">
                    <a16:rowId xmlns:a16="http://schemas.microsoft.com/office/drawing/2014/main" val="3582917325"/>
                  </a:ext>
                </a:extLst>
              </a:tr>
              <a:tr h="483482">
                <a:tc>
                  <a:txBody>
                    <a:bodyPr/>
                    <a:lstStyle/>
                    <a:p>
                      <a:pPr algn="l" rtl="0" fontAlgn="ctr"/>
                      <a:r>
                        <a:rPr lang="en-US" sz="1800" b="0" i="0" u="none" strike="noStrike">
                          <a:solidFill>
                            <a:srgbClr val="000000"/>
                          </a:solidFill>
                          <a:effectLst/>
                          <a:latin typeface="Calibri" panose="020F0502020204030204" pitchFamily="34" charset="0"/>
                        </a:rPr>
                        <a:t>Ex 32:11-14</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Interceded for his people</a:t>
                      </a:r>
                    </a:p>
                  </a:txBody>
                  <a:tcPr marL="9525" marR="9525" marT="9525" marB="0" anchor="ctr"/>
                </a:tc>
                <a:extLst>
                  <a:ext uri="{0D108BD9-81ED-4DB2-BD59-A6C34878D82A}">
                    <a16:rowId xmlns:a16="http://schemas.microsoft.com/office/drawing/2014/main" val="463137032"/>
                  </a:ext>
                </a:extLst>
              </a:tr>
              <a:tr h="483482">
                <a:tc>
                  <a:txBody>
                    <a:bodyPr/>
                    <a:lstStyle/>
                    <a:p>
                      <a:pPr algn="l" rtl="0" fontAlgn="ctr"/>
                      <a:r>
                        <a:rPr lang="en-US" sz="1800" b="0" i="0" u="none" strike="noStrike">
                          <a:solidFill>
                            <a:srgbClr val="000000"/>
                          </a:solidFill>
                          <a:effectLst/>
                          <a:latin typeface="Calibri" panose="020F0502020204030204" pitchFamily="34" charset="0"/>
                        </a:rPr>
                        <a:t>Ex 32:32</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Offered his life for sinful people</a:t>
                      </a:r>
                    </a:p>
                  </a:txBody>
                  <a:tcPr marL="9525" marR="9525" marT="9525" marB="0" anchor="ctr"/>
                </a:tc>
                <a:extLst>
                  <a:ext uri="{0D108BD9-81ED-4DB2-BD59-A6C34878D82A}">
                    <a16:rowId xmlns:a16="http://schemas.microsoft.com/office/drawing/2014/main" val="2352359657"/>
                  </a:ext>
                </a:extLst>
              </a:tr>
              <a:tr h="483482">
                <a:tc>
                  <a:txBody>
                    <a:bodyPr/>
                    <a:lstStyle/>
                    <a:p>
                      <a:pPr algn="l" rtl="0" fontAlgn="ctr"/>
                      <a:r>
                        <a:rPr lang="en-US" sz="1800" b="0" i="0" u="none" strike="noStrike">
                          <a:solidFill>
                            <a:srgbClr val="000000"/>
                          </a:solidFill>
                          <a:effectLst/>
                          <a:latin typeface="Calibri" panose="020F0502020204030204" pitchFamily="34" charset="0"/>
                        </a:rPr>
                        <a:t>Ex 34:27</a:t>
                      </a:r>
                    </a:p>
                  </a:txBody>
                  <a:tcPr marL="9525" marR="9525" marT="9525" marB="0" anchor="ctr"/>
                </a:tc>
                <a:tc>
                  <a:txBody>
                    <a:bodyPr/>
                    <a:lstStyle/>
                    <a:p>
                      <a:pPr algn="l" rtl="0" fontAlgn="ctr"/>
                      <a:r>
                        <a:rPr lang="en-US" sz="1800" b="0" i="0" u="none" strike="noStrike">
                          <a:solidFill>
                            <a:srgbClr val="000000"/>
                          </a:solidFill>
                          <a:effectLst/>
                          <a:latin typeface="Calibri" panose="020F0502020204030204" pitchFamily="34" charset="0"/>
                        </a:rPr>
                        <a:t>Mediated the Old Covenant</a:t>
                      </a:r>
                    </a:p>
                  </a:txBody>
                  <a:tcPr marL="9525" marR="9525" marT="9525" marB="0" anchor="ctr"/>
                </a:tc>
                <a:extLst>
                  <a:ext uri="{0D108BD9-81ED-4DB2-BD59-A6C34878D82A}">
                    <a16:rowId xmlns:a16="http://schemas.microsoft.com/office/drawing/2014/main" val="1724172994"/>
                  </a:ext>
                </a:extLst>
              </a:tr>
              <a:tr h="483482">
                <a:tc>
                  <a:txBody>
                    <a:bodyPr/>
                    <a:lstStyle/>
                    <a:p>
                      <a:pPr algn="l" rtl="0" fontAlgn="ctr"/>
                      <a:r>
                        <a:rPr lang="en-US" sz="1800" b="0" i="0" u="none" strike="noStrike">
                          <a:solidFill>
                            <a:srgbClr val="000000"/>
                          </a:solidFill>
                          <a:effectLst/>
                          <a:latin typeface="Calibri" panose="020F0502020204030204" pitchFamily="34" charset="0"/>
                        </a:rPr>
                        <a:t>Ex 34:29-35</a:t>
                      </a:r>
                    </a:p>
                  </a:txBody>
                  <a:tcPr marL="9525" marR="9525" marT="9525" marB="0" anchor="ctr"/>
                </a:tc>
                <a:tc>
                  <a:txBody>
                    <a:bodyPr/>
                    <a:lstStyle/>
                    <a:p>
                      <a:pPr algn="l" rtl="0" fontAlgn="ctr"/>
                      <a:r>
                        <a:rPr lang="en-US" sz="1800" b="0" i="0" u="none" strike="noStrike" dirty="0">
                          <a:solidFill>
                            <a:srgbClr val="000000"/>
                          </a:solidFill>
                          <a:effectLst/>
                          <a:latin typeface="Calibri" panose="020F0502020204030204" pitchFamily="34" charset="0"/>
                        </a:rPr>
                        <a:t>God caused his face to shine with glory</a:t>
                      </a:r>
                    </a:p>
                  </a:txBody>
                  <a:tcPr marL="9525" marR="9525" marT="9525" marB="0" anchor="ctr"/>
                </a:tc>
                <a:extLst>
                  <a:ext uri="{0D108BD9-81ED-4DB2-BD59-A6C34878D82A}">
                    <a16:rowId xmlns:a16="http://schemas.microsoft.com/office/drawing/2014/main" val="3727859244"/>
                  </a:ext>
                </a:extLst>
              </a:tr>
            </a:tbl>
          </a:graphicData>
        </a:graphic>
      </p:graphicFrame>
    </p:spTree>
    <p:extLst>
      <p:ext uri="{BB962C8B-B14F-4D97-AF65-F5344CB8AC3E}">
        <p14:creationId xmlns:p14="http://schemas.microsoft.com/office/powerpoint/2010/main" val="165848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900" y="281235"/>
            <a:ext cx="10515600" cy="952500"/>
          </a:xfrm>
        </p:spPr>
        <p:txBody>
          <a:bodyPr>
            <a:normAutofit/>
          </a:bodyPr>
          <a:lstStyle/>
          <a:p>
            <a:pPr algn="ctr"/>
            <a:r>
              <a:rPr lang="en-US" b="1" u="sng" dirty="0"/>
              <a:t>Jesus: Salvation through His Blood</a:t>
            </a:r>
            <a:endParaRPr lang="en-US" b="1" u="sng"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689092120"/>
              </p:ext>
            </p:extLst>
          </p:nvPr>
        </p:nvGraphicFramePr>
        <p:xfrm>
          <a:off x="6096700" y="1564517"/>
          <a:ext cx="5525508" cy="3867856"/>
        </p:xfrm>
        <a:graphic>
          <a:graphicData uri="http://schemas.openxmlformats.org/drawingml/2006/table">
            <a:tbl>
              <a:tblPr>
                <a:tableStyleId>{5C22544A-7EE6-4342-B048-85BDC9FD1C3A}</a:tableStyleId>
              </a:tblPr>
              <a:tblGrid>
                <a:gridCol w="3722709">
                  <a:extLst>
                    <a:ext uri="{9D8B030D-6E8A-4147-A177-3AD203B41FA5}">
                      <a16:colId xmlns:a16="http://schemas.microsoft.com/office/drawing/2014/main" val="3854125712"/>
                    </a:ext>
                  </a:extLst>
                </a:gridCol>
                <a:gridCol w="1802799">
                  <a:extLst>
                    <a:ext uri="{9D8B030D-6E8A-4147-A177-3AD203B41FA5}">
                      <a16:colId xmlns:a16="http://schemas.microsoft.com/office/drawing/2014/main" val="4133481671"/>
                    </a:ext>
                  </a:extLst>
                </a:gridCol>
              </a:tblGrid>
              <a:tr h="483482">
                <a:tc>
                  <a:txBody>
                    <a:bodyPr/>
                    <a:lstStyle/>
                    <a:p>
                      <a:pPr algn="ctr" fontAlgn="b"/>
                      <a:r>
                        <a:rPr lang="en-US" sz="2000" u="sng" strike="noStrike">
                          <a:effectLst/>
                        </a:rPr>
                        <a:t>About Jesus</a:t>
                      </a:r>
                      <a:endParaRPr lang="en-US" sz="2000" b="1" i="0" u="sng" strike="noStrike">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dirty="0">
                          <a:effectLst/>
                        </a:rPr>
                        <a:t>Jesus</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2832435484"/>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is the lamb of sacrifice</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1:29</a:t>
                      </a:r>
                    </a:p>
                  </a:txBody>
                  <a:tcPr marL="9525" marR="9525" marT="9525" marB="0" anchor="ctr"/>
                </a:tc>
                <a:extLst>
                  <a:ext uri="{0D108BD9-81ED-4DB2-BD59-A6C34878D82A}">
                    <a16:rowId xmlns:a16="http://schemas.microsoft.com/office/drawing/2014/main" val="1968228525"/>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was sinless, a "spotless lamb"</a:t>
                      </a:r>
                    </a:p>
                  </a:txBody>
                  <a:tcPr marL="9525" marR="9525" marT="9525" marB="0" anchor="ctr"/>
                </a:tc>
                <a:tc>
                  <a:txBody>
                    <a:bodyPr/>
                    <a:lstStyle/>
                    <a:p>
                      <a:pPr algn="l" rtl="0" fontAlgn="ctr"/>
                      <a:r>
                        <a:rPr lang="nl-NL" sz="1600" b="0" i="0" u="none" strike="noStrike">
                          <a:solidFill>
                            <a:srgbClr val="000000"/>
                          </a:solidFill>
                          <a:effectLst/>
                          <a:latin typeface="Calibri" panose="020F0502020204030204" pitchFamily="34" charset="0"/>
                        </a:rPr>
                        <a:t>Heb 4:15; 1 Pet 1:19</a:t>
                      </a:r>
                    </a:p>
                  </a:txBody>
                  <a:tcPr marL="9525" marR="9525" marT="9525" marB="0" anchor="ctr"/>
                </a:tc>
                <a:extLst>
                  <a:ext uri="{0D108BD9-81ED-4DB2-BD59-A6C34878D82A}">
                    <a16:rowId xmlns:a16="http://schemas.microsoft.com/office/drawing/2014/main" val="4001925498"/>
                  </a:ext>
                </a:extLst>
              </a:tr>
              <a:tr h="483482">
                <a:tc>
                  <a:txBody>
                    <a:bodyPr/>
                    <a:lstStyle/>
                    <a:p>
                      <a:pPr algn="l" rtl="0" fontAlgn="ctr"/>
                      <a:r>
                        <a:rPr lang="en-US" sz="1600" b="0" i="0" u="none" strike="noStrike">
                          <a:solidFill>
                            <a:srgbClr val="000000"/>
                          </a:solidFill>
                          <a:effectLst/>
                          <a:latin typeface="Calibri" panose="020F0502020204030204" pitchFamily="34" charset="0"/>
                        </a:rPr>
                        <a:t>Jesus' bones were not broken</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19:36</a:t>
                      </a:r>
                    </a:p>
                  </a:txBody>
                  <a:tcPr marL="9525" marR="9525" marT="9525" marB="0" anchor="ctr"/>
                </a:tc>
                <a:extLst>
                  <a:ext uri="{0D108BD9-81ED-4DB2-BD59-A6C34878D82A}">
                    <a16:rowId xmlns:a16="http://schemas.microsoft.com/office/drawing/2014/main" val="2169203799"/>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The blood of Jesus was shed on the cross</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19:33-34</a:t>
                      </a:r>
                    </a:p>
                  </a:txBody>
                  <a:tcPr marL="9525" marR="9525" marT="9525" marB="0" anchor="ctr"/>
                </a:tc>
                <a:extLst>
                  <a:ext uri="{0D108BD9-81ED-4DB2-BD59-A6C34878D82A}">
                    <a16:rowId xmlns:a16="http://schemas.microsoft.com/office/drawing/2014/main" val="4193365045"/>
                  </a:ext>
                </a:extLst>
              </a:tr>
              <a:tr h="483482">
                <a:tc>
                  <a:txBody>
                    <a:bodyPr/>
                    <a:lstStyle/>
                    <a:p>
                      <a:pPr algn="l" rtl="0" fontAlgn="ctr"/>
                      <a:r>
                        <a:rPr lang="en-US" sz="1600" b="0" i="0" u="none" strike="noStrike">
                          <a:solidFill>
                            <a:srgbClr val="000000"/>
                          </a:solidFill>
                          <a:effectLst/>
                          <a:latin typeface="Calibri" panose="020F0502020204030204" pitchFamily="34" charset="0"/>
                        </a:rPr>
                        <a:t>Christians eat a symbol of Jesus' body</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Luke 22:19</a:t>
                      </a:r>
                    </a:p>
                  </a:txBody>
                  <a:tcPr marL="9525" marR="9525" marT="9525" marB="0" anchor="ctr"/>
                </a:tc>
                <a:extLst>
                  <a:ext uri="{0D108BD9-81ED-4DB2-BD59-A6C34878D82A}">
                    <a16:rowId xmlns:a16="http://schemas.microsoft.com/office/drawing/2014/main" val="594460381"/>
                  </a:ext>
                </a:extLst>
              </a:tr>
              <a:tr h="483482">
                <a:tc>
                  <a:txBody>
                    <a:bodyPr/>
                    <a:lstStyle/>
                    <a:p>
                      <a:pPr algn="l" rtl="0" fontAlgn="ctr"/>
                      <a:r>
                        <a:rPr lang="en-US" sz="1600" b="0" i="0" u="none" strike="noStrike">
                          <a:solidFill>
                            <a:srgbClr val="000000"/>
                          </a:solidFill>
                          <a:effectLst/>
                          <a:latin typeface="Calibri" panose="020F0502020204030204" pitchFamily="34" charset="0"/>
                        </a:rPr>
                        <a:t>The blood of Jesus saves from eternal death</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John 5:24</a:t>
                      </a:r>
                    </a:p>
                  </a:txBody>
                  <a:tcPr marL="9525" marR="9525" marT="9525" marB="0" anchor="ctr"/>
                </a:tc>
                <a:extLst>
                  <a:ext uri="{0D108BD9-81ED-4DB2-BD59-A6C34878D82A}">
                    <a16:rowId xmlns:a16="http://schemas.microsoft.com/office/drawing/2014/main" val="4169193416"/>
                  </a:ext>
                </a:extLst>
              </a:tr>
              <a:tr h="483482">
                <a:tc>
                  <a:txBody>
                    <a:bodyPr/>
                    <a:lstStyle/>
                    <a:p>
                      <a:pPr algn="l" rtl="0" fontAlgn="ctr"/>
                      <a:r>
                        <a:rPr lang="en-US" sz="1600" b="0" i="0" u="none" strike="noStrike">
                          <a:solidFill>
                            <a:srgbClr val="000000"/>
                          </a:solidFill>
                          <a:effectLst/>
                          <a:latin typeface="Calibri" panose="020F0502020204030204" pitchFamily="34" charset="0"/>
                        </a:rPr>
                        <a:t>This memorial feast will be done often</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1 </a:t>
                      </a:r>
                      <a:r>
                        <a:rPr lang="en-US" sz="1600" b="0" i="0" u="none" strike="noStrike" dirty="0" err="1">
                          <a:solidFill>
                            <a:srgbClr val="000000"/>
                          </a:solidFill>
                          <a:effectLst/>
                          <a:latin typeface="Calibri" panose="020F0502020204030204" pitchFamily="34" charset="0"/>
                        </a:rPr>
                        <a:t>Cor</a:t>
                      </a:r>
                      <a:r>
                        <a:rPr lang="en-US" sz="1600" b="0" i="0" u="none" strike="noStrike" dirty="0">
                          <a:solidFill>
                            <a:srgbClr val="000000"/>
                          </a:solidFill>
                          <a:effectLst/>
                          <a:latin typeface="Calibri" panose="020F0502020204030204" pitchFamily="34" charset="0"/>
                        </a:rPr>
                        <a:t> 11:25-26</a:t>
                      </a:r>
                    </a:p>
                  </a:txBody>
                  <a:tcPr marL="9525" marR="9525" marT="9525" marB="0" anchor="ctr"/>
                </a:tc>
                <a:extLst>
                  <a:ext uri="{0D108BD9-81ED-4DB2-BD59-A6C34878D82A}">
                    <a16:rowId xmlns:a16="http://schemas.microsoft.com/office/drawing/2014/main" val="349278857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8346966"/>
              </p:ext>
            </p:extLst>
          </p:nvPr>
        </p:nvGraphicFramePr>
        <p:xfrm>
          <a:off x="729842" y="1564517"/>
          <a:ext cx="5260745" cy="3867856"/>
        </p:xfrm>
        <a:graphic>
          <a:graphicData uri="http://schemas.openxmlformats.org/drawingml/2006/table">
            <a:tbl>
              <a:tblPr>
                <a:tableStyleId>{5C22544A-7EE6-4342-B048-85BDC9FD1C3A}</a:tableStyleId>
              </a:tblPr>
              <a:tblGrid>
                <a:gridCol w="1078176">
                  <a:extLst>
                    <a:ext uri="{9D8B030D-6E8A-4147-A177-3AD203B41FA5}">
                      <a16:colId xmlns:a16="http://schemas.microsoft.com/office/drawing/2014/main" val="108931365"/>
                    </a:ext>
                  </a:extLst>
                </a:gridCol>
                <a:gridCol w="4182569">
                  <a:extLst>
                    <a:ext uri="{9D8B030D-6E8A-4147-A177-3AD203B41FA5}">
                      <a16:colId xmlns:a16="http://schemas.microsoft.com/office/drawing/2014/main" val="1415580231"/>
                    </a:ext>
                  </a:extLst>
                </a:gridCol>
              </a:tblGrid>
              <a:tr h="483482">
                <a:tc>
                  <a:txBody>
                    <a:bodyPr/>
                    <a:lstStyle/>
                    <a:p>
                      <a:pPr algn="ctr" fontAlgn="b"/>
                      <a:r>
                        <a:rPr lang="en-US" sz="2000" u="sng" strike="noStrike" dirty="0">
                          <a:effectLst/>
                        </a:rPr>
                        <a:t>Passover</a:t>
                      </a:r>
                      <a:endParaRPr lang="en-US" sz="2000" b="1" i="0" u="sng" strike="noStrike" dirty="0">
                        <a:solidFill>
                          <a:srgbClr val="000000"/>
                        </a:solidFill>
                        <a:effectLst/>
                        <a:latin typeface="Calibri" panose="020F0502020204030204" pitchFamily="34" charset="0"/>
                      </a:endParaRPr>
                    </a:p>
                  </a:txBody>
                  <a:tcPr marL="8634" marR="8634" marT="8634" marB="0" anchor="b"/>
                </a:tc>
                <a:tc>
                  <a:txBody>
                    <a:bodyPr/>
                    <a:lstStyle/>
                    <a:p>
                      <a:pPr algn="ctr" fontAlgn="b"/>
                      <a:r>
                        <a:rPr lang="en-US" sz="2000" u="sng" strike="noStrike" dirty="0">
                          <a:effectLst/>
                        </a:rPr>
                        <a:t>About Passover</a:t>
                      </a:r>
                      <a:endParaRPr lang="en-US" sz="2000" b="1" i="0" u="sng" strike="noStrike" dirty="0">
                        <a:solidFill>
                          <a:srgbClr val="000000"/>
                        </a:solidFill>
                        <a:effectLst/>
                        <a:latin typeface="Calibri" panose="020F0502020204030204" pitchFamily="34" charset="0"/>
                      </a:endParaRPr>
                    </a:p>
                  </a:txBody>
                  <a:tcPr marL="8634" marR="8634" marT="8634" marB="0" anchor="b"/>
                </a:tc>
                <a:extLst>
                  <a:ext uri="{0D108BD9-81ED-4DB2-BD59-A6C34878D82A}">
                    <a16:rowId xmlns:a16="http://schemas.microsoft.com/office/drawing/2014/main" val="368890033"/>
                  </a:ext>
                </a:extLst>
              </a:tr>
              <a:tr h="483482">
                <a:tc>
                  <a:txBody>
                    <a:bodyPr/>
                    <a:lstStyle/>
                    <a:p>
                      <a:pPr algn="l" rtl="0" fontAlgn="ctr"/>
                      <a:r>
                        <a:rPr lang="en-US" sz="1600" b="0" i="0" u="none" strike="noStrike">
                          <a:solidFill>
                            <a:srgbClr val="000000"/>
                          </a:solidFill>
                          <a:effectLst/>
                          <a:latin typeface="Calibri" panose="020F0502020204030204" pitchFamily="34" charset="0"/>
                        </a:rPr>
                        <a:t>Ex 12:3</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A lamb will be sacrificed as a sustitute</a:t>
                      </a:r>
                    </a:p>
                  </a:txBody>
                  <a:tcPr marL="9525" marR="9525" marT="9525" marB="0" anchor="ctr"/>
                </a:tc>
                <a:extLst>
                  <a:ext uri="{0D108BD9-81ED-4DB2-BD59-A6C34878D82A}">
                    <a16:rowId xmlns:a16="http://schemas.microsoft.com/office/drawing/2014/main" val="3894506301"/>
                  </a:ext>
                </a:extLst>
              </a:tr>
              <a:tr h="483482">
                <a:tc>
                  <a:txBody>
                    <a:bodyPr/>
                    <a:lstStyle/>
                    <a:p>
                      <a:pPr algn="l" rtl="0" fontAlgn="ctr"/>
                      <a:r>
                        <a:rPr lang="en-US" sz="1600" b="0" i="0" u="none" strike="noStrike">
                          <a:solidFill>
                            <a:srgbClr val="000000"/>
                          </a:solidFill>
                          <a:effectLst/>
                          <a:latin typeface="Calibri" panose="020F0502020204030204" pitchFamily="34" charset="0"/>
                        </a:rPr>
                        <a:t>Ex 12:5</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The lamb must be spotless</a:t>
                      </a:r>
                    </a:p>
                  </a:txBody>
                  <a:tcPr marL="9525" marR="9525" marT="9525" marB="0" anchor="ctr"/>
                </a:tc>
                <a:extLst>
                  <a:ext uri="{0D108BD9-81ED-4DB2-BD59-A6C34878D82A}">
                    <a16:rowId xmlns:a16="http://schemas.microsoft.com/office/drawing/2014/main" val="3582917325"/>
                  </a:ext>
                </a:extLst>
              </a:tr>
              <a:tr h="483482">
                <a:tc>
                  <a:txBody>
                    <a:bodyPr/>
                    <a:lstStyle/>
                    <a:p>
                      <a:pPr algn="l" rtl="0" fontAlgn="ctr"/>
                      <a:r>
                        <a:rPr lang="en-US" sz="1600" b="0" i="0" u="none" strike="noStrike">
                          <a:solidFill>
                            <a:srgbClr val="000000"/>
                          </a:solidFill>
                          <a:effectLst/>
                          <a:latin typeface="Calibri" panose="020F0502020204030204" pitchFamily="34" charset="0"/>
                        </a:rPr>
                        <a:t>Ex 12:46</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The lamb must not have broken bones</a:t>
                      </a:r>
                    </a:p>
                  </a:txBody>
                  <a:tcPr marL="9525" marR="9525" marT="9525" marB="0" anchor="ctr"/>
                </a:tc>
                <a:extLst>
                  <a:ext uri="{0D108BD9-81ED-4DB2-BD59-A6C34878D82A}">
                    <a16:rowId xmlns:a16="http://schemas.microsoft.com/office/drawing/2014/main" val="463137032"/>
                  </a:ext>
                </a:extLst>
              </a:tr>
              <a:tr h="483482">
                <a:tc>
                  <a:txBody>
                    <a:bodyPr/>
                    <a:lstStyle/>
                    <a:p>
                      <a:pPr algn="l" rtl="0" fontAlgn="ctr"/>
                      <a:r>
                        <a:rPr lang="en-US" sz="1600" b="0" i="0" u="none" strike="noStrike" dirty="0">
                          <a:solidFill>
                            <a:srgbClr val="000000"/>
                          </a:solidFill>
                          <a:effectLst/>
                          <a:latin typeface="Calibri" panose="020F0502020204030204" pitchFamily="34" charset="0"/>
                        </a:rPr>
                        <a:t>Ex 12:7</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The blood of the lamb will be applied as a cross</a:t>
                      </a:r>
                    </a:p>
                  </a:txBody>
                  <a:tcPr marL="9525" marR="9525" marT="9525" marB="0" anchor="ctr"/>
                </a:tc>
                <a:extLst>
                  <a:ext uri="{0D108BD9-81ED-4DB2-BD59-A6C34878D82A}">
                    <a16:rowId xmlns:a16="http://schemas.microsoft.com/office/drawing/2014/main" val="1724172994"/>
                  </a:ext>
                </a:extLst>
              </a:tr>
              <a:tr h="483482">
                <a:tc>
                  <a:txBody>
                    <a:bodyPr/>
                    <a:lstStyle/>
                    <a:p>
                      <a:pPr algn="l" rtl="0" fontAlgn="ctr"/>
                      <a:r>
                        <a:rPr lang="en-US" sz="1600" b="0" i="0" u="none" strike="noStrike">
                          <a:solidFill>
                            <a:srgbClr val="000000"/>
                          </a:solidFill>
                          <a:effectLst/>
                          <a:latin typeface="Calibri" panose="020F0502020204030204" pitchFamily="34" charset="0"/>
                        </a:rPr>
                        <a:t>Ex 12:8</a:t>
                      </a:r>
                    </a:p>
                  </a:txBody>
                  <a:tcPr marL="9525" marR="9525" marT="9525" marB="0" anchor="ctr"/>
                </a:tc>
                <a:tc>
                  <a:txBody>
                    <a:bodyPr/>
                    <a:lstStyle/>
                    <a:p>
                      <a:pPr algn="l" rtl="0" fontAlgn="ctr"/>
                      <a:r>
                        <a:rPr lang="en-US" sz="1600" b="0" i="0" u="none" strike="noStrike">
                          <a:solidFill>
                            <a:srgbClr val="000000"/>
                          </a:solidFill>
                          <a:effectLst/>
                          <a:latin typeface="Calibri" panose="020F0502020204030204" pitchFamily="34" charset="0"/>
                        </a:rPr>
                        <a:t>The family will feast on the lamb</a:t>
                      </a:r>
                    </a:p>
                  </a:txBody>
                  <a:tcPr marL="9525" marR="9525" marT="9525" marB="0" anchor="ctr"/>
                </a:tc>
                <a:extLst>
                  <a:ext uri="{0D108BD9-81ED-4DB2-BD59-A6C34878D82A}">
                    <a16:rowId xmlns:a16="http://schemas.microsoft.com/office/drawing/2014/main" val="3727859244"/>
                  </a:ext>
                </a:extLst>
              </a:tr>
              <a:tr h="483482">
                <a:tc>
                  <a:txBody>
                    <a:bodyPr/>
                    <a:lstStyle/>
                    <a:p>
                      <a:pPr algn="l" rtl="0" fontAlgn="ctr"/>
                      <a:r>
                        <a:rPr lang="en-US" sz="1600" b="0" i="0" u="none" strike="noStrike">
                          <a:solidFill>
                            <a:srgbClr val="000000"/>
                          </a:solidFill>
                          <a:effectLst/>
                          <a:latin typeface="Calibri" panose="020F0502020204030204" pitchFamily="34" charset="0"/>
                        </a:rPr>
                        <a:t>Ex 12:13</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The blood of the lamb saves from death</a:t>
                      </a:r>
                    </a:p>
                  </a:txBody>
                  <a:tcPr marL="9525" marR="9525" marT="9525" marB="0" anchor="ctr"/>
                </a:tc>
                <a:extLst>
                  <a:ext uri="{0D108BD9-81ED-4DB2-BD59-A6C34878D82A}">
                    <a16:rowId xmlns:a16="http://schemas.microsoft.com/office/drawing/2014/main" val="3955923539"/>
                  </a:ext>
                </a:extLst>
              </a:tr>
              <a:tr h="483482">
                <a:tc>
                  <a:txBody>
                    <a:bodyPr/>
                    <a:lstStyle/>
                    <a:p>
                      <a:pPr algn="l" rtl="0" fontAlgn="ctr"/>
                      <a:r>
                        <a:rPr lang="en-US" sz="1600" b="0" i="0" u="none" strike="noStrike">
                          <a:solidFill>
                            <a:srgbClr val="000000"/>
                          </a:solidFill>
                          <a:effectLst/>
                          <a:latin typeface="Calibri" panose="020F0502020204030204" pitchFamily="34" charset="0"/>
                        </a:rPr>
                        <a:t>Ex 12:14</a:t>
                      </a:r>
                    </a:p>
                  </a:txBody>
                  <a:tcPr marL="9525" marR="9525" marT="9525" marB="0" anchor="ctr"/>
                </a:tc>
                <a:tc>
                  <a:txBody>
                    <a:bodyPr/>
                    <a:lstStyle/>
                    <a:p>
                      <a:pPr algn="l" rtl="0" fontAlgn="ctr"/>
                      <a:r>
                        <a:rPr lang="en-US" sz="1600" b="0" i="0" u="none" strike="noStrike" dirty="0">
                          <a:solidFill>
                            <a:srgbClr val="000000"/>
                          </a:solidFill>
                          <a:effectLst/>
                          <a:latin typeface="Calibri" panose="020F0502020204030204" pitchFamily="34" charset="0"/>
                        </a:rPr>
                        <a:t>This memorial feast will be done each year</a:t>
                      </a:r>
                    </a:p>
                  </a:txBody>
                  <a:tcPr marL="9525" marR="9525" marT="9525" marB="0" anchor="ctr"/>
                </a:tc>
                <a:extLst>
                  <a:ext uri="{0D108BD9-81ED-4DB2-BD59-A6C34878D82A}">
                    <a16:rowId xmlns:a16="http://schemas.microsoft.com/office/drawing/2014/main" val="3199858761"/>
                  </a:ext>
                </a:extLst>
              </a:tr>
            </a:tbl>
          </a:graphicData>
        </a:graphic>
      </p:graphicFrame>
    </p:spTree>
    <p:extLst>
      <p:ext uri="{BB962C8B-B14F-4D97-AF65-F5344CB8AC3E}">
        <p14:creationId xmlns:p14="http://schemas.microsoft.com/office/powerpoint/2010/main" val="269115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97"/>
          <a:stretch/>
        </p:blipFill>
        <p:spPr>
          <a:xfrm>
            <a:off x="814731" y="0"/>
            <a:ext cx="10840458" cy="6879475"/>
          </a:xfrm>
          <a:prstGeom prst="rect">
            <a:avLst/>
          </a:prstGeom>
        </p:spPr>
      </p:pic>
      <p:graphicFrame>
        <p:nvGraphicFramePr>
          <p:cNvPr id="4" name="Table 3">
            <a:extLst>
              <a:ext uri="{FF2B5EF4-FFF2-40B4-BE49-F238E27FC236}">
                <a16:creationId xmlns:a16="http://schemas.microsoft.com/office/drawing/2014/main" id="{FC346F02-BCC9-8DC2-846B-45D5832FFACC}"/>
              </a:ext>
            </a:extLst>
          </p:cNvPr>
          <p:cNvGraphicFramePr>
            <a:graphicFrameLocks noGrp="1"/>
          </p:cNvGraphicFramePr>
          <p:nvPr>
            <p:extLst>
              <p:ext uri="{D42A27DB-BD31-4B8C-83A1-F6EECF244321}">
                <p14:modId xmlns:p14="http://schemas.microsoft.com/office/powerpoint/2010/main" val="2343830969"/>
              </p:ext>
            </p:extLst>
          </p:nvPr>
        </p:nvGraphicFramePr>
        <p:xfrm>
          <a:off x="6234960" y="2288763"/>
          <a:ext cx="5260745" cy="483482"/>
        </p:xfrm>
        <a:graphic>
          <a:graphicData uri="http://schemas.openxmlformats.org/drawingml/2006/table">
            <a:tbl>
              <a:tblPr>
                <a:tableStyleId>{5C22544A-7EE6-4342-B048-85BDC9FD1C3A}</a:tableStyleId>
              </a:tblPr>
              <a:tblGrid>
                <a:gridCol w="1229587">
                  <a:extLst>
                    <a:ext uri="{9D8B030D-6E8A-4147-A177-3AD203B41FA5}">
                      <a16:colId xmlns:a16="http://schemas.microsoft.com/office/drawing/2014/main" val="2820784378"/>
                    </a:ext>
                  </a:extLst>
                </a:gridCol>
                <a:gridCol w="4031158">
                  <a:extLst>
                    <a:ext uri="{9D8B030D-6E8A-4147-A177-3AD203B41FA5}">
                      <a16:colId xmlns:a16="http://schemas.microsoft.com/office/drawing/2014/main" val="1330197423"/>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25:8</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A place where God's presence dwells</a:t>
                      </a:r>
                    </a:p>
                  </a:txBody>
                  <a:tcPr marL="9525" marR="9525" marT="9525" marB="0" anchor="ctr"/>
                </a:tc>
                <a:extLst>
                  <a:ext uri="{0D108BD9-81ED-4DB2-BD59-A6C34878D82A}">
                    <a16:rowId xmlns:a16="http://schemas.microsoft.com/office/drawing/2014/main" val="3507313517"/>
                  </a:ext>
                </a:extLst>
              </a:tr>
            </a:tbl>
          </a:graphicData>
        </a:graphic>
      </p:graphicFrame>
    </p:spTree>
    <p:extLst>
      <p:ext uri="{BB962C8B-B14F-4D97-AF65-F5344CB8AC3E}">
        <p14:creationId xmlns:p14="http://schemas.microsoft.com/office/powerpoint/2010/main" val="420511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23630" y="2288333"/>
            <a:ext cx="5547677" cy="4569667"/>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7641929" cy="3364173"/>
          </a:xfrm>
          <a:prstGeom prst="rect">
            <a:avLst/>
          </a:prstGeom>
        </p:spPr>
      </p:pic>
      <p:cxnSp>
        <p:nvCxnSpPr>
          <p:cNvPr id="5" name="Curved Connector 4"/>
          <p:cNvCxnSpPr/>
          <p:nvPr/>
        </p:nvCxnSpPr>
        <p:spPr>
          <a:xfrm>
            <a:off x="6018663" y="1872076"/>
            <a:ext cx="2893325" cy="1144079"/>
          </a:xfrm>
          <a:prstGeom prst="curvedConnector3">
            <a:avLst>
              <a:gd name="adj1" fmla="val 93868"/>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47164" y="3865280"/>
            <a:ext cx="4107976" cy="707886"/>
          </a:xfrm>
          <a:prstGeom prst="rect">
            <a:avLst/>
          </a:prstGeom>
          <a:noFill/>
        </p:spPr>
        <p:txBody>
          <a:bodyPr wrap="square" rtlCol="0">
            <a:spAutoFit/>
          </a:bodyPr>
          <a:lstStyle/>
          <a:p>
            <a:pPr algn="ctr"/>
            <a:r>
              <a:rPr lang="en-US" sz="4000" b="1" dirty="0"/>
              <a:t>The Only Entrance</a:t>
            </a:r>
          </a:p>
        </p:txBody>
      </p:sp>
      <p:graphicFrame>
        <p:nvGraphicFramePr>
          <p:cNvPr id="3" name="Table 2">
            <a:extLst>
              <a:ext uri="{FF2B5EF4-FFF2-40B4-BE49-F238E27FC236}">
                <a16:creationId xmlns:a16="http://schemas.microsoft.com/office/drawing/2014/main" id="{06BE7EBB-D574-1151-18F5-E68A10267DF2}"/>
              </a:ext>
            </a:extLst>
          </p:cNvPr>
          <p:cNvGraphicFramePr>
            <a:graphicFrameLocks noGrp="1"/>
          </p:cNvGraphicFramePr>
          <p:nvPr>
            <p:extLst>
              <p:ext uri="{D42A27DB-BD31-4B8C-83A1-F6EECF244321}">
                <p14:modId xmlns:p14="http://schemas.microsoft.com/office/powerpoint/2010/main" val="1063217512"/>
              </p:ext>
            </p:extLst>
          </p:nvPr>
        </p:nvGraphicFramePr>
        <p:xfrm>
          <a:off x="271030" y="5256395"/>
          <a:ext cx="5765712" cy="483482"/>
        </p:xfrm>
        <a:graphic>
          <a:graphicData uri="http://schemas.openxmlformats.org/drawingml/2006/table">
            <a:tbl>
              <a:tblPr>
                <a:tableStyleId>{5C22544A-7EE6-4342-B048-85BDC9FD1C3A}</a:tableStyleId>
              </a:tblPr>
              <a:tblGrid>
                <a:gridCol w="1248733">
                  <a:extLst>
                    <a:ext uri="{9D8B030D-6E8A-4147-A177-3AD203B41FA5}">
                      <a16:colId xmlns:a16="http://schemas.microsoft.com/office/drawing/2014/main" val="522483580"/>
                    </a:ext>
                  </a:extLst>
                </a:gridCol>
                <a:gridCol w="4516979">
                  <a:extLst>
                    <a:ext uri="{9D8B030D-6E8A-4147-A177-3AD203B41FA5}">
                      <a16:colId xmlns:a16="http://schemas.microsoft.com/office/drawing/2014/main" val="1075792102"/>
                    </a:ext>
                  </a:extLst>
                </a:gridCol>
              </a:tblGrid>
              <a:tr h="483482">
                <a:tc>
                  <a:txBody>
                    <a:bodyPr/>
                    <a:lstStyle/>
                    <a:p>
                      <a:pPr algn="l" rtl="0" fontAlgn="ctr"/>
                      <a:r>
                        <a:rPr lang="en-US" sz="2000" b="0" i="0" u="none" strike="noStrike" dirty="0">
                          <a:solidFill>
                            <a:srgbClr val="000000"/>
                          </a:solidFill>
                          <a:effectLst/>
                          <a:latin typeface="Calibri" panose="020F0502020204030204" pitchFamily="34" charset="0"/>
                        </a:rPr>
                        <a:t>Ex 27:16</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One</a:t>
                      </a:r>
                      <a:r>
                        <a:rPr lang="en-US" sz="2000" b="0" i="0" u="none" strike="noStrike" baseline="0" dirty="0">
                          <a:solidFill>
                            <a:srgbClr val="000000"/>
                          </a:solidFill>
                          <a:effectLst/>
                          <a:latin typeface="Calibri" panose="020F0502020204030204" pitchFamily="34" charset="0"/>
                        </a:rPr>
                        <a:t> entrance with blue, purple, and scarlet</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5576454"/>
                  </a:ext>
                </a:extLst>
              </a:tr>
            </a:tbl>
          </a:graphicData>
        </a:graphic>
      </p:graphicFrame>
    </p:spTree>
    <p:extLst>
      <p:ext uri="{BB962C8B-B14F-4D97-AF65-F5344CB8AC3E}">
        <p14:creationId xmlns:p14="http://schemas.microsoft.com/office/powerpoint/2010/main" val="22843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641929" cy="336417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0447" y="2169994"/>
            <a:ext cx="7183145" cy="4495128"/>
          </a:xfrm>
          <a:prstGeom prst="rect">
            <a:avLst/>
          </a:prstGeom>
        </p:spPr>
      </p:pic>
      <p:cxnSp>
        <p:nvCxnSpPr>
          <p:cNvPr id="5" name="Curved Connector 4"/>
          <p:cNvCxnSpPr>
            <a:endCxn id="3" idx="0"/>
          </p:cNvCxnSpPr>
          <p:nvPr/>
        </p:nvCxnSpPr>
        <p:spPr>
          <a:xfrm>
            <a:off x="5104263" y="1528549"/>
            <a:ext cx="3267757" cy="641445"/>
          </a:xfrm>
          <a:prstGeom prst="curvedConnector2">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3206" y="3780430"/>
            <a:ext cx="4107976" cy="1569660"/>
          </a:xfrm>
          <a:prstGeom prst="rect">
            <a:avLst/>
          </a:prstGeom>
          <a:noFill/>
        </p:spPr>
        <p:txBody>
          <a:bodyPr wrap="square" rtlCol="0">
            <a:spAutoFit/>
          </a:bodyPr>
          <a:lstStyle/>
          <a:p>
            <a:pPr algn="ctr"/>
            <a:r>
              <a:rPr lang="en-US" sz="4000" b="1" dirty="0"/>
              <a:t>The Bronze Altar</a:t>
            </a:r>
          </a:p>
          <a:p>
            <a:pPr algn="ctr"/>
            <a:r>
              <a:rPr lang="en-US" sz="2800" dirty="0"/>
              <a:t>(a sacrifice was required before approaching God)</a:t>
            </a:r>
          </a:p>
        </p:txBody>
      </p:sp>
      <p:graphicFrame>
        <p:nvGraphicFramePr>
          <p:cNvPr id="4" name="Table 3">
            <a:extLst>
              <a:ext uri="{FF2B5EF4-FFF2-40B4-BE49-F238E27FC236}">
                <a16:creationId xmlns:a16="http://schemas.microsoft.com/office/drawing/2014/main" id="{B495F79F-A70B-3849-8EE5-C74CF62B4ABD}"/>
              </a:ext>
            </a:extLst>
          </p:cNvPr>
          <p:cNvGraphicFramePr>
            <a:graphicFrameLocks noGrp="1"/>
          </p:cNvGraphicFramePr>
          <p:nvPr>
            <p:extLst>
              <p:ext uri="{D42A27DB-BD31-4B8C-83A1-F6EECF244321}">
                <p14:modId xmlns:p14="http://schemas.microsoft.com/office/powerpoint/2010/main" val="3457865313"/>
              </p:ext>
            </p:extLst>
          </p:nvPr>
        </p:nvGraphicFramePr>
        <p:xfrm>
          <a:off x="434439" y="5649479"/>
          <a:ext cx="5260745" cy="483482"/>
        </p:xfrm>
        <a:graphic>
          <a:graphicData uri="http://schemas.openxmlformats.org/drawingml/2006/table">
            <a:tbl>
              <a:tblPr>
                <a:tableStyleId>{5C22544A-7EE6-4342-B048-85BDC9FD1C3A}</a:tableStyleId>
              </a:tblPr>
              <a:tblGrid>
                <a:gridCol w="1372090">
                  <a:extLst>
                    <a:ext uri="{9D8B030D-6E8A-4147-A177-3AD203B41FA5}">
                      <a16:colId xmlns:a16="http://schemas.microsoft.com/office/drawing/2014/main" val="755692606"/>
                    </a:ext>
                  </a:extLst>
                </a:gridCol>
                <a:gridCol w="3888655">
                  <a:extLst>
                    <a:ext uri="{9D8B030D-6E8A-4147-A177-3AD203B41FA5}">
                      <a16:colId xmlns:a16="http://schemas.microsoft.com/office/drawing/2014/main" val="3446186410"/>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27:1,2</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The bronze altar: to offer sacrifices</a:t>
                      </a:r>
                    </a:p>
                  </a:txBody>
                  <a:tcPr marL="9525" marR="9525" marT="9525" marB="0" anchor="ctr"/>
                </a:tc>
                <a:extLst>
                  <a:ext uri="{0D108BD9-81ED-4DB2-BD59-A6C34878D82A}">
                    <a16:rowId xmlns:a16="http://schemas.microsoft.com/office/drawing/2014/main" val="2898245796"/>
                  </a:ext>
                </a:extLst>
              </a:tr>
            </a:tbl>
          </a:graphicData>
        </a:graphic>
      </p:graphicFrame>
    </p:spTree>
    <p:extLst>
      <p:ext uri="{BB962C8B-B14F-4D97-AF65-F5344CB8AC3E}">
        <p14:creationId xmlns:p14="http://schemas.microsoft.com/office/powerpoint/2010/main" val="622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3893" y="2914577"/>
            <a:ext cx="5225428" cy="3527165"/>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7641929" cy="3364173"/>
          </a:xfrm>
          <a:prstGeom prst="rect">
            <a:avLst/>
          </a:prstGeom>
        </p:spPr>
      </p:pic>
      <p:cxnSp>
        <p:nvCxnSpPr>
          <p:cNvPr id="5" name="Curved Connector 4"/>
          <p:cNvCxnSpPr/>
          <p:nvPr/>
        </p:nvCxnSpPr>
        <p:spPr>
          <a:xfrm rot="16200000" flipH="1">
            <a:off x="3466531" y="1965277"/>
            <a:ext cx="3616657" cy="2552131"/>
          </a:xfrm>
          <a:prstGeom prst="curvedConnector3">
            <a:avLst>
              <a:gd name="adj1" fmla="val 9981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48003" y="974200"/>
            <a:ext cx="4107976" cy="1446550"/>
          </a:xfrm>
          <a:prstGeom prst="rect">
            <a:avLst/>
          </a:prstGeom>
          <a:noFill/>
        </p:spPr>
        <p:txBody>
          <a:bodyPr wrap="square" rtlCol="0">
            <a:spAutoFit/>
          </a:bodyPr>
          <a:lstStyle/>
          <a:p>
            <a:pPr algn="ctr"/>
            <a:r>
              <a:rPr lang="en-US" sz="4000" b="1" dirty="0"/>
              <a:t>The Bronze Basin </a:t>
            </a:r>
            <a:r>
              <a:rPr lang="en-US" sz="2400" dirty="0"/>
              <a:t>(the priests must wash before entering the tent of meeting)</a:t>
            </a:r>
            <a:endParaRPr lang="en-US" sz="4000" dirty="0"/>
          </a:p>
        </p:txBody>
      </p:sp>
      <p:graphicFrame>
        <p:nvGraphicFramePr>
          <p:cNvPr id="3" name="Table 2">
            <a:extLst>
              <a:ext uri="{FF2B5EF4-FFF2-40B4-BE49-F238E27FC236}">
                <a16:creationId xmlns:a16="http://schemas.microsoft.com/office/drawing/2014/main" id="{3C4A0063-5CA3-4C26-F2AC-9B7384CCAB6E}"/>
              </a:ext>
            </a:extLst>
          </p:cNvPr>
          <p:cNvGraphicFramePr>
            <a:graphicFrameLocks noGrp="1"/>
          </p:cNvGraphicFramePr>
          <p:nvPr>
            <p:extLst>
              <p:ext uri="{D42A27DB-BD31-4B8C-83A1-F6EECF244321}">
                <p14:modId xmlns:p14="http://schemas.microsoft.com/office/powerpoint/2010/main" val="776032896"/>
              </p:ext>
            </p:extLst>
          </p:nvPr>
        </p:nvGraphicFramePr>
        <p:xfrm>
          <a:off x="338364" y="5701284"/>
          <a:ext cx="5757636" cy="483482"/>
        </p:xfrm>
        <a:graphic>
          <a:graphicData uri="http://schemas.openxmlformats.org/drawingml/2006/table">
            <a:tbl>
              <a:tblPr>
                <a:tableStyleId>{5C22544A-7EE6-4342-B048-85BDC9FD1C3A}</a:tableStyleId>
              </a:tblPr>
              <a:tblGrid>
                <a:gridCol w="1316265">
                  <a:extLst>
                    <a:ext uri="{9D8B030D-6E8A-4147-A177-3AD203B41FA5}">
                      <a16:colId xmlns:a16="http://schemas.microsoft.com/office/drawing/2014/main" val="2033197476"/>
                    </a:ext>
                  </a:extLst>
                </a:gridCol>
                <a:gridCol w="4441371">
                  <a:extLst>
                    <a:ext uri="{9D8B030D-6E8A-4147-A177-3AD203B41FA5}">
                      <a16:colId xmlns:a16="http://schemas.microsoft.com/office/drawing/2014/main" val="4200686053"/>
                    </a:ext>
                  </a:extLst>
                </a:gridCol>
              </a:tblGrid>
              <a:tr h="483482">
                <a:tc>
                  <a:txBody>
                    <a:bodyPr/>
                    <a:lstStyle/>
                    <a:p>
                      <a:pPr algn="l" rtl="0" fontAlgn="ctr"/>
                      <a:r>
                        <a:rPr lang="en-US" sz="2000" b="0" i="0" u="none" strike="noStrike">
                          <a:solidFill>
                            <a:srgbClr val="000000"/>
                          </a:solidFill>
                          <a:effectLst/>
                          <a:latin typeface="Calibri" panose="020F0502020204030204" pitchFamily="34" charset="0"/>
                        </a:rPr>
                        <a:t>Ex 30:17-18</a:t>
                      </a:r>
                    </a:p>
                  </a:txBody>
                  <a:tcPr marL="9525" marR="9525" marT="9525" marB="0" anchor="ctr"/>
                </a:tc>
                <a:tc>
                  <a:txBody>
                    <a:bodyPr/>
                    <a:lstStyle/>
                    <a:p>
                      <a:pPr algn="l" rtl="0" fontAlgn="ctr"/>
                      <a:r>
                        <a:rPr lang="en-US" sz="2000" b="0" i="0" u="none" strike="noStrike" dirty="0">
                          <a:solidFill>
                            <a:srgbClr val="000000"/>
                          </a:solidFill>
                          <a:effectLst/>
                          <a:latin typeface="Calibri" panose="020F0502020204030204" pitchFamily="34" charset="0"/>
                        </a:rPr>
                        <a:t>The Bronze Basin: to wash before entering</a:t>
                      </a:r>
                    </a:p>
                  </a:txBody>
                  <a:tcPr marL="9525" marR="9525" marT="9525" marB="0" anchor="ctr"/>
                </a:tc>
                <a:extLst>
                  <a:ext uri="{0D108BD9-81ED-4DB2-BD59-A6C34878D82A}">
                    <a16:rowId xmlns:a16="http://schemas.microsoft.com/office/drawing/2014/main" val="3759114016"/>
                  </a:ext>
                </a:extLst>
              </a:tr>
            </a:tbl>
          </a:graphicData>
        </a:graphic>
      </p:graphicFrame>
    </p:spTree>
    <p:extLst>
      <p:ext uri="{BB962C8B-B14F-4D97-AF65-F5344CB8AC3E}">
        <p14:creationId xmlns:p14="http://schemas.microsoft.com/office/powerpoint/2010/main" val="28280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1243</Words>
  <Application>Microsoft Office PowerPoint</Application>
  <PresentationFormat>Widescreen</PresentationFormat>
  <Paragraphs>226</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Jesus in Exodus</vt:lpstr>
      <vt:lpstr>Exodus: Many Symbols and Types of Jesus</vt:lpstr>
      <vt:lpstr>Jesus: our Mediator and Leader</vt:lpstr>
      <vt:lpstr>Jesus: our Mediator and Leader</vt:lpstr>
      <vt:lpstr>Jesus: Salvation through His Blood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the Way to Heaven from Earth</vt:lpstr>
      <vt:lpstr>Jesus: Realities of the Way</vt:lpstr>
      <vt:lpstr>Things to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Genesis</dc:title>
  <dc:creator>Mark Robnett</dc:creator>
  <cp:lastModifiedBy>Mark Robnett</cp:lastModifiedBy>
  <cp:revision>50</cp:revision>
  <dcterms:created xsi:type="dcterms:W3CDTF">2025-02-15T21:00:16Z</dcterms:created>
  <dcterms:modified xsi:type="dcterms:W3CDTF">2025-05-03T16:17:31Z</dcterms:modified>
</cp:coreProperties>
</file>