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7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1103" autoAdjust="0"/>
  </p:normalViewPr>
  <p:slideViewPr>
    <p:cSldViewPr snapToGrid="0">
      <p:cViewPr varScale="1">
        <p:scale>
          <a:sx n="92" d="100"/>
          <a:sy n="92" d="100"/>
        </p:scale>
        <p:origin x="1254" y="96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84" d="100"/>
        <a:sy n="184" d="100"/>
      </p:scale>
      <p:origin x="0" y="-41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BF213-7782-4014-A9D1-75E1357DAD5F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0E6C4-82D7-4876-A77D-3B4A2DA35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602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 smtClean="0"/>
              <a:t>New Testament connections to these</a:t>
            </a:r>
          </a:p>
          <a:p>
            <a:r>
              <a:rPr lang="en-US" dirty="0" smtClean="0"/>
              <a:t>Abel’s blood (Hebrews 9:22 and 11:4)</a:t>
            </a:r>
          </a:p>
          <a:p>
            <a:r>
              <a:rPr lang="en-US" dirty="0" smtClean="0"/>
              <a:t>Hagar as the law (Galatians 4:24-25,28)</a:t>
            </a:r>
          </a:p>
          <a:p>
            <a:r>
              <a:rPr lang="en-US" dirty="0" smtClean="0"/>
              <a:t>Esau’s vain repentance (Hebrews 12:16)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0E6C4-82D7-4876-A77D-3B4A2DA354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874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9DEC-7A85-4489-ABB3-20A9647D6383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6A4E-FF60-4E9F-A2F8-2C0EF7430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28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9DEC-7A85-4489-ABB3-20A9647D6383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6A4E-FF60-4E9F-A2F8-2C0EF7430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9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9DEC-7A85-4489-ABB3-20A9647D6383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6A4E-FF60-4E9F-A2F8-2C0EF7430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43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9DEC-7A85-4489-ABB3-20A9647D6383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6A4E-FF60-4E9F-A2F8-2C0EF7430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26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9DEC-7A85-4489-ABB3-20A9647D6383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6A4E-FF60-4E9F-A2F8-2C0EF7430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509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9DEC-7A85-4489-ABB3-20A9647D6383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6A4E-FF60-4E9F-A2F8-2C0EF7430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58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9DEC-7A85-4489-ABB3-20A9647D6383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6A4E-FF60-4E9F-A2F8-2C0EF7430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9DEC-7A85-4489-ABB3-20A9647D6383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6A4E-FF60-4E9F-A2F8-2C0EF7430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34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9DEC-7A85-4489-ABB3-20A9647D6383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6A4E-FF60-4E9F-A2F8-2C0EF7430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07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9DEC-7A85-4489-ABB3-20A9647D6383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6A4E-FF60-4E9F-A2F8-2C0EF7430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91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9DEC-7A85-4489-ABB3-20A9647D6383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6A4E-FF60-4E9F-A2F8-2C0EF7430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216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9DEC-7A85-4489-ABB3-20A9647D6383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76A4E-FF60-4E9F-A2F8-2C0EF7430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66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29226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latin typeface="+mn-lt"/>
              </a:rPr>
              <a:t>Jesus in Genesis</a:t>
            </a:r>
            <a:endParaRPr lang="en-US" sz="72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48638"/>
            <a:ext cx="9144000" cy="2048435"/>
          </a:xfrm>
        </p:spPr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Shadows of the Future</a:t>
            </a:r>
          </a:p>
        </p:txBody>
      </p:sp>
    </p:spTree>
    <p:extLst>
      <p:ext uri="{BB962C8B-B14F-4D97-AF65-F5344CB8AC3E}">
        <p14:creationId xmlns:p14="http://schemas.microsoft.com/office/powerpoint/2010/main" val="1051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78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Things to Remember: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953" y="1517073"/>
            <a:ext cx="9142284" cy="465989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US" sz="3200" dirty="0" smtClean="0"/>
              <a:t>The </a:t>
            </a:r>
            <a:r>
              <a:rPr lang="en-US" sz="3200" b="1" dirty="0" smtClean="0"/>
              <a:t>entire Bible </a:t>
            </a:r>
            <a:r>
              <a:rPr lang="en-US" sz="3200" dirty="0" smtClean="0"/>
              <a:t>is the </a:t>
            </a:r>
            <a:r>
              <a:rPr lang="en-US" sz="3200" b="1" dirty="0" smtClean="0"/>
              <a:t>story of </a:t>
            </a:r>
            <a:r>
              <a:rPr lang="en-US" sz="3200" b="1" dirty="0" smtClean="0"/>
              <a:t>redemption</a:t>
            </a:r>
            <a:endParaRPr lang="en-US" sz="32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US" sz="3200" dirty="0" smtClean="0"/>
              <a:t>Satan is trying to stop God’s plan of redemption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US" sz="3200" b="1" dirty="0" smtClean="0"/>
              <a:t>Sin</a:t>
            </a:r>
            <a:r>
              <a:rPr lang="en-US" sz="3200" dirty="0" smtClean="0"/>
              <a:t> is all </a:t>
            </a:r>
            <a:r>
              <a:rPr lang="en-US" sz="3200" b="1" dirty="0" smtClean="0"/>
              <a:t>around</a:t>
            </a:r>
            <a:r>
              <a:rPr lang="en-US" sz="3200" dirty="0" smtClean="0"/>
              <a:t> us (and </a:t>
            </a:r>
            <a:r>
              <a:rPr lang="en-US" sz="3200" b="1" dirty="0" smtClean="0"/>
              <a:t>inside</a:t>
            </a:r>
            <a:r>
              <a:rPr lang="en-US" sz="3200" dirty="0" smtClean="0"/>
              <a:t> of us)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</a:pPr>
            <a:r>
              <a:rPr lang="en-US" sz="3200" dirty="0" smtClean="0"/>
              <a:t>At the end of the story, </a:t>
            </a:r>
            <a:r>
              <a:rPr lang="en-US" sz="3200" b="1" dirty="0" smtClean="0"/>
              <a:t>forgiveness and grace </a:t>
            </a:r>
            <a:r>
              <a:rPr lang="en-US" sz="3200" dirty="0" smtClean="0"/>
              <a:t>are available to those who will </a:t>
            </a:r>
            <a:r>
              <a:rPr lang="en-US" sz="3200" b="1" dirty="0" smtClean="0"/>
              <a:t>receive it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33726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78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Jesus in the Old </a:t>
            </a:r>
            <a:r>
              <a:rPr lang="en-US" b="1" u="sng" dirty="0" smtClean="0"/>
              <a:t>Testament - Review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952" y="1400961"/>
            <a:ext cx="10352015" cy="477600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Last Lesson</a:t>
            </a:r>
            <a:r>
              <a:rPr lang="en-US" dirty="0" smtClean="0"/>
              <a:t>: Jesus said that Moses wrote about Him, that OT Scripture would be fulfilled in Him, and that each part of the OT points to Him.</a:t>
            </a:r>
            <a:r>
              <a:rPr lang="en-US" dirty="0"/>
              <a:t> </a:t>
            </a:r>
            <a:r>
              <a:rPr lang="en-US" dirty="0" smtClean="0"/>
              <a:t>(John 5:46; Luke 22:37; Luke 24:27; Luke 4:18-21; Luke 24:44)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to </a:t>
            </a:r>
            <a:r>
              <a:rPr lang="en-US" b="1" dirty="0" smtClean="0"/>
              <a:t>Redeem: </a:t>
            </a:r>
            <a:r>
              <a:rPr lang="en-US" dirty="0" smtClean="0"/>
              <a:t>to pay a debt and get something back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The </a:t>
            </a:r>
            <a:r>
              <a:rPr lang="en-US" b="1" dirty="0" smtClean="0"/>
              <a:t>entire Bible </a:t>
            </a:r>
            <a:r>
              <a:rPr lang="en-US" dirty="0" smtClean="0"/>
              <a:t>is the </a:t>
            </a:r>
            <a:r>
              <a:rPr lang="en-US" b="1" dirty="0" smtClean="0"/>
              <a:t>story of redemption</a:t>
            </a:r>
            <a:r>
              <a:rPr lang="en-US" dirty="0" smtClean="0"/>
              <a:t>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/>
              <a:t> People have gone away from God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/>
              <a:t> All People are now slaves of sin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/>
              <a:t> God will send a Savior to pay the price and redeem His people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Calibri" panose="020F0502020204030204" pitchFamily="34" charset="0"/>
              <a:buChar char="→"/>
            </a:pPr>
            <a:r>
              <a:rPr lang="en-US" dirty="0" smtClean="0"/>
              <a:t>  When we know this, we will see parts of the story in the Old and New Testaments!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3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2687"/>
          </a:xfrm>
        </p:spPr>
        <p:txBody>
          <a:bodyPr/>
          <a:lstStyle/>
          <a:p>
            <a:r>
              <a:rPr lang="en-US" b="1" u="sng" dirty="0" smtClean="0">
                <a:latin typeface="+mn-lt"/>
              </a:rPr>
              <a:t>Genesis is the story of sinful conflict</a:t>
            </a:r>
            <a:endParaRPr lang="en-US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3996"/>
            <a:ext cx="10515600" cy="454538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Gen 4:8 &gt; </a:t>
            </a:r>
            <a:r>
              <a:rPr lang="en-US" sz="3200" dirty="0"/>
              <a:t>A</a:t>
            </a:r>
            <a:r>
              <a:rPr lang="en-US" sz="3200" dirty="0" smtClean="0"/>
              <a:t> </a:t>
            </a:r>
            <a:r>
              <a:rPr lang="en-US" sz="3200" dirty="0" smtClean="0"/>
              <a:t>jealous older brother kills his brother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Gen 21:8-10 &gt; </a:t>
            </a:r>
            <a:r>
              <a:rPr lang="en-US" sz="3200" dirty="0" smtClean="0"/>
              <a:t>An</a:t>
            </a:r>
            <a:r>
              <a:rPr lang="en-US" sz="3200" dirty="0" smtClean="0"/>
              <a:t> </a:t>
            </a:r>
            <a:r>
              <a:rPr lang="en-US" sz="3200" dirty="0" smtClean="0"/>
              <a:t>older half-brother laughs at his brother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Gen 27:41 &gt; </a:t>
            </a:r>
            <a:r>
              <a:rPr lang="en-US" sz="3200" dirty="0" smtClean="0"/>
              <a:t>An</a:t>
            </a:r>
            <a:r>
              <a:rPr lang="en-US" sz="3200" dirty="0" smtClean="0"/>
              <a:t> </a:t>
            </a:r>
            <a:r>
              <a:rPr lang="en-US" sz="3200" dirty="0" smtClean="0"/>
              <a:t>angry older brother plans to kill his brother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Gen 29:25 &gt; </a:t>
            </a:r>
            <a:r>
              <a:rPr lang="en-US" sz="3200" dirty="0" smtClean="0"/>
              <a:t>An</a:t>
            </a:r>
            <a:r>
              <a:rPr lang="en-US" sz="3200" dirty="0" smtClean="0"/>
              <a:t> </a:t>
            </a:r>
            <a:r>
              <a:rPr lang="en-US" sz="3200" dirty="0" smtClean="0"/>
              <a:t>uncle deceives his </a:t>
            </a:r>
            <a:r>
              <a:rPr lang="en-US" sz="3200" dirty="0" smtClean="0"/>
              <a:t>lying nephew</a:t>
            </a:r>
            <a:endParaRPr lang="en-US" sz="3200" dirty="0" smtClean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Gen 37:18-20 &gt; </a:t>
            </a:r>
            <a:r>
              <a:rPr lang="en-US" sz="3200" dirty="0"/>
              <a:t>J</a:t>
            </a:r>
            <a:r>
              <a:rPr lang="en-US" sz="3200" dirty="0" smtClean="0"/>
              <a:t>ealous </a:t>
            </a:r>
            <a:r>
              <a:rPr lang="en-US" sz="3200" dirty="0" smtClean="0"/>
              <a:t>older brothers </a:t>
            </a:r>
            <a:r>
              <a:rPr lang="en-US" sz="3200" dirty="0" smtClean="0"/>
              <a:t>want </a:t>
            </a:r>
            <a:r>
              <a:rPr lang="en-US" sz="3200" dirty="0" smtClean="0"/>
              <a:t>to kill their brother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v"/>
            </a:pPr>
            <a:r>
              <a:rPr lang="en-US" sz="3200" dirty="0" smtClean="0"/>
              <a:t> Sinful </a:t>
            </a:r>
            <a:r>
              <a:rPr lang="en-US" sz="3200" dirty="0" smtClean="0"/>
              <a:t>conflict tries to stop God’s plan of redemption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230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900" y="281235"/>
            <a:ext cx="10515600" cy="95250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Genesis includes a story of grace</a:t>
            </a:r>
            <a:endParaRPr lang="en-US" b="1" u="sng" dirty="0">
              <a:latin typeface="+mn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275290"/>
              </p:ext>
            </p:extLst>
          </p:nvPr>
        </p:nvGraphicFramePr>
        <p:xfrm>
          <a:off x="729842" y="1564517"/>
          <a:ext cx="5260745" cy="4351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8584">
                  <a:extLst>
                    <a:ext uri="{9D8B030D-6E8A-4147-A177-3AD203B41FA5}">
                      <a16:colId xmlns:a16="http://schemas.microsoft.com/office/drawing/2014/main" val="108931365"/>
                    </a:ext>
                  </a:extLst>
                </a:gridCol>
                <a:gridCol w="3672161">
                  <a:extLst>
                    <a:ext uri="{9D8B030D-6E8A-4147-A177-3AD203B41FA5}">
                      <a16:colId xmlns:a16="http://schemas.microsoft.com/office/drawing/2014/main" val="1415580231"/>
                    </a:ext>
                  </a:extLst>
                </a:gridCol>
              </a:tblGrid>
              <a:tr h="4834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 dirty="0">
                          <a:effectLst/>
                        </a:rPr>
                        <a:t>Joseph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>
                          <a:effectLst/>
                        </a:rPr>
                        <a:t>About Joseph</a:t>
                      </a:r>
                      <a:endParaRPr lang="en-US" sz="20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/>
                </a:tc>
                <a:extLst>
                  <a:ext uri="{0D108BD9-81ED-4DB2-BD59-A6C34878D82A}">
                    <a16:rowId xmlns:a16="http://schemas.microsoft.com/office/drawing/2014/main" val="368890033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He was a shepherd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894506301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was loved by his father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582917325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37:4-5, 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His jealous brothers did not believe in him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463137032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37:13,18-20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was sent by his father to his brothers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2352359657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was stripped of his coat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1724172994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His coat was dipped in blood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727859244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37:18-28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appeared to be killed by his brothers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955923539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37:21-22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Reuben wanted to rescue him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199858761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315361" y="2038525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15361" y="2551615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15361" y="3015259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315361" y="3484322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315361" y="3964744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325148" y="4477871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326546" y="4949053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327944" y="5437013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97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900" y="281235"/>
            <a:ext cx="10515600" cy="95250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Genesis includes a story of grace</a:t>
            </a:r>
            <a:endParaRPr lang="en-US" b="1" u="sng" dirty="0">
              <a:latin typeface="+mn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344720"/>
              </p:ext>
            </p:extLst>
          </p:nvPr>
        </p:nvGraphicFramePr>
        <p:xfrm>
          <a:off x="771788" y="1564516"/>
          <a:ext cx="5261114" cy="47859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8695">
                  <a:extLst>
                    <a:ext uri="{9D8B030D-6E8A-4147-A177-3AD203B41FA5}">
                      <a16:colId xmlns:a16="http://schemas.microsoft.com/office/drawing/2014/main" val="435661712"/>
                    </a:ext>
                  </a:extLst>
                </a:gridCol>
                <a:gridCol w="3672419">
                  <a:extLst>
                    <a:ext uri="{9D8B030D-6E8A-4147-A177-3AD203B41FA5}">
                      <a16:colId xmlns:a16="http://schemas.microsoft.com/office/drawing/2014/main" val="592719479"/>
                    </a:ext>
                  </a:extLst>
                </a:gridCol>
              </a:tblGrid>
              <a:tr h="435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 dirty="0">
                          <a:effectLst/>
                        </a:rPr>
                        <a:t>Joseph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 dirty="0">
                          <a:effectLst/>
                        </a:rPr>
                        <a:t>About Joseph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2808758892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37:26-28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Sold as a slave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1698319750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Went to Egypt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4282851557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Gen 39:1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Was humbled as a servant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2016946170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39:11-20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falsely accused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810542350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39:3,21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God's Spirit was with him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4113161728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40:1-3,20-22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condemned with two others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3556573784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41:40-44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exalted to be ruler over all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3009296886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41:43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All knees bowed to him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323250515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41:45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given a bride by the king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35823743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41:55-57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Was appointed as the sole source of life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2219796735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348917" y="2013358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348917" y="2434169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48917" y="2872646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48917" y="3308153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340528" y="3738241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350315" y="4184256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351713" y="4613493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353111" y="5025952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357306" y="5469143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367093" y="5898380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2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900" y="281235"/>
            <a:ext cx="10515600" cy="95250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Genesis includes a story of grace</a:t>
            </a:r>
            <a:endParaRPr lang="en-US" b="1" u="sng" dirty="0">
              <a:latin typeface="+mn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008327"/>
              </p:ext>
            </p:extLst>
          </p:nvPr>
        </p:nvGraphicFramePr>
        <p:xfrm>
          <a:off x="730702" y="1564517"/>
          <a:ext cx="5260745" cy="38678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8584">
                  <a:extLst>
                    <a:ext uri="{9D8B030D-6E8A-4147-A177-3AD203B41FA5}">
                      <a16:colId xmlns:a16="http://schemas.microsoft.com/office/drawing/2014/main" val="2285585515"/>
                    </a:ext>
                  </a:extLst>
                </a:gridCol>
                <a:gridCol w="3672161">
                  <a:extLst>
                    <a:ext uri="{9D8B030D-6E8A-4147-A177-3AD203B41FA5}">
                      <a16:colId xmlns:a16="http://schemas.microsoft.com/office/drawing/2014/main" val="288467723"/>
                    </a:ext>
                  </a:extLst>
                </a:gridCol>
              </a:tblGrid>
              <a:tr h="4834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>
                          <a:effectLst/>
                        </a:rPr>
                        <a:t>Joseph</a:t>
                      </a:r>
                      <a:endParaRPr lang="en-US" sz="20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>
                          <a:effectLst/>
                        </a:rPr>
                        <a:t>About Joseph</a:t>
                      </a:r>
                      <a:endParaRPr lang="en-US" sz="20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/>
                </a:tc>
                <a:extLst>
                  <a:ext uri="{0D108BD9-81ED-4DB2-BD59-A6C34878D82A}">
                    <a16:rowId xmlns:a16="http://schemas.microsoft.com/office/drawing/2014/main" val="3778661929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41:46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Began serving when 30 years old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812583269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42:7-8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not recognized by his brothers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1080876257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45:1-5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Recognized at the second coming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1153490743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50:19-21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Offered forgiveness to his murderers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2022492469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50:20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God turned evil actions into good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692863942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45:16-20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Unworthy people were blessed by grace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756871720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47:25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Saved his people from death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390889161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315361" y="2038525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315361" y="2551615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15361" y="3015259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15361" y="3484322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315361" y="3964744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325148" y="4477871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326546" y="4949053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1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900" y="281235"/>
            <a:ext cx="10515600" cy="95250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The OT and NT include stories of grace</a:t>
            </a:r>
            <a:endParaRPr lang="en-US" b="1" u="sng" dirty="0">
              <a:latin typeface="+mn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29842" y="1564517"/>
          <a:ext cx="5260745" cy="4351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8584">
                  <a:extLst>
                    <a:ext uri="{9D8B030D-6E8A-4147-A177-3AD203B41FA5}">
                      <a16:colId xmlns:a16="http://schemas.microsoft.com/office/drawing/2014/main" val="108931365"/>
                    </a:ext>
                  </a:extLst>
                </a:gridCol>
                <a:gridCol w="3672161">
                  <a:extLst>
                    <a:ext uri="{9D8B030D-6E8A-4147-A177-3AD203B41FA5}">
                      <a16:colId xmlns:a16="http://schemas.microsoft.com/office/drawing/2014/main" val="1415580231"/>
                    </a:ext>
                  </a:extLst>
                </a:gridCol>
              </a:tblGrid>
              <a:tr h="4834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 dirty="0">
                          <a:effectLst/>
                        </a:rPr>
                        <a:t>Joseph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>
                          <a:effectLst/>
                        </a:rPr>
                        <a:t>About Joseph</a:t>
                      </a:r>
                      <a:endParaRPr lang="en-US" sz="20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/>
                </a:tc>
                <a:extLst>
                  <a:ext uri="{0D108BD9-81ED-4DB2-BD59-A6C34878D82A}">
                    <a16:rowId xmlns:a16="http://schemas.microsoft.com/office/drawing/2014/main" val="368890033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He was a shepherd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894506301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was loved by his father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582917325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37:4-5, 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His jealous brothers did not believe in him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463137032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37:13,18-20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was sent by his father to his brothers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2352359657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was stripped of his coat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1724172994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His coat was dipped in blood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727859244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37:18-28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appeared to be killed by his brothers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955923539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37:21-22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Reuben wanted to rescue him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19985876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843815"/>
              </p:ext>
            </p:extLst>
          </p:nvPr>
        </p:nvGraphicFramePr>
        <p:xfrm>
          <a:off x="6096700" y="1564517"/>
          <a:ext cx="5525508" cy="43641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249">
                  <a:extLst>
                    <a:ext uri="{9D8B030D-6E8A-4147-A177-3AD203B41FA5}">
                      <a16:colId xmlns:a16="http://schemas.microsoft.com/office/drawing/2014/main" val="3854125712"/>
                    </a:ext>
                  </a:extLst>
                </a:gridCol>
                <a:gridCol w="1855259">
                  <a:extLst>
                    <a:ext uri="{9D8B030D-6E8A-4147-A177-3AD203B41FA5}">
                      <a16:colId xmlns:a16="http://schemas.microsoft.com/office/drawing/2014/main" val="4133481671"/>
                    </a:ext>
                  </a:extLst>
                </a:gridCol>
              </a:tblGrid>
              <a:tr h="4834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>
                          <a:effectLst/>
                        </a:rPr>
                        <a:t>About Jesus</a:t>
                      </a:r>
                      <a:endParaRPr lang="en-US" sz="20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>
                          <a:effectLst/>
                        </a:rPr>
                        <a:t>Jesus</a:t>
                      </a:r>
                      <a:endParaRPr lang="en-US" sz="20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/>
                </a:tc>
                <a:extLst>
                  <a:ext uri="{0D108BD9-81ED-4DB2-BD59-A6C34878D82A}">
                    <a16:rowId xmlns:a16="http://schemas.microsoft.com/office/drawing/2014/main" val="2832435484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was a shepherd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John 10:11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1968228525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was loved by his father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Matthew 3:17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4001925498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His jealous brothers did not believe in him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John 7:3-5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2169203799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was sent by his father to his brothers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Mark 12:6-7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420599414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was stripped of his coat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John 19:23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4193365045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His coat is dipped in blood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Revelation 19:13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594460381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He was killed by his brothers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Acts 2:22-23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4169193416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Pilate wanted to rescue him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John 19:12;   Matthew </a:t>
                      </a:r>
                      <a:r>
                        <a:rPr lang="en-US" sz="1600" u="none" strike="noStrike" dirty="0">
                          <a:effectLst/>
                        </a:rPr>
                        <a:t>27:24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49278857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065244" y="2038525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65244" y="2551615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65244" y="3015259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065244" y="3484322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65244" y="3964744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75031" y="4477871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76429" y="4949053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077827" y="5437013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9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900" y="281235"/>
            <a:ext cx="10515600" cy="95250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The OT and NT include stories of grace</a:t>
            </a:r>
            <a:endParaRPr lang="en-US" b="1" u="sng" dirty="0">
              <a:latin typeface="+mn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71788" y="1564516"/>
          <a:ext cx="5261114" cy="47859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8695">
                  <a:extLst>
                    <a:ext uri="{9D8B030D-6E8A-4147-A177-3AD203B41FA5}">
                      <a16:colId xmlns:a16="http://schemas.microsoft.com/office/drawing/2014/main" val="435661712"/>
                    </a:ext>
                  </a:extLst>
                </a:gridCol>
                <a:gridCol w="3672419">
                  <a:extLst>
                    <a:ext uri="{9D8B030D-6E8A-4147-A177-3AD203B41FA5}">
                      <a16:colId xmlns:a16="http://schemas.microsoft.com/office/drawing/2014/main" val="592719479"/>
                    </a:ext>
                  </a:extLst>
                </a:gridCol>
              </a:tblGrid>
              <a:tr h="435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 dirty="0">
                          <a:effectLst/>
                        </a:rPr>
                        <a:t>Joseph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 dirty="0">
                          <a:effectLst/>
                        </a:rPr>
                        <a:t>About Joseph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2808758892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37:26-28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Sold as a slave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1698319750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37:28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Went to Egypt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4282851557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Gen 39:1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Was humbled as a servant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2016946170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39:11-20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falsely accused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810542350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39:3,21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God's Spirit was with him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4113161728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40:1-3,20-22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condemned with two others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3556573784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41:40-44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exalted to be ruler over all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3009296886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41:43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All knees bowed to him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323250515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41:45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given a bride by the king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35823743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41:55-57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Was appointed as the sole source of life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2219796735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700" y="1564516"/>
          <a:ext cx="5337494" cy="47859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5363">
                  <a:extLst>
                    <a:ext uri="{9D8B030D-6E8A-4147-A177-3AD203B41FA5}">
                      <a16:colId xmlns:a16="http://schemas.microsoft.com/office/drawing/2014/main" val="633914106"/>
                    </a:ext>
                  </a:extLst>
                </a:gridCol>
                <a:gridCol w="1792131">
                  <a:extLst>
                    <a:ext uri="{9D8B030D-6E8A-4147-A177-3AD203B41FA5}">
                      <a16:colId xmlns:a16="http://schemas.microsoft.com/office/drawing/2014/main" val="1718299879"/>
                    </a:ext>
                  </a:extLst>
                </a:gridCol>
              </a:tblGrid>
              <a:tr h="435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 dirty="0">
                          <a:effectLst/>
                        </a:rPr>
                        <a:t>About Jesus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 dirty="0">
                          <a:effectLst/>
                        </a:rPr>
                        <a:t>Jesus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b"/>
                </a:tc>
                <a:extLst>
                  <a:ext uri="{0D108BD9-81ED-4DB2-BD59-A6C34878D82A}">
                    <a16:rowId xmlns:a16="http://schemas.microsoft.com/office/drawing/2014/main" val="2416032950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Sold for the price of a slave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Matthew 26:15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311005876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Went to Egypt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Matthew 2:13-15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858877286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humbled as a servant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Philippians 2:7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4005170309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falsely accused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Matthew 26:59-61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4016952747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God's Spirit was with Him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Acts 10:38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1961165995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condemned with two others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Luke 23:32,39-43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2790796654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Is exalted to be ruler over all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Acts 2:32-33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1374406887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All knees will bow to Him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Philippians 2:10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586448789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Will be given a bride by the King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2 Corinthians 11:2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4286892913"/>
                  </a:ext>
                </a:extLst>
              </a:tr>
              <a:tr h="4350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Is appointed as the sole source of life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Acts 4:12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4" marR="7064" marT="7064" marB="0" anchor="ctr"/>
                </a:tc>
                <a:extLst>
                  <a:ext uri="{0D108BD9-81ED-4DB2-BD59-A6C34878D82A}">
                    <a16:rowId xmlns:a16="http://schemas.microsoft.com/office/drawing/2014/main" val="214462872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956187" y="2013358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956187" y="2434169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956187" y="2872646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56187" y="3308153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47798" y="3738241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57585" y="4184256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958983" y="4613493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960381" y="5025952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964576" y="5469143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974363" y="5898380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75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900" y="281235"/>
            <a:ext cx="10515600" cy="95250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The OT and NT include stories of grace</a:t>
            </a:r>
            <a:endParaRPr lang="en-US" b="1" u="sng" dirty="0">
              <a:latin typeface="+mn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108367"/>
              </p:ext>
            </p:extLst>
          </p:nvPr>
        </p:nvGraphicFramePr>
        <p:xfrm>
          <a:off x="730702" y="1564517"/>
          <a:ext cx="5260745" cy="38678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8584">
                  <a:extLst>
                    <a:ext uri="{9D8B030D-6E8A-4147-A177-3AD203B41FA5}">
                      <a16:colId xmlns:a16="http://schemas.microsoft.com/office/drawing/2014/main" val="2285585515"/>
                    </a:ext>
                  </a:extLst>
                </a:gridCol>
                <a:gridCol w="3672161">
                  <a:extLst>
                    <a:ext uri="{9D8B030D-6E8A-4147-A177-3AD203B41FA5}">
                      <a16:colId xmlns:a16="http://schemas.microsoft.com/office/drawing/2014/main" val="288467723"/>
                    </a:ext>
                  </a:extLst>
                </a:gridCol>
              </a:tblGrid>
              <a:tr h="4834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>
                          <a:effectLst/>
                        </a:rPr>
                        <a:t>Joseph</a:t>
                      </a:r>
                      <a:endParaRPr lang="en-US" sz="20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>
                          <a:effectLst/>
                        </a:rPr>
                        <a:t>About Joseph</a:t>
                      </a:r>
                      <a:endParaRPr lang="en-US" sz="20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/>
                </a:tc>
                <a:extLst>
                  <a:ext uri="{0D108BD9-81ED-4DB2-BD59-A6C34878D82A}">
                    <a16:rowId xmlns:a16="http://schemas.microsoft.com/office/drawing/2014/main" val="3778661929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41:46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Began serving when 30 years old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812583269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42:7-8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not recognized by his brothers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1080876257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45:1-5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Recognized at the second coming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1153490743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50:19-21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Offered forgiveness to his murderers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2022492469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50:20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God turned evil actions into good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692863942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45:16-20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Unworthy people were blessed by grace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756871720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Gen 47:25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Saved his people from death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39088916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030993"/>
              </p:ext>
            </p:extLst>
          </p:nvPr>
        </p:nvGraphicFramePr>
        <p:xfrm>
          <a:off x="6096700" y="1564517"/>
          <a:ext cx="5525508" cy="38678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249">
                  <a:extLst>
                    <a:ext uri="{9D8B030D-6E8A-4147-A177-3AD203B41FA5}">
                      <a16:colId xmlns:a16="http://schemas.microsoft.com/office/drawing/2014/main" val="246878176"/>
                    </a:ext>
                  </a:extLst>
                </a:gridCol>
                <a:gridCol w="1855259">
                  <a:extLst>
                    <a:ext uri="{9D8B030D-6E8A-4147-A177-3AD203B41FA5}">
                      <a16:colId xmlns:a16="http://schemas.microsoft.com/office/drawing/2014/main" val="1556698380"/>
                    </a:ext>
                  </a:extLst>
                </a:gridCol>
              </a:tblGrid>
              <a:tr h="4834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>
                          <a:effectLst/>
                        </a:rPr>
                        <a:t>About Jesus</a:t>
                      </a:r>
                      <a:endParaRPr lang="en-US" sz="20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sng" strike="noStrike">
                          <a:effectLst/>
                        </a:rPr>
                        <a:t>Jesus</a:t>
                      </a:r>
                      <a:endParaRPr lang="en-US" sz="20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/>
                </a:tc>
                <a:extLst>
                  <a:ext uri="{0D108BD9-81ED-4DB2-BD59-A6C34878D82A}">
                    <a16:rowId xmlns:a16="http://schemas.microsoft.com/office/drawing/2014/main" val="3325323476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Began serving when 30 years old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Luke 3:23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810794058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Was not recognized by his brothers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John 1:10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535462216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Will be recognized at the second coming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Revelation 1:7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1161422915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Offered forgiveness to his murderers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Luke 23:34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4037909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God turned evil actions into good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Acts 3:12-18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929198913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Unworthy people are blessed by grace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Ephesians 2:4-8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3450940291"/>
                  </a:ext>
                </a:extLst>
              </a:tr>
              <a:tr h="4834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Saves His people from death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Acts 13:23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ctr"/>
                </a:tc>
                <a:extLst>
                  <a:ext uri="{0D108BD9-81ED-4DB2-BD59-A6C34878D82A}">
                    <a16:rowId xmlns:a16="http://schemas.microsoft.com/office/drawing/2014/main" val="188500410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073633" y="2038525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73633" y="2551615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73633" y="3015259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73633" y="3484322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73633" y="3964744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083420" y="4477871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84818" y="4949053"/>
            <a:ext cx="3675226" cy="629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7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942</Words>
  <Application>Microsoft Office PowerPoint</Application>
  <PresentationFormat>Widescreen</PresentationFormat>
  <Paragraphs>201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Jesus in Genesis</vt:lpstr>
      <vt:lpstr>Jesus in the Old Testament - Review</vt:lpstr>
      <vt:lpstr>Genesis is the story of sinful conflict</vt:lpstr>
      <vt:lpstr>Genesis includes a story of grace</vt:lpstr>
      <vt:lpstr>Genesis includes a story of grace</vt:lpstr>
      <vt:lpstr>Genesis includes a story of grace</vt:lpstr>
      <vt:lpstr>The OT and NT include stories of grace</vt:lpstr>
      <vt:lpstr>The OT and NT include stories of grace</vt:lpstr>
      <vt:lpstr>The OT and NT include stories of grace</vt:lpstr>
      <vt:lpstr>Things to Remember: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in Genesis</dc:title>
  <dc:creator>Mark Robnett</dc:creator>
  <cp:lastModifiedBy>Mark Robnett</cp:lastModifiedBy>
  <cp:revision>18</cp:revision>
  <dcterms:created xsi:type="dcterms:W3CDTF">2025-02-15T21:00:16Z</dcterms:created>
  <dcterms:modified xsi:type="dcterms:W3CDTF">2025-04-05T15:42:50Z</dcterms:modified>
</cp:coreProperties>
</file>