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2" r:id="rId4"/>
    <p:sldId id="273" r:id="rId5"/>
    <p:sldId id="274" r:id="rId6"/>
    <p:sldId id="257" r:id="rId7"/>
    <p:sldId id="269" r:id="rId8"/>
    <p:sldId id="268" r:id="rId9"/>
    <p:sldId id="270" r:id="rId10"/>
    <p:sldId id="271"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51" autoAdjust="0"/>
  </p:normalViewPr>
  <p:slideViewPr>
    <p:cSldViewPr snapToGrid="0">
      <p:cViewPr varScale="1">
        <p:scale>
          <a:sx n="84" d="100"/>
          <a:sy n="84" d="100"/>
        </p:scale>
        <p:origin x="588" y="300"/>
      </p:cViewPr>
      <p:guideLst/>
    </p:cSldViewPr>
  </p:slideViewPr>
  <p:notesTextViewPr>
    <p:cViewPr>
      <p:scale>
        <a:sx n="176" d="100"/>
        <a:sy n="176" d="100"/>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BF213-7782-4014-A9D1-75E1357DAD5F}"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E6C4-82D7-4876-A77D-3B4A2DA354CF}" type="slidenum">
              <a:rPr lang="en-US" smtClean="0"/>
              <a:t>‹#›</a:t>
            </a:fld>
            <a:endParaRPr lang="en-US"/>
          </a:p>
        </p:txBody>
      </p:sp>
    </p:spTree>
    <p:extLst>
      <p:ext uri="{BB962C8B-B14F-4D97-AF65-F5344CB8AC3E}">
        <p14:creationId xmlns:p14="http://schemas.microsoft.com/office/powerpoint/2010/main" val="425860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said before, God planned the entire story of redemption before He created the world.  As such, we see elements of His redemptive story woven throughout the entire Bible.  Sometimes, an OT story comes back in a surprising way!  But first, important some clarifications…</a:t>
            </a:r>
          </a:p>
        </p:txBody>
      </p:sp>
      <p:sp>
        <p:nvSpPr>
          <p:cNvPr id="4" name="Slide Number Placeholder 3"/>
          <p:cNvSpPr>
            <a:spLocks noGrp="1"/>
          </p:cNvSpPr>
          <p:nvPr>
            <p:ph type="sldNum" sz="quarter" idx="5"/>
          </p:nvPr>
        </p:nvSpPr>
        <p:spPr/>
        <p:txBody>
          <a:bodyPr/>
          <a:lstStyle/>
          <a:p>
            <a:fld id="{7AB0E6C4-82D7-4876-A77D-3B4A2DA354CF}" type="slidenum">
              <a:rPr lang="en-US" smtClean="0"/>
              <a:t>1</a:t>
            </a:fld>
            <a:endParaRPr lang="en-US"/>
          </a:p>
        </p:txBody>
      </p:sp>
    </p:spTree>
    <p:extLst>
      <p:ext uri="{BB962C8B-B14F-4D97-AF65-F5344CB8AC3E}">
        <p14:creationId xmlns:p14="http://schemas.microsoft.com/office/powerpoint/2010/main" val="18133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not everyone who goes to church is truly a Christian!  </a:t>
            </a:r>
          </a:p>
          <a:p>
            <a:endParaRPr lang="en-US" dirty="0"/>
          </a:p>
          <a:p>
            <a:r>
              <a:rPr lang="en-US" dirty="0"/>
              <a:t>The Pope is not the leader of the true church.  Do not be confused to think that he speaks for real Christians.</a:t>
            </a:r>
          </a:p>
        </p:txBody>
      </p:sp>
      <p:sp>
        <p:nvSpPr>
          <p:cNvPr id="4" name="Slide Number Placeholder 3"/>
          <p:cNvSpPr>
            <a:spLocks noGrp="1"/>
          </p:cNvSpPr>
          <p:nvPr>
            <p:ph type="sldNum" sz="quarter" idx="5"/>
          </p:nvPr>
        </p:nvSpPr>
        <p:spPr/>
        <p:txBody>
          <a:bodyPr/>
          <a:lstStyle/>
          <a:p>
            <a:fld id="{7AB0E6C4-82D7-4876-A77D-3B4A2DA354CF}" type="slidenum">
              <a:rPr lang="en-US" smtClean="0"/>
              <a:t>2</a:t>
            </a:fld>
            <a:endParaRPr lang="en-US"/>
          </a:p>
        </p:txBody>
      </p:sp>
    </p:spTree>
    <p:extLst>
      <p:ext uri="{BB962C8B-B14F-4D97-AF65-F5344CB8AC3E}">
        <p14:creationId xmlns:p14="http://schemas.microsoft.com/office/powerpoint/2010/main" val="159163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F7DC-1319-E306-AB21-ABFDA7B92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154CF-9119-BDBA-E434-172434331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E4492-4F0C-D749-7EE4-040A23121746}"/>
              </a:ext>
            </a:extLst>
          </p:cNvPr>
          <p:cNvSpPr>
            <a:spLocks noGrp="1"/>
          </p:cNvSpPr>
          <p:nvPr>
            <p:ph type="body" idx="1"/>
          </p:nvPr>
        </p:nvSpPr>
        <p:spPr/>
        <p:txBody>
          <a:bodyPr/>
          <a:lstStyle/>
          <a:p>
            <a:r>
              <a:rPr lang="en-US" dirty="0"/>
              <a:t>Remember, not everyone who goes to church is truly a Christian!  </a:t>
            </a:r>
          </a:p>
          <a:p>
            <a:endParaRPr lang="en-US" dirty="0"/>
          </a:p>
          <a:p>
            <a:r>
              <a:rPr lang="en-US" dirty="0"/>
              <a:t>The Pope is not the leader of the true church.  Do not be confused to think that he speaks for real Christians.</a:t>
            </a:r>
          </a:p>
        </p:txBody>
      </p:sp>
      <p:sp>
        <p:nvSpPr>
          <p:cNvPr id="4" name="Slide Number Placeholder 3">
            <a:extLst>
              <a:ext uri="{FF2B5EF4-FFF2-40B4-BE49-F238E27FC236}">
                <a16:creationId xmlns:a16="http://schemas.microsoft.com/office/drawing/2014/main" id="{AD7E77F8-21CB-85C0-CA72-33588C492E7E}"/>
              </a:ext>
            </a:extLst>
          </p:cNvPr>
          <p:cNvSpPr>
            <a:spLocks noGrp="1"/>
          </p:cNvSpPr>
          <p:nvPr>
            <p:ph type="sldNum" sz="quarter" idx="5"/>
          </p:nvPr>
        </p:nvSpPr>
        <p:spPr/>
        <p:txBody>
          <a:bodyPr/>
          <a:lstStyle/>
          <a:p>
            <a:fld id="{7AB0E6C4-82D7-4876-A77D-3B4A2DA354CF}" type="slidenum">
              <a:rPr lang="en-US" smtClean="0"/>
              <a:t>5</a:t>
            </a:fld>
            <a:endParaRPr lang="en-US"/>
          </a:p>
        </p:txBody>
      </p:sp>
    </p:spTree>
    <p:extLst>
      <p:ext uri="{BB962C8B-B14F-4D97-AF65-F5344CB8AC3E}">
        <p14:creationId xmlns:p14="http://schemas.microsoft.com/office/powerpoint/2010/main" val="240968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buFont typeface="Symbol" panose="05050102010706020507" pitchFamily="18" charset="2"/>
              <a:buNone/>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In Genesis 12, we see God’s plan of redemption starting to take place.  He calls Abram, sends him out, and then Abram goes to Egypt.  In Chapter 13, Abram’s nephew (Lot) moves to the city of Sodom.</a:t>
            </a:r>
          </a:p>
          <a:p>
            <a:pPr marL="0" marR="0" lvl="0" indent="0">
              <a:lnSpc>
                <a:spcPct val="115000"/>
              </a:lnSpc>
              <a:buFont typeface="Symbol" panose="05050102010706020507" pitchFamily="18" charset="2"/>
              <a:buNone/>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5000"/>
              </a:lnSpc>
              <a:buFont typeface="Symbol" panose="05050102010706020507" pitchFamily="18" charset="2"/>
              <a:buNone/>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And then in chapter 14, we see this strange story about Abram meeting a person named Melchizedek, a mysterious king/priest.  It is interesting that this meeting occurs very early, almost at the beginning of the redemption story.</a:t>
            </a:r>
          </a:p>
          <a:p>
            <a:pPr marL="0" marR="0" lvl="0" indent="0">
              <a:lnSpc>
                <a:spcPct val="115000"/>
              </a:lnSpc>
              <a:buFont typeface="Symbol" panose="05050102010706020507" pitchFamily="18" charset="2"/>
              <a:buNone/>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5000"/>
              </a:lnSpc>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AB0E6C4-82D7-4876-A77D-3B4A2DA354CF}" type="slidenum">
              <a:rPr lang="en-US" smtClean="0"/>
              <a:t>6</a:t>
            </a:fld>
            <a:endParaRPr lang="en-US"/>
          </a:p>
        </p:txBody>
      </p:sp>
    </p:spTree>
    <p:extLst>
      <p:ext uri="{BB962C8B-B14F-4D97-AF65-F5344CB8AC3E}">
        <p14:creationId xmlns:p14="http://schemas.microsoft.com/office/powerpoint/2010/main" val="310087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04969-9354-F7D4-3FC1-FD11EE398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9E7E7-1458-5D94-B084-3D151864B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B0D8E-2E85-12B3-DFCA-B6F71835DBB3}"/>
              </a:ext>
            </a:extLst>
          </p:cNvPr>
          <p:cNvSpPr>
            <a:spLocks noGrp="1"/>
          </p:cNvSpPr>
          <p:nvPr>
            <p:ph type="body" idx="1"/>
          </p:nvPr>
        </p:nvSpPr>
        <p:spPr/>
        <p:txBody>
          <a:bodyPr/>
          <a:lstStyle/>
          <a:p>
            <a:pPr marL="0" marR="0">
              <a:lnSpc>
                <a:spcPct val="115000"/>
              </a:lnSpc>
              <a:spcAft>
                <a:spcPts val="1000"/>
              </a:spcAft>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When God made His covenant with the people of Israel, He used a special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covenant name </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for Himself: Jehovah (or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Yahweh</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This is often printed as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LORD</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in the Bible.  But when we read about Melchizedek, we see that he is a priest of the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God Most High</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This is the English translation of the name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El Elyon</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which is a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global name </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for God that shows He is the possessor of heaven and earth, </a:t>
            </a:r>
            <a:r>
              <a:rPr lang="en-US" sz="1800" b="1"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not just limited to Israel</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1000"/>
              </a:spcAft>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1000"/>
              </a:spcAft>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(Interestingly, immediately after his encounter with Melchizedek, Abram refers to God as “Yahweh El Elyon” in his interaction with the king of Sodom in Genesis 14:22).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E0481D9-27E7-290B-2D0D-ADE625530CA9}"/>
              </a:ext>
            </a:extLst>
          </p:cNvPr>
          <p:cNvSpPr>
            <a:spLocks noGrp="1"/>
          </p:cNvSpPr>
          <p:nvPr>
            <p:ph type="sldNum" sz="quarter" idx="10"/>
          </p:nvPr>
        </p:nvSpPr>
        <p:spPr/>
        <p:txBody>
          <a:bodyPr/>
          <a:lstStyle/>
          <a:p>
            <a:fld id="{7AB0E6C4-82D7-4876-A77D-3B4A2DA354CF}" type="slidenum">
              <a:rPr lang="en-US" smtClean="0"/>
              <a:t>7</a:t>
            </a:fld>
            <a:endParaRPr lang="en-US"/>
          </a:p>
        </p:txBody>
      </p:sp>
    </p:spTree>
    <p:extLst>
      <p:ext uri="{BB962C8B-B14F-4D97-AF65-F5344CB8AC3E}">
        <p14:creationId xmlns:p14="http://schemas.microsoft.com/office/powerpoint/2010/main" val="221054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2141-BD4E-4A1F-6F8F-DD2AD3295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74AF6-7CB2-39EF-04F3-ACD5B4CB7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DC438-BD75-1433-C299-4D58D5F86C1B}"/>
              </a:ext>
            </a:extLst>
          </p:cNvPr>
          <p:cNvSpPr>
            <a:spLocks noGrp="1"/>
          </p:cNvSpPr>
          <p:nvPr>
            <p:ph type="body" idx="1"/>
          </p:nvPr>
        </p:nvSpPr>
        <p:spPr/>
        <p:txBody>
          <a:bodyPr/>
          <a:lstStyle/>
          <a:p>
            <a:pPr>
              <a:spcBef>
                <a:spcPts val="0"/>
              </a:spcBef>
              <a:spcAft>
                <a:spcPts val="1800"/>
              </a:spcAft>
            </a:pPr>
            <a:r>
              <a:rPr lang="en-US" sz="1800" dirty="0"/>
              <a:t>All Jewish priests descended from Aaron, descended from Levi. They could only serve to age 50 and could not hold political office (King).</a:t>
            </a:r>
          </a:p>
          <a:p>
            <a:pPr>
              <a:spcBef>
                <a:spcPts val="0"/>
              </a:spcBef>
              <a:spcAft>
                <a:spcPts val="1800"/>
              </a:spcAft>
            </a:pPr>
            <a:endParaRPr lang="en-US" sz="1800" dirty="0"/>
          </a:p>
          <a:p>
            <a:pPr marL="0" marR="0" lvl="0" indent="0" algn="l" defTabSz="914400" rtl="0" eaLnBrk="1" fontAlgn="auto" latinLnBrk="0" hangingPunct="1">
              <a:lnSpc>
                <a:spcPct val="100000"/>
              </a:lnSpc>
              <a:spcBef>
                <a:spcPts val="0"/>
              </a:spcBef>
              <a:spcAft>
                <a:spcPts val="1800"/>
              </a:spcAft>
              <a:buClrTx/>
              <a:buSzTx/>
              <a:buFontTx/>
              <a:buNone/>
              <a:tabLst/>
              <a:defRPr/>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Abraham had no obligation to pay tithes to Melchizedek, but willingly chose to give honorably.  And since Levi was still “in the loins” of Abraham, it is as though Levi gave tithes to the greater priest.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800"/>
              </a:spcAft>
            </a:pPr>
            <a:endParaRPr lang="en-US" sz="1800" dirty="0"/>
          </a:p>
        </p:txBody>
      </p:sp>
      <p:sp>
        <p:nvSpPr>
          <p:cNvPr id="4" name="Slide Number Placeholder 3">
            <a:extLst>
              <a:ext uri="{FF2B5EF4-FFF2-40B4-BE49-F238E27FC236}">
                <a16:creationId xmlns:a16="http://schemas.microsoft.com/office/drawing/2014/main" id="{0E062166-2F3E-F876-4AAD-5B06FA220443}"/>
              </a:ext>
            </a:extLst>
          </p:cNvPr>
          <p:cNvSpPr>
            <a:spLocks noGrp="1"/>
          </p:cNvSpPr>
          <p:nvPr>
            <p:ph type="sldNum" sz="quarter" idx="10"/>
          </p:nvPr>
        </p:nvSpPr>
        <p:spPr/>
        <p:txBody>
          <a:bodyPr/>
          <a:lstStyle/>
          <a:p>
            <a:fld id="{7AB0E6C4-82D7-4876-A77D-3B4A2DA354CF}" type="slidenum">
              <a:rPr lang="en-US" smtClean="0"/>
              <a:t>8</a:t>
            </a:fld>
            <a:endParaRPr lang="en-US"/>
          </a:p>
        </p:txBody>
      </p:sp>
    </p:spTree>
    <p:extLst>
      <p:ext uri="{BB962C8B-B14F-4D97-AF65-F5344CB8AC3E}">
        <p14:creationId xmlns:p14="http://schemas.microsoft.com/office/powerpoint/2010/main" val="298007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1E1C-3FB9-FC04-B03A-E3C55507F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EF025-7D6F-D51A-D702-F2AB070B4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B7D3B-620B-F439-1405-60EC90970068}"/>
              </a:ext>
            </a:extLst>
          </p:cNvPr>
          <p:cNvSpPr>
            <a:spLocks noGrp="1"/>
          </p:cNvSpPr>
          <p:nvPr>
            <p:ph type="body" idx="1"/>
          </p:nvPr>
        </p:nvSpPr>
        <p:spPr/>
        <p:txBody>
          <a:bodyPr/>
          <a:lstStyle/>
          <a:p>
            <a:pPr>
              <a:spcBef>
                <a:spcPts val="0"/>
              </a:spcBef>
              <a:spcAft>
                <a:spcPts val="1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800"/>
              </a:spcAft>
            </a:pPr>
            <a:endParaRPr lang="en-US" sz="1800" dirty="0"/>
          </a:p>
        </p:txBody>
      </p:sp>
      <p:sp>
        <p:nvSpPr>
          <p:cNvPr id="4" name="Slide Number Placeholder 3">
            <a:extLst>
              <a:ext uri="{FF2B5EF4-FFF2-40B4-BE49-F238E27FC236}">
                <a16:creationId xmlns:a16="http://schemas.microsoft.com/office/drawing/2014/main" id="{7890243D-9E4A-7DF5-4E8C-35691A5EB741}"/>
              </a:ext>
            </a:extLst>
          </p:cNvPr>
          <p:cNvSpPr>
            <a:spLocks noGrp="1"/>
          </p:cNvSpPr>
          <p:nvPr>
            <p:ph type="sldNum" sz="quarter" idx="10"/>
          </p:nvPr>
        </p:nvSpPr>
        <p:spPr/>
        <p:txBody>
          <a:bodyPr/>
          <a:lstStyle/>
          <a:p>
            <a:fld id="{7AB0E6C4-82D7-4876-A77D-3B4A2DA354CF}" type="slidenum">
              <a:rPr lang="en-US" smtClean="0"/>
              <a:t>9</a:t>
            </a:fld>
            <a:endParaRPr lang="en-US"/>
          </a:p>
        </p:txBody>
      </p:sp>
    </p:spTree>
    <p:extLst>
      <p:ext uri="{BB962C8B-B14F-4D97-AF65-F5344CB8AC3E}">
        <p14:creationId xmlns:p14="http://schemas.microsoft.com/office/powerpoint/2010/main" val="370514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C093F-6E18-0107-9E3D-364485CFB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CBF52-65B0-9AED-090C-4A9F8059F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9E4AA-0C38-E517-A8CA-CFEC2C8721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v.12  “Changed” means to put one thing into the place of another.  Christianity, in a sense, comes from Judaism.  But Christianity not merely enhanced Judaism – it replaces Judaism.  Because, in Christ, the old priesthood has been replaced, so is all of the law that pertains to it. This was a problem in the early church: some believing Jews told new Christians that they would have to be circumcised and begin following Jewish ceremonial laws.  This brought a strong rebuke from Paul in Galatians 3:1,3; 4:9; 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v.15  The Greek language has two words for “another: “</a:t>
            </a:r>
            <a:r>
              <a:rPr lang="en-US" sz="1800" dirty="0" err="1">
                <a:solidFill>
                  <a:srgbClr val="0F243E"/>
                </a:solidFill>
                <a:effectLst/>
                <a:latin typeface="Calibri" panose="020F0502020204030204" pitchFamily="34" charset="0"/>
                <a:ea typeface="Calibri" panose="020F0502020204030204" pitchFamily="34" charset="0"/>
                <a:cs typeface="Calibri" panose="020F0502020204030204" pitchFamily="34" charset="0"/>
              </a:rPr>
              <a:t>allos</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refers to an additional one of the same kind, but “</a:t>
            </a:r>
            <a:r>
              <a:rPr lang="en-US" sz="1800" dirty="0" err="1">
                <a:solidFill>
                  <a:srgbClr val="0F243E"/>
                </a:solidFill>
                <a:effectLst/>
                <a:latin typeface="Calibri" panose="020F0502020204030204" pitchFamily="34" charset="0"/>
                <a:ea typeface="Calibri" panose="020F0502020204030204" pitchFamily="34" charset="0"/>
                <a:cs typeface="Calibri" panose="020F0502020204030204" pitchFamily="34" charset="0"/>
              </a:rPr>
              <a:t>heteros</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means another one of a different kind.  You can guess that this verse uses “</a:t>
            </a:r>
            <a:r>
              <a:rPr lang="en-US" sz="1800" dirty="0" err="1">
                <a:solidFill>
                  <a:srgbClr val="0F243E"/>
                </a:solidFill>
                <a:effectLst/>
                <a:latin typeface="Calibri" panose="020F0502020204030204" pitchFamily="34" charset="0"/>
                <a:ea typeface="Calibri" panose="020F0502020204030204" pitchFamily="34" charset="0"/>
                <a:cs typeface="Calibri" panose="020F0502020204030204" pitchFamily="34" charset="0"/>
              </a:rPr>
              <a:t>heteros</a:t>
            </a: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 to describe the new priest in the likeness of Melchizedek.</a:t>
            </a:r>
          </a:p>
          <a:p>
            <a:pPr marL="0" marR="0" lvl="0" indent="0" algn="l" defTabSz="914400" rtl="0" eaLnBrk="1" fontAlgn="auto" latinLnBrk="0" hangingPunct="1">
              <a:lnSpc>
                <a:spcPct val="100000"/>
              </a:lnSpc>
              <a:spcBef>
                <a:spcPts val="0"/>
              </a:spcBef>
              <a:spcAft>
                <a:spcPts val="1800"/>
              </a:spcAft>
              <a:buClrTx/>
              <a:buSzTx/>
              <a:buFontTx/>
              <a:buNone/>
              <a:tabLst/>
              <a:defRPr/>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28575">
              <a:lnSpc>
                <a:spcPct val="115000"/>
              </a:lnSpc>
              <a:spcBef>
                <a:spcPts val="900"/>
              </a:spcBef>
              <a:spcAft>
                <a:spcPts val="1000"/>
              </a:spcAft>
              <a:buNone/>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v.18 The old system was weak:  although it could reveal sin, and in a way, temporarily cover sin, it could never take away sin.  As we see in Romans 8:1-3, God “set aside” (did away with) the old system and replaced it with something much better in Jesus.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8575">
              <a:lnSpc>
                <a:spcPct val="115000"/>
              </a:lnSpc>
              <a:spcBef>
                <a:spcPts val="900"/>
              </a:spcBef>
              <a:spcAft>
                <a:spcPts val="1000"/>
              </a:spcAft>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28575">
              <a:lnSpc>
                <a:spcPct val="115000"/>
              </a:lnSpc>
              <a:spcBef>
                <a:spcPts val="900"/>
              </a:spcBef>
              <a:spcAft>
                <a:spcPts val="1000"/>
              </a:spcAft>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V.19 contains a key phrase: “through which we draw near to God.”  This is God’s desire for every person and should be our desire – that we continually draw near to Him.  We should not view salvation as just a means to personal happiness or fulfilment. Our passion should be to be “filled with all the fullness of God.” (Ephesians 3:17-19)</a:t>
            </a:r>
          </a:p>
          <a:p>
            <a:pPr marL="0" marR="28575">
              <a:lnSpc>
                <a:spcPct val="115000"/>
              </a:lnSpc>
              <a:spcBef>
                <a:spcPts val="900"/>
              </a:spcBef>
              <a:spcAft>
                <a:spcPts val="1000"/>
              </a:spcAft>
            </a:pPr>
            <a:endPar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endParaRPr>
          </a:p>
          <a:p>
            <a:pPr marL="0" marR="28575" lvl="0" indent="0" algn="l" defTabSz="914400" rtl="0" eaLnBrk="1" fontAlgn="auto" latinLnBrk="0" hangingPunct="1">
              <a:lnSpc>
                <a:spcPct val="115000"/>
              </a:lnSpc>
              <a:spcBef>
                <a:spcPts val="900"/>
              </a:spcBef>
              <a:spcAft>
                <a:spcPts val="1000"/>
              </a:spcAft>
              <a:buClrTx/>
              <a:buSzTx/>
              <a:buFontTx/>
              <a:buNone/>
              <a:tabLst/>
              <a:defRPr/>
            </a:pPr>
            <a:r>
              <a:rPr lang="en-US" sz="1800" dirty="0">
                <a:solidFill>
                  <a:srgbClr val="0F243E"/>
                </a:solidFill>
                <a:effectLst/>
                <a:latin typeface="Calibri" panose="020F0502020204030204" pitchFamily="34" charset="0"/>
                <a:ea typeface="Calibri" panose="020F0502020204030204" pitchFamily="34" charset="0"/>
                <a:cs typeface="Calibri" panose="020F0502020204030204" pitchFamily="34" charset="0"/>
              </a:rPr>
              <a:t>v.20-22 The Old Covenant was not bad – it helped restrain sin and point to the Savior.  But it was imperfect and temporary, so God never intended or promised that the Levitical priesthood would last forever.  But the new priesthood of Jesus, the superior priest, receives a promise for eternal continuation.  And since Jesus is the Mediator of the New Covenant, He has become the guarantor of it.  He guarantees to pay all of the debts that our sins have incurred, or ever will incur against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8575">
              <a:lnSpc>
                <a:spcPct val="115000"/>
              </a:lnSpc>
              <a:spcBef>
                <a:spcPts val="90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800"/>
              </a:spcAft>
            </a:pPr>
            <a:endParaRPr lang="en-US" sz="1800" dirty="0"/>
          </a:p>
        </p:txBody>
      </p:sp>
      <p:sp>
        <p:nvSpPr>
          <p:cNvPr id="4" name="Slide Number Placeholder 3">
            <a:extLst>
              <a:ext uri="{FF2B5EF4-FFF2-40B4-BE49-F238E27FC236}">
                <a16:creationId xmlns:a16="http://schemas.microsoft.com/office/drawing/2014/main" id="{CB2A6660-8687-14B3-4F09-88EA213BC759}"/>
              </a:ext>
            </a:extLst>
          </p:cNvPr>
          <p:cNvSpPr>
            <a:spLocks noGrp="1"/>
          </p:cNvSpPr>
          <p:nvPr>
            <p:ph type="sldNum" sz="quarter" idx="10"/>
          </p:nvPr>
        </p:nvSpPr>
        <p:spPr/>
        <p:txBody>
          <a:bodyPr/>
          <a:lstStyle/>
          <a:p>
            <a:fld id="{7AB0E6C4-82D7-4876-A77D-3B4A2DA354CF}" type="slidenum">
              <a:rPr lang="en-US" smtClean="0"/>
              <a:t>10</a:t>
            </a:fld>
            <a:endParaRPr lang="en-US"/>
          </a:p>
        </p:txBody>
      </p:sp>
    </p:spTree>
    <p:extLst>
      <p:ext uri="{BB962C8B-B14F-4D97-AF65-F5344CB8AC3E}">
        <p14:creationId xmlns:p14="http://schemas.microsoft.com/office/powerpoint/2010/main" val="90469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459DEC-7A85-4489-ABB3-20A9647D638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7752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98919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51794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4192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459DEC-7A85-4489-ABB3-20A9647D638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83150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459DEC-7A85-4489-ABB3-20A9647D6383}"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404795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59DEC-7A85-4489-ABB3-20A9647D6383}"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9479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59DEC-7A85-4489-ABB3-20A9647D6383}"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81933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59DEC-7A85-4489-ABB3-20A9647D6383}"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404910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59DEC-7A85-4489-ABB3-20A9647D6383}"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10191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59DEC-7A85-4489-ABB3-20A9647D6383}"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56521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59DEC-7A85-4489-ABB3-20A9647D6383}"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76A4E-FF60-4E9F-A2F8-2C0EF74302BF}" type="slidenum">
              <a:rPr lang="en-US" smtClean="0"/>
              <a:t>‹#›</a:t>
            </a:fld>
            <a:endParaRPr lang="en-US"/>
          </a:p>
        </p:txBody>
      </p:sp>
    </p:spTree>
    <p:extLst>
      <p:ext uri="{BB962C8B-B14F-4D97-AF65-F5344CB8AC3E}">
        <p14:creationId xmlns:p14="http://schemas.microsoft.com/office/powerpoint/2010/main" val="419836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29226"/>
          </a:xfrm>
        </p:spPr>
        <p:txBody>
          <a:bodyPr>
            <a:normAutofit/>
          </a:bodyPr>
          <a:lstStyle/>
          <a:p>
            <a:r>
              <a:rPr lang="en-US" sz="7200" b="1" dirty="0">
                <a:latin typeface="+mn-lt"/>
              </a:rPr>
              <a:t>Jesus in Genesis</a:t>
            </a:r>
          </a:p>
        </p:txBody>
      </p:sp>
      <p:sp>
        <p:nvSpPr>
          <p:cNvPr id="3" name="Subtitle 2"/>
          <p:cNvSpPr>
            <a:spLocks noGrp="1"/>
          </p:cNvSpPr>
          <p:nvPr>
            <p:ph type="subTitle" idx="1"/>
          </p:nvPr>
        </p:nvSpPr>
        <p:spPr>
          <a:xfrm>
            <a:off x="1524000" y="3648638"/>
            <a:ext cx="9144000" cy="2048435"/>
          </a:xfrm>
        </p:spPr>
        <p:txBody>
          <a:bodyPr>
            <a:normAutofit/>
          </a:bodyPr>
          <a:lstStyle/>
          <a:p>
            <a:r>
              <a:rPr lang="en-US" sz="3600" dirty="0">
                <a:effectLst>
                  <a:outerShdw blurRad="38100" dist="38100" dir="2700000" algn="tl">
                    <a:srgbClr val="000000">
                      <a:alpha val="43137"/>
                    </a:srgbClr>
                  </a:outerShdw>
                </a:effectLst>
              </a:rPr>
              <a:t>The First and Final Priest</a:t>
            </a:r>
          </a:p>
        </p:txBody>
      </p:sp>
    </p:spTree>
    <p:extLst>
      <p:ext uri="{BB962C8B-B14F-4D97-AF65-F5344CB8AC3E}">
        <p14:creationId xmlns:p14="http://schemas.microsoft.com/office/powerpoint/2010/main" val="105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5EC3-4CFF-0DCC-0274-99BC8A988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53144-3D1D-8484-1079-E794C8908AE5}"/>
              </a:ext>
            </a:extLst>
          </p:cNvPr>
          <p:cNvSpPr>
            <a:spLocks noGrp="1"/>
          </p:cNvSpPr>
          <p:nvPr>
            <p:ph type="title"/>
          </p:nvPr>
        </p:nvSpPr>
        <p:spPr>
          <a:xfrm>
            <a:off x="545910" y="175125"/>
            <a:ext cx="11354938" cy="952687"/>
          </a:xfrm>
        </p:spPr>
        <p:txBody>
          <a:bodyPr>
            <a:normAutofit/>
          </a:bodyPr>
          <a:lstStyle/>
          <a:p>
            <a:r>
              <a:rPr lang="en-US" b="1" u="sng" dirty="0">
                <a:latin typeface="+mn-lt"/>
              </a:rPr>
              <a:t>Hebrews 7 – More facts about Jesus’ ministry</a:t>
            </a:r>
          </a:p>
        </p:txBody>
      </p:sp>
      <p:sp>
        <p:nvSpPr>
          <p:cNvPr id="3" name="Content Placeholder 2">
            <a:extLst>
              <a:ext uri="{FF2B5EF4-FFF2-40B4-BE49-F238E27FC236}">
                <a16:creationId xmlns:a16="http://schemas.microsoft.com/office/drawing/2014/main" id="{57B3C6AE-3255-BC46-85A2-C7DE59C0DBE0}"/>
              </a:ext>
            </a:extLst>
          </p:cNvPr>
          <p:cNvSpPr>
            <a:spLocks noGrp="1"/>
          </p:cNvSpPr>
          <p:nvPr>
            <p:ph idx="1"/>
          </p:nvPr>
        </p:nvSpPr>
        <p:spPr>
          <a:xfrm>
            <a:off x="838200" y="1291398"/>
            <a:ext cx="10298374" cy="5427024"/>
          </a:xfrm>
        </p:spPr>
        <p:txBody>
          <a:bodyPr>
            <a:normAutofit fontScale="92500" lnSpcReduction="20000"/>
          </a:bodyPr>
          <a:lstStyle/>
          <a:p>
            <a:pPr>
              <a:lnSpc>
                <a:spcPct val="100000"/>
              </a:lnSpc>
              <a:spcBef>
                <a:spcPts val="0"/>
              </a:spcBef>
              <a:spcAft>
                <a:spcPts val="2400"/>
              </a:spcAft>
            </a:pPr>
            <a:r>
              <a:rPr lang="en-US" sz="3200" dirty="0"/>
              <a:t>v.11 &gt; no other priest, Jewish or Catholic, can ever make people righteous</a:t>
            </a:r>
          </a:p>
          <a:p>
            <a:pPr>
              <a:lnSpc>
                <a:spcPct val="100000"/>
              </a:lnSpc>
              <a:spcBef>
                <a:spcPts val="0"/>
              </a:spcBef>
              <a:spcAft>
                <a:spcPts val="2400"/>
              </a:spcAft>
            </a:pPr>
            <a:r>
              <a:rPr lang="en-US" sz="3200" dirty="0"/>
              <a:t>v.12 &gt; Christianity did not “enhance” Judaism – it replaced it</a:t>
            </a:r>
          </a:p>
          <a:p>
            <a:pPr>
              <a:lnSpc>
                <a:spcPct val="100000"/>
              </a:lnSpc>
              <a:spcBef>
                <a:spcPts val="0"/>
              </a:spcBef>
              <a:spcAft>
                <a:spcPts val="2400"/>
              </a:spcAft>
            </a:pPr>
            <a:r>
              <a:rPr lang="en-US" sz="3200" dirty="0"/>
              <a:t>v.15-16 &gt; Jesus is the better Priest, proven by His resurrection power</a:t>
            </a:r>
          </a:p>
          <a:p>
            <a:pPr>
              <a:lnSpc>
                <a:spcPct val="100000"/>
              </a:lnSpc>
              <a:spcBef>
                <a:spcPts val="0"/>
              </a:spcBef>
              <a:spcAft>
                <a:spcPts val="2400"/>
              </a:spcAft>
            </a:pPr>
            <a:r>
              <a:rPr lang="en-US" sz="3200" dirty="0"/>
              <a:t>v.17 &gt; The Father has declared that Jesus will be the Priest forever</a:t>
            </a:r>
          </a:p>
          <a:p>
            <a:pPr>
              <a:lnSpc>
                <a:spcPct val="100000"/>
              </a:lnSpc>
              <a:spcBef>
                <a:spcPts val="0"/>
              </a:spcBef>
              <a:spcAft>
                <a:spcPts val="2400"/>
              </a:spcAft>
            </a:pPr>
            <a:r>
              <a:rPr lang="en-US" sz="3200" dirty="0"/>
              <a:t>v.18-19 &gt; the work of Christ allows us to draw near to God</a:t>
            </a:r>
          </a:p>
          <a:p>
            <a:pPr>
              <a:lnSpc>
                <a:spcPct val="100000"/>
              </a:lnSpc>
              <a:spcBef>
                <a:spcPts val="0"/>
              </a:spcBef>
              <a:spcAft>
                <a:spcPts val="2400"/>
              </a:spcAft>
            </a:pPr>
            <a:r>
              <a:rPr lang="en-US" sz="3200" dirty="0"/>
              <a:t>v.23-26 &gt; Our holy Savior can save us completely because He lives and intercedes for us forever</a:t>
            </a:r>
          </a:p>
        </p:txBody>
      </p:sp>
    </p:spTree>
    <p:extLst>
      <p:ext uri="{BB962C8B-B14F-4D97-AF65-F5344CB8AC3E}">
        <p14:creationId xmlns:p14="http://schemas.microsoft.com/office/powerpoint/2010/main" val="1359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6780"/>
          </a:xfrm>
        </p:spPr>
        <p:txBody>
          <a:bodyPr>
            <a:normAutofit/>
          </a:bodyPr>
          <a:lstStyle/>
          <a:p>
            <a:r>
              <a:rPr lang="en-US" b="1" u="sng" dirty="0"/>
              <a:t>Things to Remember:</a:t>
            </a:r>
          </a:p>
        </p:txBody>
      </p:sp>
      <p:sp>
        <p:nvSpPr>
          <p:cNvPr id="3" name="Content Placeholder 2"/>
          <p:cNvSpPr>
            <a:spLocks noGrp="1"/>
          </p:cNvSpPr>
          <p:nvPr>
            <p:ph idx="1"/>
          </p:nvPr>
        </p:nvSpPr>
        <p:spPr>
          <a:xfrm>
            <a:off x="645953" y="1517073"/>
            <a:ext cx="9712698" cy="4659890"/>
          </a:xfrm>
        </p:spPr>
        <p:txBody>
          <a:bodyPr>
            <a:normAutofit/>
          </a:bodyPr>
          <a:lstStyle/>
          <a:p>
            <a:pPr>
              <a:lnSpc>
                <a:spcPct val="100000"/>
              </a:lnSpc>
              <a:spcBef>
                <a:spcPts val="600"/>
              </a:spcBef>
              <a:spcAft>
                <a:spcPts val="2400"/>
              </a:spcAft>
            </a:pPr>
            <a:r>
              <a:rPr lang="en-US" sz="3200" dirty="0"/>
              <a:t>From beginning to end, the </a:t>
            </a:r>
            <a:r>
              <a:rPr lang="en-US" sz="3200" b="1" dirty="0"/>
              <a:t>entire Bible </a:t>
            </a:r>
            <a:r>
              <a:rPr lang="en-US" sz="3200" dirty="0"/>
              <a:t>is God’s perfect </a:t>
            </a:r>
            <a:r>
              <a:rPr lang="en-US" sz="3200" b="1" dirty="0"/>
              <a:t>story of redemption</a:t>
            </a:r>
            <a:endParaRPr lang="en-US" sz="3200" dirty="0"/>
          </a:p>
          <a:p>
            <a:pPr>
              <a:lnSpc>
                <a:spcPct val="100000"/>
              </a:lnSpc>
              <a:spcBef>
                <a:spcPts val="600"/>
              </a:spcBef>
              <a:spcAft>
                <a:spcPts val="2400"/>
              </a:spcAft>
            </a:pPr>
            <a:r>
              <a:rPr lang="en-US" sz="3200" dirty="0"/>
              <a:t>The first priest in the Bible is a picture of the final Priest</a:t>
            </a:r>
          </a:p>
          <a:p>
            <a:pPr>
              <a:lnSpc>
                <a:spcPct val="100000"/>
              </a:lnSpc>
              <a:spcBef>
                <a:spcPts val="600"/>
              </a:spcBef>
              <a:spcAft>
                <a:spcPts val="2400"/>
              </a:spcAft>
            </a:pPr>
            <a:r>
              <a:rPr lang="en-US" sz="3200" dirty="0"/>
              <a:t>In a world of darkness and suffering, Jesus is the only hope for righteousness and peace</a:t>
            </a:r>
          </a:p>
          <a:p>
            <a:pPr>
              <a:lnSpc>
                <a:spcPct val="100000"/>
              </a:lnSpc>
              <a:spcBef>
                <a:spcPts val="600"/>
              </a:spcBef>
              <a:spcAft>
                <a:spcPts val="2400"/>
              </a:spcAft>
            </a:pPr>
            <a:r>
              <a:rPr lang="en-US" sz="3200" dirty="0"/>
              <a:t>Jesus can save and keep us forever because He is our resurrected Savior</a:t>
            </a:r>
          </a:p>
        </p:txBody>
      </p:sp>
    </p:spTree>
    <p:extLst>
      <p:ext uri="{BB962C8B-B14F-4D97-AF65-F5344CB8AC3E}">
        <p14:creationId xmlns:p14="http://schemas.microsoft.com/office/powerpoint/2010/main" val="42337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6780"/>
          </a:xfrm>
        </p:spPr>
        <p:txBody>
          <a:bodyPr>
            <a:normAutofit/>
          </a:bodyPr>
          <a:lstStyle/>
          <a:p>
            <a:r>
              <a:rPr lang="en-US" b="1" u="sng"/>
              <a:t>Important words to understand</a:t>
            </a:r>
            <a:endParaRPr lang="en-US" b="1" u="sng" dirty="0"/>
          </a:p>
        </p:txBody>
      </p:sp>
      <p:sp>
        <p:nvSpPr>
          <p:cNvPr id="3" name="Content Placeholder 2"/>
          <p:cNvSpPr>
            <a:spLocks noGrp="1"/>
          </p:cNvSpPr>
          <p:nvPr>
            <p:ph idx="1"/>
          </p:nvPr>
        </p:nvSpPr>
        <p:spPr>
          <a:xfrm>
            <a:off x="645954" y="1400961"/>
            <a:ext cx="8272416" cy="4776002"/>
          </a:xfrm>
        </p:spPr>
        <p:txBody>
          <a:bodyPr>
            <a:normAutofit/>
          </a:bodyPr>
          <a:lstStyle/>
          <a:p>
            <a:pPr>
              <a:lnSpc>
                <a:spcPct val="100000"/>
              </a:lnSpc>
              <a:spcBef>
                <a:spcPts val="600"/>
              </a:spcBef>
              <a:spcAft>
                <a:spcPts val="1200"/>
              </a:spcAft>
            </a:pPr>
            <a:r>
              <a:rPr lang="en-US" b="1" dirty="0"/>
              <a:t>Pastor </a:t>
            </a:r>
            <a:r>
              <a:rPr lang="en-US" dirty="0"/>
              <a:t>(</a:t>
            </a:r>
            <a:r>
              <a:rPr lang="en-US" dirty="0" err="1"/>
              <a:t>牧师</a:t>
            </a:r>
            <a:r>
              <a:rPr lang="en-US" dirty="0"/>
              <a:t> </a:t>
            </a:r>
            <a:r>
              <a:rPr lang="en-US" dirty="0" err="1"/>
              <a:t>Mùshī</a:t>
            </a:r>
            <a:r>
              <a:rPr lang="en-US" dirty="0"/>
              <a:t>):  The person responsible for leading and teaching in a true New Testament church.  Bible words for this are </a:t>
            </a:r>
            <a:r>
              <a:rPr lang="en-US" b="1" dirty="0"/>
              <a:t>elder</a:t>
            </a:r>
            <a:r>
              <a:rPr lang="en-US" dirty="0"/>
              <a:t> (</a:t>
            </a:r>
            <a:r>
              <a:rPr lang="zh-CN" altLang="en-US" dirty="0"/>
              <a:t>长老 </a:t>
            </a:r>
            <a:r>
              <a:rPr lang="en-US" dirty="0" err="1"/>
              <a:t>zhǎnglǎo</a:t>
            </a:r>
            <a:r>
              <a:rPr lang="en-US" dirty="0"/>
              <a:t>) or </a:t>
            </a:r>
            <a:r>
              <a:rPr lang="en-US" b="1" dirty="0"/>
              <a:t>shepherd</a:t>
            </a:r>
            <a:r>
              <a:rPr lang="en-US" dirty="0"/>
              <a:t> (</a:t>
            </a:r>
            <a:r>
              <a:rPr lang="zh-CN" altLang="en-US" dirty="0"/>
              <a:t>牧养 </a:t>
            </a:r>
            <a:r>
              <a:rPr lang="en-US" dirty="0" err="1"/>
              <a:t>Mùyǎng</a:t>
            </a:r>
            <a:r>
              <a:rPr lang="en-US" dirty="0"/>
              <a:t>).  (</a:t>
            </a:r>
            <a:r>
              <a:rPr lang="en-US" b="1" dirty="0"/>
              <a:t>1 Peter 5:1-3</a:t>
            </a:r>
            <a:r>
              <a:rPr lang="en-US" dirty="0"/>
              <a:t>)</a:t>
            </a:r>
          </a:p>
          <a:p>
            <a:pPr>
              <a:lnSpc>
                <a:spcPct val="100000"/>
              </a:lnSpc>
              <a:spcBef>
                <a:spcPts val="600"/>
              </a:spcBef>
              <a:spcAft>
                <a:spcPts val="1200"/>
              </a:spcAft>
            </a:pPr>
            <a:r>
              <a:rPr lang="en-US" b="1" dirty="0"/>
              <a:t>Priest </a:t>
            </a:r>
            <a:r>
              <a:rPr lang="en-US" dirty="0"/>
              <a:t>(</a:t>
            </a:r>
            <a:r>
              <a:rPr lang="zh-CN" altLang="en-US" dirty="0"/>
              <a:t>祭司 </a:t>
            </a:r>
            <a:r>
              <a:rPr lang="en-US" dirty="0" err="1"/>
              <a:t>Jìsī</a:t>
            </a:r>
            <a:r>
              <a:rPr lang="en-US" dirty="0"/>
              <a:t>):  The Jewish person who offered sacrifices for the forgiveness of sins. Catholic and Orthodox churches have priests who claim to offer the body and blood of Jesus every week.</a:t>
            </a:r>
          </a:p>
        </p:txBody>
      </p:sp>
    </p:spTree>
    <p:extLst>
      <p:ext uri="{BB962C8B-B14F-4D97-AF65-F5344CB8AC3E}">
        <p14:creationId xmlns:p14="http://schemas.microsoft.com/office/powerpoint/2010/main" val="2913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AD1EB5A-3AE7-2921-4338-8473DFAD1097}"/>
              </a:ext>
            </a:extLst>
          </p:cNvPr>
          <p:cNvPicPr>
            <a:picLocks noChangeAspect="1"/>
          </p:cNvPicPr>
          <p:nvPr/>
        </p:nvPicPr>
        <p:blipFill>
          <a:blip r:embed="rId2"/>
          <a:srcRect l="1194" t="2162"/>
          <a:stretch/>
        </p:blipFill>
        <p:spPr>
          <a:xfrm>
            <a:off x="150633" y="-235938"/>
            <a:ext cx="11890733" cy="7849545"/>
          </a:xfrm>
          <a:prstGeom prst="rect">
            <a:avLst/>
          </a:prstGeom>
        </p:spPr>
      </p:pic>
    </p:spTree>
    <p:extLst>
      <p:ext uri="{BB962C8B-B14F-4D97-AF65-F5344CB8AC3E}">
        <p14:creationId xmlns:p14="http://schemas.microsoft.com/office/powerpoint/2010/main" val="405927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E13FEF-E325-119D-EF1D-DACD11CF76D1}"/>
              </a:ext>
            </a:extLst>
          </p:cNvPr>
          <p:cNvPicPr>
            <a:picLocks noChangeAspect="1"/>
          </p:cNvPicPr>
          <p:nvPr/>
        </p:nvPicPr>
        <p:blipFill>
          <a:blip r:embed="rId2"/>
          <a:stretch>
            <a:fillRect/>
          </a:stretch>
        </p:blipFill>
        <p:spPr>
          <a:xfrm>
            <a:off x="160923" y="0"/>
            <a:ext cx="11501540" cy="7818120"/>
          </a:xfrm>
          <a:prstGeom prst="rect">
            <a:avLst/>
          </a:prstGeom>
        </p:spPr>
      </p:pic>
    </p:spTree>
    <p:extLst>
      <p:ext uri="{BB962C8B-B14F-4D97-AF65-F5344CB8AC3E}">
        <p14:creationId xmlns:p14="http://schemas.microsoft.com/office/powerpoint/2010/main" val="338626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5106-3AC5-E310-284A-265095B98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D479-F103-2D96-DE42-B9B9C80308B3}"/>
              </a:ext>
            </a:extLst>
          </p:cNvPr>
          <p:cNvSpPr>
            <a:spLocks noGrp="1"/>
          </p:cNvSpPr>
          <p:nvPr>
            <p:ph type="title"/>
          </p:nvPr>
        </p:nvSpPr>
        <p:spPr>
          <a:xfrm>
            <a:off x="838200" y="365126"/>
            <a:ext cx="10515600" cy="926780"/>
          </a:xfrm>
        </p:spPr>
        <p:txBody>
          <a:bodyPr>
            <a:normAutofit/>
          </a:bodyPr>
          <a:lstStyle/>
          <a:p>
            <a:r>
              <a:rPr lang="en-US" b="1" u="sng"/>
              <a:t>Important words to understand</a:t>
            </a:r>
            <a:endParaRPr lang="en-US" b="1" u="sng" dirty="0"/>
          </a:p>
        </p:txBody>
      </p:sp>
      <p:sp>
        <p:nvSpPr>
          <p:cNvPr id="3" name="Content Placeholder 2">
            <a:extLst>
              <a:ext uri="{FF2B5EF4-FFF2-40B4-BE49-F238E27FC236}">
                <a16:creationId xmlns:a16="http://schemas.microsoft.com/office/drawing/2014/main" id="{1A014F38-9925-D99F-F1BB-169B6CC2C0E9}"/>
              </a:ext>
            </a:extLst>
          </p:cNvPr>
          <p:cNvSpPr>
            <a:spLocks noGrp="1"/>
          </p:cNvSpPr>
          <p:nvPr>
            <p:ph idx="1"/>
          </p:nvPr>
        </p:nvSpPr>
        <p:spPr>
          <a:xfrm>
            <a:off x="645954" y="1400961"/>
            <a:ext cx="8272416" cy="4776002"/>
          </a:xfrm>
        </p:spPr>
        <p:txBody>
          <a:bodyPr>
            <a:normAutofit lnSpcReduction="10000"/>
          </a:bodyPr>
          <a:lstStyle/>
          <a:p>
            <a:pPr>
              <a:lnSpc>
                <a:spcPct val="100000"/>
              </a:lnSpc>
              <a:spcBef>
                <a:spcPts val="600"/>
              </a:spcBef>
              <a:spcAft>
                <a:spcPts val="1200"/>
              </a:spcAft>
            </a:pPr>
            <a:r>
              <a:rPr lang="en-US" b="1"/>
              <a:t>Pastor </a:t>
            </a:r>
            <a:r>
              <a:rPr lang="en-US"/>
              <a:t>(牧师 Mùshī):  The person responsible for leading and teaching in a true New Testament church.  Bible words for this are </a:t>
            </a:r>
            <a:r>
              <a:rPr lang="en-US" b="1"/>
              <a:t>elder</a:t>
            </a:r>
            <a:r>
              <a:rPr lang="en-US"/>
              <a:t> (</a:t>
            </a:r>
            <a:r>
              <a:rPr lang="zh-CN" altLang="en-US"/>
              <a:t>长老 </a:t>
            </a:r>
            <a:r>
              <a:rPr lang="en-US"/>
              <a:t>zhǎnglǎo) or </a:t>
            </a:r>
            <a:r>
              <a:rPr lang="en-US" b="1"/>
              <a:t>shepherd</a:t>
            </a:r>
            <a:r>
              <a:rPr lang="en-US"/>
              <a:t> (</a:t>
            </a:r>
            <a:r>
              <a:rPr lang="zh-CN" altLang="en-US"/>
              <a:t>牧养 </a:t>
            </a:r>
            <a:r>
              <a:rPr lang="en-US"/>
              <a:t>Mùyǎng).  (</a:t>
            </a:r>
            <a:r>
              <a:rPr lang="en-US" b="1"/>
              <a:t>1 Peter 5:1-3</a:t>
            </a:r>
            <a:r>
              <a:rPr lang="en-US"/>
              <a:t>)</a:t>
            </a:r>
          </a:p>
          <a:p>
            <a:pPr>
              <a:lnSpc>
                <a:spcPct val="100000"/>
              </a:lnSpc>
              <a:spcBef>
                <a:spcPts val="600"/>
              </a:spcBef>
              <a:spcAft>
                <a:spcPts val="1200"/>
              </a:spcAft>
            </a:pPr>
            <a:r>
              <a:rPr lang="en-US" b="1"/>
              <a:t>Priest </a:t>
            </a:r>
            <a:r>
              <a:rPr lang="en-US"/>
              <a:t>(</a:t>
            </a:r>
            <a:r>
              <a:rPr lang="zh-CN" altLang="en-US"/>
              <a:t>祭司 </a:t>
            </a:r>
            <a:r>
              <a:rPr lang="en-US"/>
              <a:t>Jìsī):  The Jewish person who offered sacrifices for the forgiveness of sins. Catholic and Orthodox churches have priests who claim to offer the body and blood of Jesus every week.</a:t>
            </a:r>
          </a:p>
          <a:p>
            <a:pPr>
              <a:lnSpc>
                <a:spcPct val="100000"/>
              </a:lnSpc>
              <a:spcBef>
                <a:spcPts val="600"/>
              </a:spcBef>
              <a:spcAft>
                <a:spcPts val="1200"/>
              </a:spcAft>
            </a:pPr>
            <a:r>
              <a:rPr lang="en-US" b="1"/>
              <a:t>Pope</a:t>
            </a:r>
            <a:r>
              <a:rPr lang="en-US"/>
              <a:t>:  The “highest priest” in the Roman Catholic church, considered by Catholics to speak the words from God.</a:t>
            </a:r>
            <a:endParaRPr lang="en-US" dirty="0"/>
          </a:p>
        </p:txBody>
      </p:sp>
      <p:grpSp>
        <p:nvGrpSpPr>
          <p:cNvPr id="9" name="Group 8">
            <a:extLst>
              <a:ext uri="{FF2B5EF4-FFF2-40B4-BE49-F238E27FC236}">
                <a16:creationId xmlns:a16="http://schemas.microsoft.com/office/drawing/2014/main" id="{F40134FB-627E-AB91-A046-A40C7F065E84}"/>
              </a:ext>
            </a:extLst>
          </p:cNvPr>
          <p:cNvGrpSpPr/>
          <p:nvPr/>
        </p:nvGrpSpPr>
        <p:grpSpPr>
          <a:xfrm>
            <a:off x="7172696" y="319457"/>
            <a:ext cx="4750129" cy="6219086"/>
            <a:chOff x="7172696" y="319457"/>
            <a:chExt cx="4750129" cy="6219086"/>
          </a:xfrm>
        </p:grpSpPr>
        <p:pic>
          <p:nvPicPr>
            <p:cNvPr id="7" name="Picture 6">
              <a:extLst>
                <a:ext uri="{FF2B5EF4-FFF2-40B4-BE49-F238E27FC236}">
                  <a16:creationId xmlns:a16="http://schemas.microsoft.com/office/drawing/2014/main" id="{5C4AD8B6-D4EA-D81D-98F6-58B34AEE6148}"/>
                </a:ext>
              </a:extLst>
            </p:cNvPr>
            <p:cNvPicPr>
              <a:picLocks noChangeAspect="1"/>
            </p:cNvPicPr>
            <p:nvPr/>
          </p:nvPicPr>
          <p:blipFill>
            <a:blip r:embed="rId3"/>
            <a:stretch>
              <a:fillRect/>
            </a:stretch>
          </p:blipFill>
          <p:spPr>
            <a:xfrm>
              <a:off x="9262314" y="319457"/>
              <a:ext cx="2660511" cy="6219086"/>
            </a:xfrm>
            <a:prstGeom prst="rect">
              <a:avLst/>
            </a:prstGeom>
          </p:spPr>
        </p:pic>
        <p:sp>
          <p:nvSpPr>
            <p:cNvPr id="8" name="TextBox 7">
              <a:extLst>
                <a:ext uri="{FF2B5EF4-FFF2-40B4-BE49-F238E27FC236}">
                  <a16:creationId xmlns:a16="http://schemas.microsoft.com/office/drawing/2014/main" id="{423AFA55-1275-7477-EF8C-C2E810CEED8E}"/>
                </a:ext>
              </a:extLst>
            </p:cNvPr>
            <p:cNvSpPr txBox="1"/>
            <p:nvPr/>
          </p:nvSpPr>
          <p:spPr>
            <a:xfrm>
              <a:off x="7172696" y="6151415"/>
              <a:ext cx="1995055" cy="369332"/>
            </a:xfrm>
            <a:prstGeom prst="rect">
              <a:avLst/>
            </a:prstGeom>
            <a:noFill/>
          </p:spPr>
          <p:txBody>
            <a:bodyPr wrap="square" rtlCol="0">
              <a:spAutoFit/>
            </a:bodyPr>
            <a:lstStyle/>
            <a:p>
              <a:pPr algn="r"/>
              <a:r>
                <a:rPr lang="en-US" b="1" dirty="0"/>
                <a:t>Pope Leo XIV</a:t>
              </a:r>
            </a:p>
          </p:txBody>
        </p:sp>
      </p:grpSp>
    </p:spTree>
    <p:extLst>
      <p:ext uri="{BB962C8B-B14F-4D97-AF65-F5344CB8AC3E}">
        <p14:creationId xmlns:p14="http://schemas.microsoft.com/office/powerpoint/2010/main" val="14529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5"/>
            <a:ext cx="10515600" cy="952687"/>
          </a:xfrm>
        </p:spPr>
        <p:txBody>
          <a:bodyPr>
            <a:normAutofit/>
          </a:bodyPr>
          <a:lstStyle/>
          <a:p>
            <a:r>
              <a:rPr lang="en-US" b="1" u="sng" dirty="0">
                <a:latin typeface="+mn-lt"/>
              </a:rPr>
              <a:t>Genesis 14:8-20  Abram Rescues Lot</a:t>
            </a:r>
          </a:p>
        </p:txBody>
      </p:sp>
      <p:sp>
        <p:nvSpPr>
          <p:cNvPr id="3" name="Content Placeholder 2"/>
          <p:cNvSpPr>
            <a:spLocks noGrp="1"/>
          </p:cNvSpPr>
          <p:nvPr>
            <p:ph idx="1"/>
          </p:nvPr>
        </p:nvSpPr>
        <p:spPr>
          <a:xfrm>
            <a:off x="838200" y="1392072"/>
            <a:ext cx="10515600" cy="5258110"/>
          </a:xfrm>
        </p:spPr>
        <p:txBody>
          <a:bodyPr>
            <a:normAutofit/>
          </a:bodyPr>
          <a:lstStyle/>
          <a:p>
            <a:pPr>
              <a:spcBef>
                <a:spcPts val="0"/>
              </a:spcBef>
              <a:spcAft>
                <a:spcPts val="1800"/>
              </a:spcAft>
            </a:pPr>
            <a:r>
              <a:rPr lang="en-US" sz="3200" dirty="0"/>
              <a:t>v.8-12 &gt; Abram’s nephew Lot is captured in a war</a:t>
            </a:r>
          </a:p>
          <a:p>
            <a:pPr>
              <a:spcBef>
                <a:spcPts val="0"/>
              </a:spcBef>
              <a:spcAft>
                <a:spcPts val="1800"/>
              </a:spcAft>
            </a:pPr>
            <a:r>
              <a:rPr lang="en-US" sz="3200" dirty="0"/>
              <a:t>v.13-16 &gt; Abram, with a group of 318 trained men defeats the enemy armies (by God’s help) and brings Lot back home. </a:t>
            </a:r>
          </a:p>
          <a:p>
            <a:pPr>
              <a:spcBef>
                <a:spcPts val="0"/>
              </a:spcBef>
              <a:spcAft>
                <a:spcPts val="1800"/>
              </a:spcAft>
            </a:pPr>
            <a:r>
              <a:rPr lang="en-US" sz="3200" dirty="0"/>
              <a:t>v.17,21-23 &gt; The king of Sodom meets Abram</a:t>
            </a:r>
          </a:p>
          <a:p>
            <a:pPr>
              <a:spcBef>
                <a:spcPts val="0"/>
              </a:spcBef>
              <a:spcAft>
                <a:spcPts val="1800"/>
              </a:spcAft>
            </a:pPr>
            <a:r>
              <a:rPr lang="en-US" sz="3200" dirty="0"/>
              <a:t>V.18-20 &gt; Melchizedek meets Abram</a:t>
            </a:r>
          </a:p>
          <a:p>
            <a:pPr lvl="1">
              <a:spcBef>
                <a:spcPts val="0"/>
              </a:spcBef>
              <a:spcAft>
                <a:spcPts val="1800"/>
              </a:spcAft>
            </a:pPr>
            <a:r>
              <a:rPr lang="en-US" sz="2800" dirty="0"/>
              <a:t>He was the “king of Salem,” and old form of the name Jerusalem</a:t>
            </a:r>
          </a:p>
          <a:p>
            <a:pPr lvl="1">
              <a:spcBef>
                <a:spcPts val="0"/>
              </a:spcBef>
              <a:spcAft>
                <a:spcPts val="1800"/>
              </a:spcAft>
            </a:pPr>
            <a:r>
              <a:rPr lang="en-US" sz="2800" dirty="0"/>
              <a:t>Came with bread and wine</a:t>
            </a:r>
          </a:p>
          <a:p>
            <a:pPr lvl="1">
              <a:spcBef>
                <a:spcPts val="0"/>
              </a:spcBef>
              <a:spcAft>
                <a:spcPts val="1800"/>
              </a:spcAft>
            </a:pPr>
            <a:r>
              <a:rPr lang="en-US" sz="2800" dirty="0"/>
              <a:t>Priest of “God Most High”</a:t>
            </a:r>
          </a:p>
        </p:txBody>
      </p:sp>
    </p:spTree>
    <p:extLst>
      <p:ext uri="{BB962C8B-B14F-4D97-AF65-F5344CB8AC3E}">
        <p14:creationId xmlns:p14="http://schemas.microsoft.com/office/powerpoint/2010/main" val="623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382F0-E6BC-5035-2048-497293E28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D3EDF-5E31-389E-0E8A-40B6C71AB186}"/>
              </a:ext>
            </a:extLst>
          </p:cNvPr>
          <p:cNvSpPr>
            <a:spLocks noGrp="1"/>
          </p:cNvSpPr>
          <p:nvPr>
            <p:ph type="title"/>
          </p:nvPr>
        </p:nvSpPr>
        <p:spPr>
          <a:xfrm>
            <a:off x="838200" y="175125"/>
            <a:ext cx="10515600" cy="952687"/>
          </a:xfrm>
        </p:spPr>
        <p:txBody>
          <a:bodyPr>
            <a:normAutofit/>
          </a:bodyPr>
          <a:lstStyle/>
          <a:p>
            <a:r>
              <a:rPr lang="en-US" b="1" u="sng" dirty="0">
                <a:latin typeface="+mn-lt"/>
              </a:rPr>
              <a:t>Genesis 14:18-20  A Mysterious Priest</a:t>
            </a:r>
          </a:p>
        </p:txBody>
      </p:sp>
      <p:sp>
        <p:nvSpPr>
          <p:cNvPr id="3" name="Content Placeholder 2">
            <a:extLst>
              <a:ext uri="{FF2B5EF4-FFF2-40B4-BE49-F238E27FC236}">
                <a16:creationId xmlns:a16="http://schemas.microsoft.com/office/drawing/2014/main" id="{BC8D4C90-8AF3-16B9-B0F6-614825B05734}"/>
              </a:ext>
            </a:extLst>
          </p:cNvPr>
          <p:cNvSpPr>
            <a:spLocks noGrp="1"/>
          </p:cNvSpPr>
          <p:nvPr>
            <p:ph idx="1"/>
          </p:nvPr>
        </p:nvSpPr>
        <p:spPr>
          <a:xfrm>
            <a:off x="838200" y="1223158"/>
            <a:ext cx="10515600" cy="5427024"/>
          </a:xfrm>
        </p:spPr>
        <p:txBody>
          <a:bodyPr>
            <a:normAutofit/>
          </a:bodyPr>
          <a:lstStyle/>
          <a:p>
            <a:pPr>
              <a:spcBef>
                <a:spcPts val="0"/>
              </a:spcBef>
              <a:spcAft>
                <a:spcPts val="1800"/>
              </a:spcAft>
            </a:pPr>
            <a:r>
              <a:rPr lang="en-US" sz="3200" dirty="0"/>
              <a:t>We know nothing about Melchizedek’s family</a:t>
            </a:r>
          </a:p>
          <a:p>
            <a:pPr>
              <a:spcBef>
                <a:spcPts val="0"/>
              </a:spcBef>
              <a:spcAft>
                <a:spcPts val="1800"/>
              </a:spcAft>
            </a:pPr>
            <a:r>
              <a:rPr lang="en-US" sz="3200" dirty="0"/>
              <a:t>We don’t know when he became a priest and when he stopped being a priest of God Most High</a:t>
            </a:r>
          </a:p>
          <a:p>
            <a:pPr>
              <a:spcBef>
                <a:spcPts val="0"/>
              </a:spcBef>
              <a:spcAft>
                <a:spcPts val="1800"/>
              </a:spcAft>
            </a:pPr>
            <a:r>
              <a:rPr lang="en-US" sz="3200" dirty="0"/>
              <a:t>He had special knowledge about Abram, blessed him, and proclaimed the truth about God’s promises to him</a:t>
            </a:r>
          </a:p>
          <a:p>
            <a:pPr>
              <a:spcBef>
                <a:spcPts val="0"/>
              </a:spcBef>
              <a:spcAft>
                <a:spcPts val="1800"/>
              </a:spcAft>
            </a:pPr>
            <a:r>
              <a:rPr lang="en-US" sz="3200" dirty="0"/>
              <a:t>Abram respected Melchizedek as a priest and gave him a “tithe” – 10% of the spoils of the battle.</a:t>
            </a:r>
          </a:p>
          <a:p>
            <a:pPr>
              <a:spcBef>
                <a:spcPts val="0"/>
              </a:spcBef>
              <a:spcAft>
                <a:spcPts val="1800"/>
              </a:spcAft>
            </a:pPr>
            <a:r>
              <a:rPr lang="en-US" sz="3200" b="1" dirty="0"/>
              <a:t>Psalm 110:1,4 </a:t>
            </a:r>
            <a:r>
              <a:rPr lang="en-US" sz="3200" dirty="0"/>
              <a:t>&gt; 1000 years later, we see that this meeting will have a future meaning</a:t>
            </a:r>
          </a:p>
        </p:txBody>
      </p:sp>
    </p:spTree>
    <p:extLst>
      <p:ext uri="{BB962C8B-B14F-4D97-AF65-F5344CB8AC3E}">
        <p14:creationId xmlns:p14="http://schemas.microsoft.com/office/powerpoint/2010/main" val="29688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8019-C11D-E188-B447-48C133045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3096B-C6A5-4B3C-2114-DE839403D31C}"/>
              </a:ext>
            </a:extLst>
          </p:cNvPr>
          <p:cNvSpPr>
            <a:spLocks noGrp="1"/>
          </p:cNvSpPr>
          <p:nvPr>
            <p:ph type="title"/>
          </p:nvPr>
        </p:nvSpPr>
        <p:spPr>
          <a:xfrm>
            <a:off x="545910" y="175125"/>
            <a:ext cx="11354938" cy="952687"/>
          </a:xfrm>
        </p:spPr>
        <p:txBody>
          <a:bodyPr>
            <a:normAutofit/>
          </a:bodyPr>
          <a:lstStyle/>
          <a:p>
            <a:r>
              <a:rPr lang="en-US" b="1" u="sng" dirty="0">
                <a:latin typeface="+mn-lt"/>
              </a:rPr>
              <a:t>Hebrews 7 – Some facts about Melchizedek</a:t>
            </a:r>
          </a:p>
        </p:txBody>
      </p:sp>
      <p:sp>
        <p:nvSpPr>
          <p:cNvPr id="3" name="Content Placeholder 2">
            <a:extLst>
              <a:ext uri="{FF2B5EF4-FFF2-40B4-BE49-F238E27FC236}">
                <a16:creationId xmlns:a16="http://schemas.microsoft.com/office/drawing/2014/main" id="{70263477-9F53-4668-F3E0-41CE18FA5A44}"/>
              </a:ext>
            </a:extLst>
          </p:cNvPr>
          <p:cNvSpPr>
            <a:spLocks noGrp="1"/>
          </p:cNvSpPr>
          <p:nvPr>
            <p:ph idx="1"/>
          </p:nvPr>
        </p:nvSpPr>
        <p:spPr>
          <a:xfrm>
            <a:off x="838199" y="1291398"/>
            <a:ext cx="10748749" cy="5427024"/>
          </a:xfrm>
        </p:spPr>
        <p:txBody>
          <a:bodyPr>
            <a:normAutofit/>
          </a:bodyPr>
          <a:lstStyle/>
          <a:p>
            <a:pPr>
              <a:lnSpc>
                <a:spcPct val="100000"/>
              </a:lnSpc>
              <a:spcBef>
                <a:spcPts val="0"/>
              </a:spcBef>
              <a:spcAft>
                <a:spcPts val="2400"/>
              </a:spcAft>
            </a:pPr>
            <a:r>
              <a:rPr lang="en-US" sz="3200" dirty="0"/>
              <a:t>v.1 &gt; he is the king of peace and a global priest</a:t>
            </a:r>
          </a:p>
          <a:p>
            <a:pPr>
              <a:lnSpc>
                <a:spcPct val="100000"/>
              </a:lnSpc>
              <a:spcBef>
                <a:spcPts val="0"/>
              </a:spcBef>
              <a:spcAft>
                <a:spcPts val="2400"/>
              </a:spcAft>
            </a:pPr>
            <a:r>
              <a:rPr lang="en-US" sz="3200" dirty="0"/>
              <a:t>v.2 &gt; his name means righteousness and his city means peace</a:t>
            </a:r>
          </a:p>
          <a:p>
            <a:pPr>
              <a:lnSpc>
                <a:spcPct val="100000"/>
              </a:lnSpc>
              <a:spcBef>
                <a:spcPts val="0"/>
              </a:spcBef>
              <a:spcAft>
                <a:spcPts val="2400"/>
              </a:spcAft>
            </a:pPr>
            <a:r>
              <a:rPr lang="en-US" sz="3200" dirty="0"/>
              <a:t>v.3 &gt; he has no beginning or end (figuratively)</a:t>
            </a:r>
          </a:p>
          <a:p>
            <a:pPr>
              <a:lnSpc>
                <a:spcPct val="100000"/>
              </a:lnSpc>
              <a:spcBef>
                <a:spcPts val="0"/>
              </a:spcBef>
              <a:spcAft>
                <a:spcPts val="2400"/>
              </a:spcAft>
            </a:pPr>
            <a:r>
              <a:rPr lang="en-US" sz="3200" dirty="0"/>
              <a:t>v.4-5 &gt; he received honor from Abraham (the father of faith)</a:t>
            </a:r>
          </a:p>
          <a:p>
            <a:pPr>
              <a:lnSpc>
                <a:spcPct val="100000"/>
              </a:lnSpc>
              <a:spcBef>
                <a:spcPts val="0"/>
              </a:spcBef>
              <a:spcAft>
                <a:spcPts val="2400"/>
              </a:spcAft>
            </a:pPr>
            <a:r>
              <a:rPr lang="en-US" sz="3200" dirty="0"/>
              <a:t>v.6-7 &gt; he blessed Abraham and is superior to him</a:t>
            </a:r>
          </a:p>
          <a:p>
            <a:pPr>
              <a:lnSpc>
                <a:spcPct val="100000"/>
              </a:lnSpc>
              <a:spcBef>
                <a:spcPts val="0"/>
              </a:spcBef>
              <a:spcAft>
                <a:spcPts val="2400"/>
              </a:spcAft>
            </a:pPr>
            <a:r>
              <a:rPr lang="en-US" sz="3200" dirty="0"/>
              <a:t>v.8-10 &gt; he was superior to the Jewish priests</a:t>
            </a:r>
          </a:p>
        </p:txBody>
      </p:sp>
    </p:spTree>
    <p:extLst>
      <p:ext uri="{BB962C8B-B14F-4D97-AF65-F5344CB8AC3E}">
        <p14:creationId xmlns:p14="http://schemas.microsoft.com/office/powerpoint/2010/main" val="25703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9F9BC-C36A-35D3-9AF5-07D3D6401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A0CB9-D6EB-F9BE-A7B5-48A3C1686818}"/>
              </a:ext>
            </a:extLst>
          </p:cNvPr>
          <p:cNvSpPr>
            <a:spLocks noGrp="1"/>
          </p:cNvSpPr>
          <p:nvPr>
            <p:ph type="title"/>
          </p:nvPr>
        </p:nvSpPr>
        <p:spPr>
          <a:xfrm>
            <a:off x="545910" y="175125"/>
            <a:ext cx="11354938" cy="952687"/>
          </a:xfrm>
        </p:spPr>
        <p:txBody>
          <a:bodyPr>
            <a:normAutofit/>
          </a:bodyPr>
          <a:lstStyle/>
          <a:p>
            <a:r>
              <a:rPr lang="en-US" b="1" u="sng" dirty="0">
                <a:latin typeface="+mn-lt"/>
              </a:rPr>
              <a:t>Hebrews 7 – Some facts about Jesus</a:t>
            </a:r>
          </a:p>
        </p:txBody>
      </p:sp>
      <p:sp>
        <p:nvSpPr>
          <p:cNvPr id="3" name="Content Placeholder 2">
            <a:extLst>
              <a:ext uri="{FF2B5EF4-FFF2-40B4-BE49-F238E27FC236}">
                <a16:creationId xmlns:a16="http://schemas.microsoft.com/office/drawing/2014/main" id="{5BACB02F-ADE4-655E-C0A8-EDEA3CD6C60F}"/>
              </a:ext>
            </a:extLst>
          </p:cNvPr>
          <p:cNvSpPr>
            <a:spLocks noGrp="1"/>
          </p:cNvSpPr>
          <p:nvPr>
            <p:ph idx="1"/>
          </p:nvPr>
        </p:nvSpPr>
        <p:spPr>
          <a:xfrm>
            <a:off x="838199" y="1291398"/>
            <a:ext cx="10748749" cy="5427024"/>
          </a:xfrm>
        </p:spPr>
        <p:txBody>
          <a:bodyPr>
            <a:normAutofit/>
          </a:bodyPr>
          <a:lstStyle/>
          <a:p>
            <a:pPr>
              <a:lnSpc>
                <a:spcPct val="100000"/>
              </a:lnSpc>
              <a:spcBef>
                <a:spcPts val="0"/>
              </a:spcBef>
              <a:spcAft>
                <a:spcPts val="2400"/>
              </a:spcAft>
            </a:pPr>
            <a:r>
              <a:rPr lang="en-US" sz="3200" dirty="0"/>
              <a:t>v.1 &gt; He is the king of peace and the global priest</a:t>
            </a:r>
          </a:p>
          <a:p>
            <a:pPr>
              <a:lnSpc>
                <a:spcPct val="100000"/>
              </a:lnSpc>
              <a:spcBef>
                <a:spcPts val="0"/>
              </a:spcBef>
              <a:spcAft>
                <a:spcPts val="2400"/>
              </a:spcAft>
            </a:pPr>
            <a:r>
              <a:rPr lang="en-US" sz="3200" dirty="0"/>
              <a:t>v.2 &gt; He brings righteousness and then peace  (Rom 5:1)</a:t>
            </a:r>
          </a:p>
          <a:p>
            <a:pPr>
              <a:lnSpc>
                <a:spcPct val="100000"/>
              </a:lnSpc>
              <a:spcBef>
                <a:spcPts val="0"/>
              </a:spcBef>
              <a:spcAft>
                <a:spcPts val="2400"/>
              </a:spcAft>
            </a:pPr>
            <a:r>
              <a:rPr lang="en-US" sz="3200" dirty="0"/>
              <a:t>v.3 &gt; He has no beginning or end (literally)</a:t>
            </a:r>
          </a:p>
          <a:p>
            <a:pPr>
              <a:lnSpc>
                <a:spcPct val="100000"/>
              </a:lnSpc>
              <a:spcBef>
                <a:spcPts val="0"/>
              </a:spcBef>
              <a:spcAft>
                <a:spcPts val="2400"/>
              </a:spcAft>
            </a:pPr>
            <a:r>
              <a:rPr lang="en-US" sz="3200" dirty="0"/>
              <a:t>v.4-5 &gt; He receives honor from Abraham and everyone</a:t>
            </a:r>
          </a:p>
          <a:p>
            <a:pPr>
              <a:lnSpc>
                <a:spcPct val="100000"/>
              </a:lnSpc>
              <a:spcBef>
                <a:spcPts val="0"/>
              </a:spcBef>
              <a:spcAft>
                <a:spcPts val="2400"/>
              </a:spcAft>
            </a:pPr>
            <a:r>
              <a:rPr lang="en-US" sz="3200" dirty="0"/>
              <a:t>v.6-7 &gt; He blesses every person who comes to Him by faith</a:t>
            </a:r>
          </a:p>
          <a:p>
            <a:pPr>
              <a:lnSpc>
                <a:spcPct val="100000"/>
              </a:lnSpc>
              <a:spcBef>
                <a:spcPts val="0"/>
              </a:spcBef>
              <a:spcAft>
                <a:spcPts val="2400"/>
              </a:spcAft>
            </a:pPr>
            <a:r>
              <a:rPr lang="en-US" sz="3200" dirty="0"/>
              <a:t>v.8-10 &gt; He is superior to all priests</a:t>
            </a:r>
          </a:p>
        </p:txBody>
      </p:sp>
    </p:spTree>
    <p:extLst>
      <p:ext uri="{BB962C8B-B14F-4D97-AF65-F5344CB8AC3E}">
        <p14:creationId xmlns:p14="http://schemas.microsoft.com/office/powerpoint/2010/main" val="18090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1526</Words>
  <Application>Microsoft Office PowerPoint</Application>
  <PresentationFormat>Widescreen</PresentationFormat>
  <Paragraphs>85</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Jesus in Genesis</vt:lpstr>
      <vt:lpstr>Important words to understand</vt:lpstr>
      <vt:lpstr>PowerPoint Presentation</vt:lpstr>
      <vt:lpstr>PowerPoint Presentation</vt:lpstr>
      <vt:lpstr>Important words to understand</vt:lpstr>
      <vt:lpstr>Genesis 14:8-20  Abram Rescues Lot</vt:lpstr>
      <vt:lpstr>Genesis 14:18-20  A Mysterious Priest</vt:lpstr>
      <vt:lpstr>Hebrews 7 – Some facts about Melchizedek</vt:lpstr>
      <vt:lpstr>Hebrews 7 – Some facts about Jesus</vt:lpstr>
      <vt:lpstr>Hebrews 7 – More facts about Jesus’ ministry</vt:lpstr>
      <vt:lpstr>Things to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Genesis</dc:title>
  <dc:creator>Mark Robnett</dc:creator>
  <cp:lastModifiedBy>Mark Robnett</cp:lastModifiedBy>
  <cp:revision>26</cp:revision>
  <dcterms:created xsi:type="dcterms:W3CDTF">2025-02-15T21:00:16Z</dcterms:created>
  <dcterms:modified xsi:type="dcterms:W3CDTF">2025-05-17T13:35:35Z</dcterms:modified>
</cp:coreProperties>
</file>