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6" r:id="rId4"/>
    <p:sldId id="257" r:id="rId5"/>
    <p:sldId id="259" r:id="rId6"/>
    <p:sldId id="258" r:id="rId7"/>
    <p:sldId id="267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817" autoAdjust="0"/>
  </p:normalViewPr>
  <p:slideViewPr>
    <p:cSldViewPr snapToGrid="0">
      <p:cViewPr varScale="1">
        <p:scale>
          <a:sx n="89" d="100"/>
          <a:sy n="89" d="100"/>
        </p:scale>
        <p:origin x="756" y="7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78" d="100"/>
        <a:sy n="1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D144-F48E-43BD-8779-C416D053CCE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1A3CF-B212-42A2-8297-96CD61801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0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Col%202.17;esv?t=bibli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f.ly/Hebrews%209.23;esv?t=biblia" TargetMode="External"/><Relationship Id="rId5" Type="http://schemas.openxmlformats.org/officeDocument/2006/relationships/hyperlink" Target="https://ref.ly/Hebrews%2010.1;esv?t=biblia" TargetMode="External"/><Relationship Id="rId4" Type="http://schemas.openxmlformats.org/officeDocument/2006/relationships/hyperlink" Target="https://ref.ly/Heb%208.5;esv?t=biblia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Rom%205.14;esv?t=bibli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Rom%205.14;esv?t=bibli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means shadow or outline. Paul used it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Colossians 2:17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when he said elements of the Mosaic covenants were “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shadow of the things to come.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Skia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appears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Hebrews 8:5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10:1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there is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hupodeigma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means a figure, copy, or model. It appears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Hebrews 8:5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9:23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1A3CF-B212-42A2-8297-96CD61801F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7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type of Christ is a person or thing that resembles or behaves like Jesus.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comes from the Greek word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tupos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means the mark of a blow, a copy, image, pattern, or prefigure of something or somebody. Paul used it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Romans 5:14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when he called Adam “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type of the one who was to come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1A3CF-B212-42A2-8297-96CD61801F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21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type of Christ is a person or thing that resembles or behaves like Jesus.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comes from the Greek word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tupos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means the mark of a blow, a copy, image, pattern, or prefigure of something or somebody. Paul used it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Romans 5:14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when he called Adam “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type of the one who was to come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1A3CF-B212-42A2-8297-96CD61801F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C034-8896-4431-9956-2B73D07583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0CB9-7684-43ED-9A1F-14EB150E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C034-8896-4431-9956-2B73D07583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0CB9-7684-43ED-9A1F-14EB150E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9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C034-8896-4431-9956-2B73D07583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0CB9-7684-43ED-9A1F-14EB150E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1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C034-8896-4431-9956-2B73D07583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0CB9-7684-43ED-9A1F-14EB150E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0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C034-8896-4431-9956-2B73D07583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0CB9-7684-43ED-9A1F-14EB150E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5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C034-8896-4431-9956-2B73D07583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0CB9-7684-43ED-9A1F-14EB150E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2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C034-8896-4431-9956-2B73D07583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0CB9-7684-43ED-9A1F-14EB150E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2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C034-8896-4431-9956-2B73D07583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0CB9-7684-43ED-9A1F-14EB150E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9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C034-8896-4431-9956-2B73D07583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0CB9-7684-43ED-9A1F-14EB150E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2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C034-8896-4431-9956-2B73D07583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0CB9-7684-43ED-9A1F-14EB150E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C034-8896-4431-9956-2B73D07583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0CB9-7684-43ED-9A1F-14EB150E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0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2C034-8896-4431-9956-2B73D07583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0CB9-7684-43ED-9A1F-14EB150E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27890"/>
          </a:xfrm>
        </p:spPr>
        <p:txBody>
          <a:bodyPr/>
          <a:lstStyle/>
          <a:p>
            <a:r>
              <a:rPr lang="en-US" dirty="0" smtClean="0"/>
              <a:t>Jesus in the Old Testament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whole Bible is the story of Redemption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10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78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Jesus in the Old Testament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952" y="1400961"/>
            <a:ext cx="10352015" cy="47760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/>
              <a:t>Redemption: </a:t>
            </a:r>
            <a:r>
              <a:rPr lang="en-US" dirty="0" smtClean="0"/>
              <a:t>to pay a debt and get something back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The </a:t>
            </a:r>
            <a:r>
              <a:rPr lang="en-US" b="1" dirty="0" smtClean="0"/>
              <a:t>entire Bible </a:t>
            </a:r>
            <a:r>
              <a:rPr lang="en-US" dirty="0" smtClean="0"/>
              <a:t>is the </a:t>
            </a:r>
            <a:r>
              <a:rPr lang="en-US" b="1" dirty="0" smtClean="0"/>
              <a:t>story of redemption</a:t>
            </a:r>
            <a:r>
              <a:rPr lang="en-US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 People have gone away from God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 All People are now slaves of sin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 God will send a Savior to pay the price and redeem His people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en-US" dirty="0" smtClean="0"/>
              <a:t>  When we know this, we will see parts of the story in the Old and New Testaments!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/>
              <a:t>Shadows of the Future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6753"/>
            <a:ext cx="5795682" cy="459021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“For every high priest is appointed to offer gifts and sacrifices; thus it is necessary for this priest also to have something to offer. … They serve </a:t>
            </a:r>
            <a:r>
              <a:rPr lang="en-US" b="1" dirty="0" smtClean="0">
                <a:latin typeface="Arial Narrow" panose="020B0606020202030204" pitchFamily="34" charset="0"/>
              </a:rPr>
              <a:t>a copy and shadow </a:t>
            </a:r>
            <a:r>
              <a:rPr lang="en-US" dirty="0" smtClean="0">
                <a:latin typeface="Arial Narrow" panose="020B0606020202030204" pitchFamily="34" charset="0"/>
              </a:rPr>
              <a:t>of the heavenly things.” Hebrews 8:3,5a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“These are </a:t>
            </a:r>
            <a:r>
              <a:rPr lang="en-US" b="1" dirty="0" smtClean="0">
                <a:latin typeface="Arial Narrow" panose="020B0606020202030204" pitchFamily="34" charset="0"/>
              </a:rPr>
              <a:t>a shadow </a:t>
            </a:r>
            <a:r>
              <a:rPr lang="en-US" dirty="0" smtClean="0">
                <a:latin typeface="Arial Narrow" panose="020B0606020202030204" pitchFamily="34" charset="0"/>
              </a:rPr>
              <a:t>of the things to come, but </a:t>
            </a:r>
            <a:r>
              <a:rPr lang="en-US" b="1" dirty="0" smtClean="0">
                <a:latin typeface="Arial Narrow" panose="020B0606020202030204" pitchFamily="34" charset="0"/>
              </a:rPr>
              <a:t>the substance </a:t>
            </a:r>
            <a:r>
              <a:rPr lang="en-US" dirty="0" smtClean="0">
                <a:latin typeface="Arial Narrow" panose="020B0606020202030204" pitchFamily="34" charset="0"/>
              </a:rPr>
              <a:t>belongs to Christ.” Colossians 2:17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“For since the law has </a:t>
            </a:r>
            <a:r>
              <a:rPr lang="en-US" b="1" dirty="0" smtClean="0">
                <a:latin typeface="Arial Narrow" panose="020B0606020202030204" pitchFamily="34" charset="0"/>
              </a:rPr>
              <a:t>but a shadow </a:t>
            </a:r>
            <a:r>
              <a:rPr lang="en-US" dirty="0" smtClean="0">
                <a:latin typeface="Arial Narrow" panose="020B0606020202030204" pitchFamily="34" charset="0"/>
              </a:rPr>
              <a:t>of the good things to come </a:t>
            </a:r>
            <a:r>
              <a:rPr lang="en-US" b="1" dirty="0" smtClean="0">
                <a:latin typeface="Arial Narrow" panose="020B0606020202030204" pitchFamily="34" charset="0"/>
              </a:rPr>
              <a:t>instead</a:t>
            </a:r>
            <a:r>
              <a:rPr lang="en-US" dirty="0" smtClean="0">
                <a:latin typeface="Arial Narrow" panose="020B0606020202030204" pitchFamily="34" charset="0"/>
              </a:rPr>
              <a:t> of the true form of these </a:t>
            </a:r>
            <a:r>
              <a:rPr lang="en-US" b="1" dirty="0" smtClean="0">
                <a:latin typeface="Arial Narrow" panose="020B0606020202030204" pitchFamily="34" charset="0"/>
              </a:rPr>
              <a:t>realities</a:t>
            </a:r>
            <a:r>
              <a:rPr lang="en-US" dirty="0" smtClean="0">
                <a:latin typeface="Arial Narrow" panose="020B0606020202030204" pitchFamily="34" charset="0"/>
              </a:rPr>
              <a:t>…” Hebrews 10:1a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2029" y="1331818"/>
            <a:ext cx="5419166" cy="40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9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78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Jesus said the Old Testament speaks about Him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961"/>
            <a:ext cx="10515600" cy="47760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John 5:46 – Jesus said that Moses wrote about Him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Luke 22:37 – Jesus said that OT Scripture would be fulfilled in Him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Luke 24:27 – Jesus interpreted OT Scriptures concerning Himself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Luke 4:18-21 – Jesus says the Scripture is fulfilled in Him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Luke 24:44 – Each part of the OT speaks about Jesus!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en-US" dirty="0" smtClean="0"/>
              <a:t>  The story of redemption is the story of Jesus!  When you read the OT, </a:t>
            </a:r>
            <a:r>
              <a:rPr lang="en-US" b="1" dirty="0" smtClean="0"/>
              <a:t>look for Him and learn more about Him!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9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78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Old Testament saints were looking for Him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961"/>
            <a:ext cx="10515600" cy="47760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Malachi 3:1 – “The Lord whom you seek…”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Luke 2:25-32 – Simeon was waiting for Him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Luke 2:36-38 – Anna was waiting for Him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Luke 23:50-51 – Joseph was looking for Him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en-US" dirty="0" smtClean="0"/>
              <a:t> </a:t>
            </a:r>
            <a:r>
              <a:rPr lang="en-US" b="1" dirty="0" smtClean="0"/>
              <a:t>Jesus is Savior </a:t>
            </a:r>
            <a:r>
              <a:rPr lang="en-US" dirty="0" smtClean="0"/>
              <a:t>in the </a:t>
            </a:r>
            <a:r>
              <a:rPr lang="en-US" b="1" dirty="0" smtClean="0"/>
              <a:t>Old and New Testaments</a:t>
            </a:r>
            <a:r>
              <a:rPr lang="en-US" dirty="0" smtClean="0"/>
              <a:t>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78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Some ways we see Jesus in the Old Testament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961"/>
            <a:ext cx="10515600" cy="47760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u="sng" dirty="0"/>
              <a:t>Types</a:t>
            </a:r>
            <a:r>
              <a:rPr lang="en-US" dirty="0"/>
              <a:t> – things or people that serve as examples of Jesus (Genesis 22:8; Numbers 21:9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1028" name="Picture 4" descr="What makes writing on a typewriter a unique experience? | by Mac Kozal |  Medi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3" b="5937"/>
          <a:stretch/>
        </p:blipFill>
        <p:spPr bwMode="auto">
          <a:xfrm>
            <a:off x="108284" y="3157501"/>
            <a:ext cx="4018547" cy="27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BEL &amp; CO // BLANK TYPEWRITER PAP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2057400"/>
            <a:ext cx="72009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BEL &amp; CO // BLANK TYPEWRITER PAP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2" t="19833" r="31796" b="55500"/>
          <a:stretch/>
        </p:blipFill>
        <p:spPr bwMode="auto">
          <a:xfrm>
            <a:off x="4565374" y="2057400"/>
            <a:ext cx="7175672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4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78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Some ways we see Jesus in the Old Testament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961"/>
            <a:ext cx="10515600" cy="47760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u="sng" dirty="0"/>
              <a:t>Types</a:t>
            </a:r>
            <a:r>
              <a:rPr lang="en-US" dirty="0"/>
              <a:t> – things or people that serve as examples of Jesus (Genesis 22:8; Numbers 21:9)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u="sng" dirty="0" smtClean="0"/>
              <a:t>Prophecies</a:t>
            </a:r>
            <a:r>
              <a:rPr lang="en-US" dirty="0" smtClean="0"/>
              <a:t> – direct predictions about Jesus life and work (Isaiah 53:5)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u="sng" dirty="0" err="1" smtClean="0"/>
              <a:t>Christophanies</a:t>
            </a:r>
            <a:r>
              <a:rPr lang="en-US" dirty="0" smtClean="0"/>
              <a:t> – pre-incarnate appearances of Jesus (Daniel 3:25)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The Old Testament is filled with truths about Jesus to </a:t>
            </a:r>
            <a:r>
              <a:rPr lang="en-US" b="1" dirty="0" smtClean="0"/>
              <a:t>give us hope </a:t>
            </a:r>
            <a:r>
              <a:rPr lang="en-US" dirty="0" smtClean="0"/>
              <a:t>(Romans 15:4) and </a:t>
            </a:r>
            <a:r>
              <a:rPr lang="en-US" b="1" dirty="0" smtClean="0"/>
              <a:t>help us know Him better</a:t>
            </a:r>
            <a:r>
              <a:rPr lang="en-US" dirty="0" smtClean="0"/>
              <a:t>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78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How can we see Jesus in the Old Testament?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960"/>
            <a:ext cx="10515600" cy="494950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/>
              <a:t>Study the Word </a:t>
            </a:r>
            <a:r>
              <a:rPr lang="en-US" dirty="0" smtClean="0"/>
              <a:t>and its </a:t>
            </a:r>
            <a:r>
              <a:rPr lang="en-US" b="1" dirty="0" smtClean="0"/>
              <a:t>context</a:t>
            </a:r>
            <a:r>
              <a:rPr lang="en-US" dirty="0" smtClean="0"/>
              <a:t>.  “Anointed One” (Messiah) often refers to Jesus (e.g. Daniel 9:25-26), but it may not in 1 Samuel 24:10.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Look for </a:t>
            </a:r>
            <a:r>
              <a:rPr lang="en-US" b="1" dirty="0" smtClean="0"/>
              <a:t>names</a:t>
            </a:r>
            <a:r>
              <a:rPr lang="en-US" dirty="0" smtClean="0"/>
              <a:t> used for Jesus.  “Branch” (Isaiah 11:1), “Servant” (Isaiah 42:1), “Star” (Numbers 24:17), “Righteous King” (</a:t>
            </a:r>
            <a:r>
              <a:rPr lang="en-US" dirty="0" err="1" smtClean="0"/>
              <a:t>Zech</a:t>
            </a:r>
            <a:r>
              <a:rPr lang="en-US" dirty="0" smtClean="0"/>
              <a:t> 9:9)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Compare </a:t>
            </a:r>
            <a:r>
              <a:rPr lang="en-US" b="1" dirty="0" smtClean="0"/>
              <a:t>OT and NT </a:t>
            </a:r>
            <a:r>
              <a:rPr lang="en-US" dirty="0" smtClean="0"/>
              <a:t>Scriptures.  Zechariah 9:9 with Matthew 21:4-5; Matthew 27:46 with Psalm 22:1,16-18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Look for </a:t>
            </a:r>
            <a:r>
              <a:rPr lang="en-US" b="1" dirty="0" smtClean="0"/>
              <a:t>matching details</a:t>
            </a:r>
            <a:r>
              <a:rPr lang="en-US" dirty="0" smtClean="0"/>
              <a:t>.  The rejection and exaltation of Joseph, the work and intercession of Moses, </a:t>
            </a:r>
            <a:r>
              <a:rPr lang="en-US" dirty="0" err="1" smtClean="0"/>
              <a:t>etc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en-US" dirty="0" smtClean="0"/>
              <a:t>  The whole Bible fits together perfectly – it is clearly the </a:t>
            </a:r>
            <a:r>
              <a:rPr lang="en-US" b="1" dirty="0" smtClean="0"/>
              <a:t>wonderful work of a powerful God</a:t>
            </a:r>
            <a:r>
              <a:rPr lang="en-US" dirty="0" smtClean="0"/>
              <a:t>!   </a:t>
            </a:r>
          </a:p>
        </p:txBody>
      </p:sp>
    </p:spTree>
    <p:extLst>
      <p:ext uri="{BB962C8B-B14F-4D97-AF65-F5344CB8AC3E}">
        <p14:creationId xmlns:p14="http://schemas.microsoft.com/office/powerpoint/2010/main" val="27273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05" y="1"/>
            <a:ext cx="1237239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022229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Imagine this: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873" y="1022230"/>
            <a:ext cx="9171992" cy="55309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40 different people over 1600 years</a:t>
            </a:r>
          </a:p>
          <a:p>
            <a:r>
              <a:rPr lang="en-US" dirty="0" smtClean="0"/>
              <a:t>Each cuts out a different puzzle piece: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likely that they all fit together?</a:t>
            </a:r>
          </a:p>
          <a:p>
            <a:r>
              <a:rPr lang="en-US" dirty="0" smtClean="0"/>
              <a:t>Impossible!</a:t>
            </a:r>
          </a:p>
          <a:p>
            <a:r>
              <a:rPr lang="en-US" b="1" dirty="0" smtClean="0"/>
              <a:t>Unless</a:t>
            </a:r>
            <a:r>
              <a:rPr lang="en-US" dirty="0" smtClean="0"/>
              <a:t>, they are perfectly </a:t>
            </a:r>
            <a:r>
              <a:rPr lang="en-US" b="1" dirty="0" smtClean="0"/>
              <a:t>guided by the One </a:t>
            </a:r>
            <a:r>
              <a:rPr lang="en-US" dirty="0" smtClean="0"/>
              <a:t>who is using them to assemble </a:t>
            </a:r>
            <a:r>
              <a:rPr lang="en-US" b="1" dirty="0" smtClean="0"/>
              <a:t>His masterpiece</a:t>
            </a:r>
            <a:r>
              <a:rPr lang="en-US" dirty="0" smtClean="0"/>
              <a:t>, designed before they started writing anything.</a:t>
            </a:r>
          </a:p>
          <a:p>
            <a:r>
              <a:rPr lang="en-US" dirty="0"/>
              <a:t> </a:t>
            </a:r>
            <a:r>
              <a:rPr lang="en-US" dirty="0" smtClean="0"/>
              <a:t>The Bible is </a:t>
            </a:r>
            <a:r>
              <a:rPr lang="en-US" dirty="0"/>
              <a:t>sweeter than honey and </a:t>
            </a:r>
            <a:r>
              <a:rPr lang="en-US" b="1" dirty="0"/>
              <a:t>more precious than gold</a:t>
            </a:r>
            <a:r>
              <a:rPr lang="en-US" dirty="0"/>
              <a:t> (Psalm 19:7-11</a:t>
            </a:r>
            <a:r>
              <a:rPr lang="en-US" dirty="0" smtClean="0"/>
              <a:t>)!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49" y="1928697"/>
            <a:ext cx="2287131" cy="1282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556" y="1940020"/>
            <a:ext cx="1709365" cy="12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840</Words>
  <Application>Microsoft Office PowerPoint</Application>
  <PresentationFormat>Widescreen</PresentationFormat>
  <Paragraphs>60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Wingdings</vt:lpstr>
      <vt:lpstr>Office Theme</vt:lpstr>
      <vt:lpstr>Jesus in the Old Testament</vt:lpstr>
      <vt:lpstr>Jesus in the Old Testament</vt:lpstr>
      <vt:lpstr>Shadows of the Future</vt:lpstr>
      <vt:lpstr>Jesus said the Old Testament speaks about Him</vt:lpstr>
      <vt:lpstr>Old Testament saints were looking for Him</vt:lpstr>
      <vt:lpstr>Some ways we see Jesus in the Old Testament</vt:lpstr>
      <vt:lpstr>Some ways we see Jesus in the Old Testament</vt:lpstr>
      <vt:lpstr>How can we see Jesus in the Old Testament?</vt:lpstr>
      <vt:lpstr>Imagine this: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in the Old Testament</dc:title>
  <dc:creator>Mark Robnett</dc:creator>
  <cp:lastModifiedBy>Mark Robnett</cp:lastModifiedBy>
  <cp:revision>21</cp:revision>
  <dcterms:created xsi:type="dcterms:W3CDTF">2025-01-24T19:31:48Z</dcterms:created>
  <dcterms:modified xsi:type="dcterms:W3CDTF">2025-04-05T19:33:21Z</dcterms:modified>
</cp:coreProperties>
</file>