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68" r:id="rId3"/>
    <p:sldId id="269" r:id="rId4"/>
    <p:sldId id="288" r:id="rId5"/>
    <p:sldId id="289" r:id="rId6"/>
    <p:sldId id="290" r:id="rId7"/>
    <p:sldId id="291" r:id="rId8"/>
    <p:sldId id="292" r:id="rId9"/>
    <p:sldId id="293" r:id="rId10"/>
    <p:sldId id="295" r:id="rId11"/>
    <p:sldId id="294" r:id="rId12"/>
    <p:sldId id="296" r:id="rId13"/>
    <p:sldId id="298" r:id="rId14"/>
    <p:sldId id="297" r:id="rId15"/>
    <p:sldId id="299" r:id="rId16"/>
    <p:sldId id="300" r:id="rId17"/>
    <p:sldId id="301" r:id="rId18"/>
    <p:sldId id="302" r:id="rId19"/>
    <p:sldId id="303" r:id="rId20"/>
    <p:sldId id="304" r:id="rId21"/>
    <p:sldId id="305" r:id="rId22"/>
    <p:sldId id="26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5" autoAdjust="0"/>
    <p:restoredTop sz="79577" autoAdjust="0"/>
  </p:normalViewPr>
  <p:slideViewPr>
    <p:cSldViewPr snapToGrid="0">
      <p:cViewPr varScale="1">
        <p:scale>
          <a:sx n="85" d="100"/>
          <a:sy n="85" d="100"/>
        </p:scale>
        <p:origin x="1422" y="300"/>
      </p:cViewPr>
      <p:guideLst/>
    </p:cSldViewPr>
  </p:slideViewPr>
  <p:notesTextViewPr>
    <p:cViewPr>
      <p:scale>
        <a:sx n="200" d="100"/>
        <a:sy n="200" d="100"/>
      </p:scale>
      <p:origin x="0" y="0"/>
    </p:cViewPr>
  </p:notesTextViewPr>
  <p:sorterViewPr>
    <p:cViewPr>
      <p:scale>
        <a:sx n="184" d="100"/>
        <a:sy n="184" d="100"/>
      </p:scale>
      <p:origin x="0" y="-419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4BF213-7782-4014-A9D1-75E1357DAD5F}" type="datetimeFigureOut">
              <a:rPr lang="en-US" smtClean="0"/>
              <a:t>5/24/2025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B0E6C4-82D7-4876-A77D-3B4A2DA354CF}" type="slidenum">
              <a:rPr lang="en-US" smtClean="0"/>
              <a:t>‹#›</a:t>
            </a:fld>
            <a:endParaRPr lang="en-US"/>
          </a:p>
        </p:txBody>
      </p:sp>
    </p:spTree>
    <p:extLst>
      <p:ext uri="{BB962C8B-B14F-4D97-AF65-F5344CB8AC3E}">
        <p14:creationId xmlns:p14="http://schemas.microsoft.com/office/powerpoint/2010/main" val="4258602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could spend many more weeks looking at OT Types of Christ,</a:t>
            </a:r>
            <a:r>
              <a:rPr lang="en-US" baseline="0" dirty="0"/>
              <a:t> but this week, we’ll move on to look at some specific prophecies about Jesus.  Many of these might be familiar to you, but looking at them all together will help us appreciate the beauty of God’s redemptive plan woven throughout the OT.</a:t>
            </a:r>
          </a:p>
          <a:p>
            <a:endParaRPr lang="en-US" baseline="0" dirty="0"/>
          </a:p>
          <a:p>
            <a:r>
              <a:rPr lang="en-US" baseline="0" dirty="0"/>
              <a:t>Of course, there are hundreds more prophecies we could dig into, but I’ll leave those to your further study.</a:t>
            </a:r>
            <a:endParaRPr lang="en-US" dirty="0"/>
          </a:p>
        </p:txBody>
      </p:sp>
      <p:sp>
        <p:nvSpPr>
          <p:cNvPr id="4" name="Slide Number Placeholder 3"/>
          <p:cNvSpPr>
            <a:spLocks noGrp="1"/>
          </p:cNvSpPr>
          <p:nvPr>
            <p:ph type="sldNum" sz="quarter" idx="10"/>
          </p:nvPr>
        </p:nvSpPr>
        <p:spPr/>
        <p:txBody>
          <a:bodyPr/>
          <a:lstStyle/>
          <a:p>
            <a:fld id="{86F1A3CF-B212-42A2-8297-96CD61801F86}" type="slidenum">
              <a:rPr lang="en-US" smtClean="0"/>
              <a:t>2</a:t>
            </a:fld>
            <a:endParaRPr lang="en-US"/>
          </a:p>
        </p:txBody>
      </p:sp>
    </p:spTree>
    <p:extLst>
      <p:ext uri="{BB962C8B-B14F-4D97-AF65-F5344CB8AC3E}">
        <p14:creationId xmlns:p14="http://schemas.microsoft.com/office/powerpoint/2010/main" val="12291492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Jesus was silent before the priests and before Pilate</a:t>
            </a:r>
          </a:p>
        </p:txBody>
      </p:sp>
      <p:sp>
        <p:nvSpPr>
          <p:cNvPr id="4" name="Slide Number Placeholder 3"/>
          <p:cNvSpPr>
            <a:spLocks noGrp="1"/>
          </p:cNvSpPr>
          <p:nvPr>
            <p:ph type="sldNum" sz="quarter" idx="10"/>
          </p:nvPr>
        </p:nvSpPr>
        <p:spPr/>
        <p:txBody>
          <a:bodyPr/>
          <a:lstStyle/>
          <a:p>
            <a:fld id="{7AB0E6C4-82D7-4876-A77D-3B4A2DA354CF}" type="slidenum">
              <a:rPr lang="en-US" smtClean="0"/>
              <a:t>14</a:t>
            </a:fld>
            <a:endParaRPr lang="en-US"/>
          </a:p>
        </p:txBody>
      </p:sp>
    </p:spTree>
    <p:extLst>
      <p:ext uri="{BB962C8B-B14F-4D97-AF65-F5344CB8AC3E}">
        <p14:creationId xmlns:p14="http://schemas.microsoft.com/office/powerpoint/2010/main" val="3180995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Even though a ram</a:t>
            </a:r>
            <a:r>
              <a:rPr lang="en-US" baseline="0" dirty="0"/>
              <a:t> was already provided to take the place of Isaac, </a:t>
            </a:r>
            <a:r>
              <a:rPr lang="en-US" dirty="0"/>
              <a:t>Abraham prophesied</a:t>
            </a:r>
            <a:r>
              <a:rPr lang="en-US" baseline="0" dirty="0"/>
              <a:t> that another Lamb “will be provided” on that mountain in the future.  He </a:t>
            </a:r>
            <a:r>
              <a:rPr lang="en-US" dirty="0"/>
              <a:t>had to journey</a:t>
            </a:r>
            <a:r>
              <a:rPr lang="en-US" baseline="0" dirty="0"/>
              <a:t> for three days (Genesis 22:4) to reach the place where Jesus’ crucifixion would eventually take place (in order to make his prophecy even more compelling).</a:t>
            </a:r>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15</a:t>
            </a:fld>
            <a:endParaRPr lang="en-US"/>
          </a:p>
        </p:txBody>
      </p:sp>
    </p:spTree>
    <p:extLst>
      <p:ext uri="{BB962C8B-B14F-4D97-AF65-F5344CB8AC3E}">
        <p14:creationId xmlns:p14="http://schemas.microsoft.com/office/powerpoint/2010/main" val="2304522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especially</a:t>
            </a:r>
            <a:r>
              <a:rPr lang="en-US" baseline="0" dirty="0"/>
              <a:t> interesting for two reasons:</a:t>
            </a:r>
          </a:p>
          <a:p>
            <a:r>
              <a:rPr lang="en-US" baseline="0" dirty="0"/>
              <a:t>* The Jewish mode of execution was stoning (covering up, not hanging up)</a:t>
            </a:r>
          </a:p>
          <a:p>
            <a:r>
              <a:rPr lang="en-US" baseline="0" dirty="0"/>
              <a:t>* Crucifixion wasn’t invented at the time of this prophecy</a:t>
            </a:r>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16</a:t>
            </a:fld>
            <a:endParaRPr lang="en-US"/>
          </a:p>
        </p:txBody>
      </p:sp>
    </p:spTree>
    <p:extLst>
      <p:ext uri="{BB962C8B-B14F-4D97-AF65-F5344CB8AC3E}">
        <p14:creationId xmlns:p14="http://schemas.microsoft.com/office/powerpoint/2010/main" val="31623328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passage in Psalm 22 predicts the actual words that would</a:t>
            </a:r>
            <a:r>
              <a:rPr lang="en-US" baseline="0" dirty="0"/>
              <a:t> be spoken by Jesus and by His accusers!</a:t>
            </a:r>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17</a:t>
            </a:fld>
            <a:endParaRPr lang="en-US"/>
          </a:p>
        </p:txBody>
      </p:sp>
    </p:spTree>
    <p:extLst>
      <p:ext uri="{BB962C8B-B14F-4D97-AF65-F5344CB8AC3E}">
        <p14:creationId xmlns:p14="http://schemas.microsoft.com/office/powerpoint/2010/main" val="34049713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many prophecies</a:t>
            </a:r>
            <a:r>
              <a:rPr lang="en-US" baseline="0" dirty="0"/>
              <a:t> predict the “what, how, when, and where,” this one is especially important because it points to the “why” of Jesus’ death.</a:t>
            </a:r>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18</a:t>
            </a:fld>
            <a:endParaRPr lang="en-US"/>
          </a:p>
        </p:txBody>
      </p:sp>
    </p:spTree>
    <p:extLst>
      <p:ext uri="{BB962C8B-B14F-4D97-AF65-F5344CB8AC3E}">
        <p14:creationId xmlns:p14="http://schemas.microsoft.com/office/powerpoint/2010/main" val="41875562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with all crucified</a:t>
            </a:r>
            <a:r>
              <a:rPr lang="en-US" baseline="0" dirty="0"/>
              <a:t> criminals, Jesus would normally have been “assigned a grave” with them, usually a mass-burial pit.  But God appointed Joseph of </a:t>
            </a:r>
            <a:r>
              <a:rPr lang="en-US" baseline="0" dirty="0" err="1"/>
              <a:t>Arimathea</a:t>
            </a:r>
            <a:r>
              <a:rPr lang="en-US" baseline="0" dirty="0"/>
              <a:t> for a much more important reason – so that we could have confidence in the resurrection!</a:t>
            </a:r>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19</a:t>
            </a:fld>
            <a:endParaRPr lang="en-US"/>
          </a:p>
        </p:txBody>
      </p:sp>
    </p:spTree>
    <p:extLst>
      <p:ext uri="{BB962C8B-B14F-4D97-AF65-F5344CB8AC3E}">
        <p14:creationId xmlns:p14="http://schemas.microsoft.com/office/powerpoint/2010/main" val="1754292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He</a:t>
            </a:r>
            <a:r>
              <a:rPr lang="en-US" baseline="0" dirty="0"/>
              <a:t> makes His life an offering for sin, </a:t>
            </a:r>
            <a:r>
              <a:rPr lang="en-US" b="1" baseline="0" dirty="0"/>
              <a:t>He will see the light of life </a:t>
            </a:r>
            <a:r>
              <a:rPr lang="en-US" baseline="0" dirty="0"/>
              <a:t>and be satisfied!</a:t>
            </a:r>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20</a:t>
            </a:fld>
            <a:endParaRPr lang="en-US"/>
          </a:p>
        </p:txBody>
      </p:sp>
    </p:spTree>
    <p:extLst>
      <p:ext uri="{BB962C8B-B14F-4D97-AF65-F5344CB8AC3E}">
        <p14:creationId xmlns:p14="http://schemas.microsoft.com/office/powerpoint/2010/main" val="38853734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say “definitely” because He</a:t>
            </a:r>
            <a:r>
              <a:rPr lang="en-US" baseline="0" dirty="0"/>
              <a:t> always does what He says!  His prophecies from the past always come true, so His promises of the future are absolutely trustworthy!</a:t>
            </a:r>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21</a:t>
            </a:fld>
            <a:endParaRPr lang="en-US"/>
          </a:p>
        </p:txBody>
      </p:sp>
    </p:spTree>
    <p:extLst>
      <p:ext uri="{BB962C8B-B14F-4D97-AF65-F5344CB8AC3E}">
        <p14:creationId xmlns:p14="http://schemas.microsoft.com/office/powerpoint/2010/main" val="3570021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true God stands alone – there is </a:t>
            </a:r>
            <a:r>
              <a:rPr lang="en-US" b="1" dirty="0"/>
              <a:t>none like Him</a:t>
            </a:r>
            <a:r>
              <a:rPr lang="en-US" dirty="0"/>
              <a:t>.  Not only does He </a:t>
            </a:r>
            <a:r>
              <a:rPr lang="en-US" b="1" dirty="0"/>
              <a:t>see everything in perfect detail </a:t>
            </a:r>
            <a:r>
              <a:rPr lang="en-US" dirty="0"/>
              <a:t>(past,</a:t>
            </a:r>
            <a:r>
              <a:rPr lang="en-US" baseline="0" dirty="0"/>
              <a:t> present, and future), He also has </a:t>
            </a:r>
            <a:r>
              <a:rPr lang="en-US" b="1" baseline="0" dirty="0"/>
              <a:t>absolute power </a:t>
            </a:r>
            <a:r>
              <a:rPr lang="en-US" baseline="0" dirty="0"/>
              <a:t>to </a:t>
            </a:r>
            <a:r>
              <a:rPr lang="en-US" b="1" baseline="0" dirty="0"/>
              <a:t>do</a:t>
            </a:r>
            <a:r>
              <a:rPr lang="en-US" baseline="0" dirty="0"/>
              <a:t> whatever best fits </a:t>
            </a:r>
            <a:r>
              <a:rPr lang="en-US" b="1" baseline="0" dirty="0"/>
              <a:t>His plan</a:t>
            </a:r>
            <a:r>
              <a:rPr lang="en-US" baseline="0" dirty="0"/>
              <a:t>!</a:t>
            </a:r>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3</a:t>
            </a:fld>
            <a:endParaRPr lang="en-US"/>
          </a:p>
        </p:txBody>
      </p:sp>
    </p:spTree>
    <p:extLst>
      <p:ext uri="{BB962C8B-B14F-4D97-AF65-F5344CB8AC3E}">
        <p14:creationId xmlns:p14="http://schemas.microsoft.com/office/powerpoint/2010/main" val="498824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Beginning with God’s promise to Abraham, then Isaac, Jacob,</a:t>
            </a:r>
            <a:r>
              <a:rPr lang="en-US" baseline="0" dirty="0"/>
              <a:t> and Judah, we see that Jesus is </a:t>
            </a:r>
            <a:r>
              <a:rPr lang="en-US" b="1" baseline="0" dirty="0"/>
              <a:t>legally</a:t>
            </a:r>
            <a:r>
              <a:rPr lang="en-US" baseline="0" dirty="0"/>
              <a:t> in this promised royal line of kings, eventually leading to His stepfather, Joseph.  In the gospel of Luke, we see a more detailed physical genealogy from Adam to Joseph, including some of the sons who were not royalty.</a:t>
            </a:r>
          </a:p>
          <a:p>
            <a:endParaRPr lang="en-US" baseline="0" dirty="0"/>
          </a:p>
          <a:p>
            <a:r>
              <a:rPr lang="en-US" dirty="0"/>
              <a:t>An old suggestion is that Matthew traces Joseph’s ancestry while Luke traces Mary’s ancestry. But very few commentators defend this solution today, because Luke 1:27 refers to Joseph, not Mary, and taking Luke 3:23 as a reference to Mary’s ancestry requires the unlikely step of inserting Mary into the text where she is not mentioned but Joseph is mentioned.</a:t>
            </a:r>
          </a:p>
          <a:p>
            <a:endParaRPr lang="en-US" dirty="0"/>
          </a:p>
          <a:p>
            <a:r>
              <a:rPr lang="en-US" dirty="0"/>
              <a:t>Then there are various explanations for the two different people named as Joseph’s father (Jacob in Matthew; </a:t>
            </a:r>
            <a:r>
              <a:rPr lang="en-US" dirty="0" err="1"/>
              <a:t>Heli</a:t>
            </a:r>
            <a:r>
              <a:rPr lang="en-US" dirty="0"/>
              <a:t> in Luke). In most proposed solutions, they are thought to be different people and a second marriage is assumed (sometimes a levirate marriage; see note on Matt. 22:24), so that Joseph was the legal son of one but the physical son of the other, and thus there are two lines of ancestry for the two men. (3) Some commentators have suggested that </a:t>
            </a:r>
            <a:r>
              <a:rPr lang="en-US" dirty="0" err="1"/>
              <a:t>Heli</a:t>
            </a:r>
            <a:r>
              <a:rPr lang="en-US" dirty="0"/>
              <a:t> was Mary’s father, but that there were no male heirs in the family, so </a:t>
            </a:r>
            <a:r>
              <a:rPr lang="en-US" dirty="0" err="1"/>
              <a:t>Heli</a:t>
            </a:r>
            <a:r>
              <a:rPr lang="en-US" dirty="0"/>
              <a:t> adopted Joseph as his “son” when Mary and Joseph were married.</a:t>
            </a:r>
          </a:p>
          <a:p>
            <a:endParaRPr lang="en-US" dirty="0"/>
          </a:p>
          <a:p>
            <a:r>
              <a:rPr lang="en-US" dirty="0"/>
              <a:t>ESV Bibles. ESV Study Bible (</a:t>
            </a:r>
            <a:r>
              <a:rPr lang="en-US" dirty="0" err="1"/>
              <a:t>Ebook</a:t>
            </a:r>
            <a:r>
              <a:rPr lang="en-US" dirty="0"/>
              <a:t>) (p. 8409). Crossway. Kindle Edition. </a:t>
            </a:r>
          </a:p>
        </p:txBody>
      </p:sp>
      <p:sp>
        <p:nvSpPr>
          <p:cNvPr id="4" name="Slide Number Placeholder 3"/>
          <p:cNvSpPr>
            <a:spLocks noGrp="1"/>
          </p:cNvSpPr>
          <p:nvPr>
            <p:ph type="sldNum" sz="quarter" idx="10"/>
          </p:nvPr>
        </p:nvSpPr>
        <p:spPr/>
        <p:txBody>
          <a:bodyPr/>
          <a:lstStyle/>
          <a:p>
            <a:fld id="{7AB0E6C4-82D7-4876-A77D-3B4A2DA354CF}" type="slidenum">
              <a:rPr lang="en-US" smtClean="0"/>
              <a:t>4</a:t>
            </a:fld>
            <a:endParaRPr lang="en-US"/>
          </a:p>
        </p:txBody>
      </p:sp>
    </p:spTree>
    <p:extLst>
      <p:ext uri="{BB962C8B-B14F-4D97-AF65-F5344CB8AC3E}">
        <p14:creationId xmlns:p14="http://schemas.microsoft.com/office/powerpoint/2010/main" val="3879795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Notice that Messiah will not</a:t>
            </a:r>
            <a:r>
              <a:rPr lang="en-US" baseline="0" dirty="0"/>
              <a:t> only be ruler in Israel, but also “He shall be great </a:t>
            </a:r>
            <a:r>
              <a:rPr lang="en-US" b="1" baseline="0" dirty="0"/>
              <a:t>to the ends of the earth</a:t>
            </a:r>
            <a:r>
              <a:rPr lang="en-US" baseline="0" dirty="0"/>
              <a:t>.”</a:t>
            </a:r>
          </a:p>
          <a:p>
            <a:endParaRPr lang="en-US" baseline="0" dirty="0"/>
          </a:p>
          <a:p>
            <a:r>
              <a:rPr lang="en-US" baseline="0" dirty="0"/>
              <a:t>We can be clear that this prophecy was about Jesus because of the response given to Herod by the chief priests when asked where the Messiah was to be born:  (Matthew 2:5-6) “In Bethlehem in Judea,” they replied, “for this is what the prophet has written: ‘But you, Bethlehem, in the land of Judah, are by no means least among the rulers of Judah; for out of you will come a ruler who will shepherd my people Israel.’” </a:t>
            </a:r>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6</a:t>
            </a:fld>
            <a:endParaRPr lang="en-US"/>
          </a:p>
        </p:txBody>
      </p:sp>
    </p:spTree>
    <p:extLst>
      <p:ext uri="{BB962C8B-B14F-4D97-AF65-F5344CB8AC3E}">
        <p14:creationId xmlns:p14="http://schemas.microsoft.com/office/powerpoint/2010/main" val="38620945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It seems that God planned this unusual (but important) meeting of Abraham with this mysterious priest, Melchizedek, simply to show that Jesus could legally be a high priest, even though he was not in the line of Aaron or Levi (yet to be born).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“This Melchizedek was king of Salem and priest of God Most High. He met Abraham returning from the defeat of the kings and blessed him,</a:t>
            </a:r>
            <a:r>
              <a:rPr lang="en-US" sz="1200" b="1" i="0" u="none" strike="noStrike" kern="1200" baseline="3000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and Abraham gave him a tenth of everything. First, the name Melchizedek means “king of righteousness” then also, “king of Salem” means “king of peace.”</a:t>
            </a:r>
            <a:r>
              <a:rPr lang="en-US" sz="1200" b="1" i="0" u="none" strike="noStrike" kern="1200" baseline="30000" dirty="0">
                <a:solidFill>
                  <a:schemeClr val="tx1"/>
                </a:solidFill>
                <a:latin typeface="+mn-lt"/>
                <a:ea typeface="+mn-ea"/>
                <a:cs typeface="+mn-cs"/>
              </a:rPr>
              <a:t> </a:t>
            </a:r>
            <a:r>
              <a:rPr lang="en-US" sz="1200" b="1" i="0" u="none" strike="noStrike" kern="1200" baseline="0" dirty="0">
                <a:solidFill>
                  <a:schemeClr val="tx1"/>
                </a:solidFill>
                <a:latin typeface="+mn-lt"/>
                <a:ea typeface="+mn-ea"/>
                <a:cs typeface="+mn-cs"/>
              </a:rPr>
              <a:t>Without father or mother, without genealogy, without beginning of days or end of life, resembling the Son of God</a:t>
            </a:r>
            <a:r>
              <a:rPr lang="en-US" sz="1200" b="0" i="0" u="none" strike="noStrike" kern="1200" baseline="0" dirty="0">
                <a:solidFill>
                  <a:schemeClr val="tx1"/>
                </a:solidFill>
                <a:latin typeface="+mn-lt"/>
                <a:ea typeface="+mn-ea"/>
                <a:cs typeface="+mn-cs"/>
              </a:rPr>
              <a:t>, he remains a priest forever. “  Hebrews 7:1-3</a:t>
            </a:r>
          </a:p>
          <a:p>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7</a:t>
            </a:fld>
            <a:endParaRPr lang="en-US"/>
          </a:p>
        </p:txBody>
      </p:sp>
    </p:spTree>
    <p:extLst>
      <p:ext uri="{BB962C8B-B14F-4D97-AF65-F5344CB8AC3E}">
        <p14:creationId xmlns:p14="http://schemas.microsoft.com/office/powerpoint/2010/main" val="11882891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these places of promised light, there was a unique mixture of Jews and Gentiles</a:t>
            </a:r>
            <a:r>
              <a:rPr lang="en-US" baseline="0" dirty="0"/>
              <a:t> (“</a:t>
            </a:r>
            <a:r>
              <a:rPr lang="en-US" b="1" baseline="0" dirty="0"/>
              <a:t>Galilee of the nations</a:t>
            </a:r>
            <a:r>
              <a:rPr lang="en-US" baseline="0" dirty="0"/>
              <a:t>.”)</a:t>
            </a:r>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8</a:t>
            </a:fld>
            <a:endParaRPr lang="en-US"/>
          </a:p>
        </p:txBody>
      </p:sp>
    </p:spTree>
    <p:extLst>
      <p:ext uri="{BB962C8B-B14F-4D97-AF65-F5344CB8AC3E}">
        <p14:creationId xmlns:p14="http://schemas.microsoft.com/office/powerpoint/2010/main" val="41945554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God performed</a:t>
            </a:r>
            <a:r>
              <a:rPr lang="en-US" baseline="0" dirty="0"/>
              <a:t> miracles through other people in the Scripture, Jesus is the only one who ever healed blind people.</a:t>
            </a:r>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9</a:t>
            </a:fld>
            <a:endParaRPr lang="en-US"/>
          </a:p>
        </p:txBody>
      </p:sp>
    </p:spTree>
    <p:extLst>
      <p:ext uri="{BB962C8B-B14F-4D97-AF65-F5344CB8AC3E}">
        <p14:creationId xmlns:p14="http://schemas.microsoft.com/office/powerpoint/2010/main" val="27354446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prophecy shows the amazing blend of power and humility of King</a:t>
            </a:r>
            <a:r>
              <a:rPr lang="en-US" baseline="0" dirty="0"/>
              <a:t> Jesus, the One who would conquer, not with a sword, but with a cross!</a:t>
            </a:r>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10</a:t>
            </a:fld>
            <a:endParaRPr lang="en-US"/>
          </a:p>
        </p:txBody>
      </p:sp>
    </p:spTree>
    <p:extLst>
      <p:ext uri="{BB962C8B-B14F-4D97-AF65-F5344CB8AC3E}">
        <p14:creationId xmlns:p14="http://schemas.microsoft.com/office/powerpoint/2010/main" val="1422094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483 lunar</a:t>
            </a:r>
            <a:r>
              <a:rPr lang="en-US" baseline="0" dirty="0"/>
              <a:t> years *360/365.25 = 476 solar years</a:t>
            </a:r>
          </a:p>
          <a:p>
            <a:r>
              <a:rPr lang="en-US" baseline="0" dirty="0"/>
              <a:t>444 – 476 (not counting year zero) = 33 AD</a:t>
            </a:r>
          </a:p>
          <a:p>
            <a:endParaRPr lang="en-US" dirty="0"/>
          </a:p>
        </p:txBody>
      </p:sp>
      <p:sp>
        <p:nvSpPr>
          <p:cNvPr id="4" name="Slide Number Placeholder 3"/>
          <p:cNvSpPr>
            <a:spLocks noGrp="1"/>
          </p:cNvSpPr>
          <p:nvPr>
            <p:ph type="sldNum" sz="quarter" idx="10"/>
          </p:nvPr>
        </p:nvSpPr>
        <p:spPr/>
        <p:txBody>
          <a:bodyPr/>
          <a:lstStyle/>
          <a:p>
            <a:fld id="{7AB0E6C4-82D7-4876-A77D-3B4A2DA354CF}" type="slidenum">
              <a:rPr lang="en-US" smtClean="0"/>
              <a:t>11</a:t>
            </a:fld>
            <a:endParaRPr lang="en-US"/>
          </a:p>
        </p:txBody>
      </p:sp>
    </p:spTree>
    <p:extLst>
      <p:ext uri="{BB962C8B-B14F-4D97-AF65-F5344CB8AC3E}">
        <p14:creationId xmlns:p14="http://schemas.microsoft.com/office/powerpoint/2010/main" val="1097732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8459DEC-7A85-4489-ABB3-20A9647D6383}"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3775281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459DEC-7A85-4489-ABB3-20A9647D6383}"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2989193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459DEC-7A85-4489-ABB3-20A9647D6383}"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2517943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459DEC-7A85-4489-ABB3-20A9647D6383}"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141926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8459DEC-7A85-4489-ABB3-20A9647D6383}"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1831509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8459DEC-7A85-4489-ABB3-20A9647D6383}"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4047958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8459DEC-7A85-4489-ABB3-20A9647D6383}" type="datetimeFigureOut">
              <a:rPr lang="en-US" smtClean="0"/>
              <a:t>5/24/2025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394794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8459DEC-7A85-4489-ABB3-20A9647D6383}" type="datetimeFigureOut">
              <a:rPr lang="en-US" smtClean="0"/>
              <a:t>5/24/2025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2819334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459DEC-7A85-4489-ABB3-20A9647D6383}" type="datetimeFigureOut">
              <a:rPr lang="en-US" smtClean="0"/>
              <a:t>5/24/2025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4049107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8459DEC-7A85-4489-ABB3-20A9647D6383}"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3101913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8459DEC-7A85-4489-ABB3-20A9647D6383}"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076A4E-FF60-4E9F-A2F8-2C0EF74302BF}" type="slidenum">
              <a:rPr lang="en-US" smtClean="0"/>
              <a:t>‹#›</a:t>
            </a:fld>
            <a:endParaRPr lang="en-US"/>
          </a:p>
        </p:txBody>
      </p:sp>
    </p:spTree>
    <p:extLst>
      <p:ext uri="{BB962C8B-B14F-4D97-AF65-F5344CB8AC3E}">
        <p14:creationId xmlns:p14="http://schemas.microsoft.com/office/powerpoint/2010/main" val="1565216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459DEC-7A85-4489-ABB3-20A9647D6383}" type="datetimeFigureOut">
              <a:rPr lang="en-US" smtClean="0"/>
              <a:t>5/24/2025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076A4E-FF60-4E9F-A2F8-2C0EF74302BF}" type="slidenum">
              <a:rPr lang="en-US" smtClean="0"/>
              <a:t>‹#›</a:t>
            </a:fld>
            <a:endParaRPr lang="en-US"/>
          </a:p>
        </p:txBody>
      </p:sp>
    </p:spTree>
    <p:extLst>
      <p:ext uri="{BB962C8B-B14F-4D97-AF65-F5344CB8AC3E}">
        <p14:creationId xmlns:p14="http://schemas.microsoft.com/office/powerpoint/2010/main" val="4198366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629226"/>
          </a:xfrm>
        </p:spPr>
        <p:txBody>
          <a:bodyPr>
            <a:normAutofit/>
          </a:bodyPr>
          <a:lstStyle/>
          <a:p>
            <a:r>
              <a:rPr lang="en-US" sz="7200" b="1" dirty="0">
                <a:latin typeface="+mn-lt"/>
              </a:rPr>
              <a:t>Prophecies of Jesus</a:t>
            </a:r>
          </a:p>
        </p:txBody>
      </p:sp>
      <p:sp>
        <p:nvSpPr>
          <p:cNvPr id="3" name="Subtitle 2"/>
          <p:cNvSpPr>
            <a:spLocks noGrp="1"/>
          </p:cNvSpPr>
          <p:nvPr>
            <p:ph type="subTitle" idx="1"/>
          </p:nvPr>
        </p:nvSpPr>
        <p:spPr>
          <a:xfrm>
            <a:off x="1524000" y="3648638"/>
            <a:ext cx="9144000" cy="2048435"/>
          </a:xfrm>
        </p:spPr>
        <p:txBody>
          <a:bodyPr>
            <a:normAutofit/>
          </a:bodyPr>
          <a:lstStyle/>
          <a:p>
            <a:r>
              <a:rPr lang="en-US" sz="3600" dirty="0">
                <a:effectLst>
                  <a:outerShdw blurRad="38100" dist="38100" dir="2700000" algn="tl">
                    <a:srgbClr val="000000">
                      <a:alpha val="43137"/>
                    </a:srgbClr>
                  </a:outerShdw>
                </a:effectLst>
              </a:rPr>
              <a:t>Predictions of the Future</a:t>
            </a:r>
          </a:p>
        </p:txBody>
      </p:sp>
    </p:spTree>
    <p:extLst>
      <p:ext uri="{BB962C8B-B14F-4D97-AF65-F5344CB8AC3E}">
        <p14:creationId xmlns:p14="http://schemas.microsoft.com/office/powerpoint/2010/main" val="10518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38200" y="902208"/>
            <a:ext cx="10515600" cy="1200329"/>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“Rejoice greatly, Daughter Zion! Shout, Daughter Jerusalem! See, your king comes to you, righteous and victorious, lowly and riding on a donkey, on a colt, the foal of a donkey.”  Zechariah 9:9</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Messiah will ride into Jerusalem on a donkey</a:t>
            </a:r>
          </a:p>
        </p:txBody>
      </p:sp>
      <p:sp>
        <p:nvSpPr>
          <p:cNvPr id="5" name="Text Box 2"/>
          <p:cNvSpPr txBox="1">
            <a:spLocks noChangeArrowheads="1"/>
          </p:cNvSpPr>
          <p:nvPr/>
        </p:nvSpPr>
        <p:spPr bwMode="auto">
          <a:xfrm>
            <a:off x="676656" y="3723640"/>
            <a:ext cx="11007344" cy="2708434"/>
          </a:xfrm>
          <a:prstGeom prst="rect">
            <a:avLst/>
          </a:prstGeom>
          <a:noFill/>
          <a:ln>
            <a:noFill/>
          </a:ln>
          <a:effectLst/>
        </p:spPr>
        <p:txBody>
          <a:bodyPr wrap="square">
            <a:spAutoFit/>
          </a:bodyPr>
          <a:lstStyle/>
          <a:p>
            <a:pPr>
              <a:spcBef>
                <a:spcPct val="50000"/>
              </a:spcBef>
            </a:pPr>
            <a:r>
              <a:rPr lang="en-US" altLang="en-US" sz="2000" dirty="0">
                <a:solidFill>
                  <a:schemeClr val="tx2"/>
                </a:solidFill>
                <a:latin typeface="Arial" panose="020B0604020202020204" pitchFamily="34" charset="0"/>
              </a:rPr>
              <a:t>“As they approached Jerusalem and came to </a:t>
            </a:r>
            <a:r>
              <a:rPr lang="en-US" altLang="en-US" sz="2000" dirty="0" err="1">
                <a:solidFill>
                  <a:schemeClr val="tx2"/>
                </a:solidFill>
                <a:latin typeface="Arial" panose="020B0604020202020204" pitchFamily="34" charset="0"/>
              </a:rPr>
              <a:t>Bethphage</a:t>
            </a:r>
            <a:r>
              <a:rPr lang="en-US" altLang="en-US" sz="2000" dirty="0">
                <a:solidFill>
                  <a:schemeClr val="tx2"/>
                </a:solidFill>
                <a:latin typeface="Arial" panose="020B0604020202020204" pitchFamily="34" charset="0"/>
              </a:rPr>
              <a:t> on the Mount of Olives, Jesus sent two disciples, saying to them, “Go to the village ahead of you, and at once you will find a donkey tied there, with her colt by her. Untie them and bring them to me.</a:t>
            </a:r>
          </a:p>
          <a:p>
            <a:pPr>
              <a:spcBef>
                <a:spcPct val="50000"/>
              </a:spcBef>
            </a:pPr>
            <a:r>
              <a:rPr lang="en-US" altLang="en-US" sz="2000" dirty="0">
                <a:solidFill>
                  <a:schemeClr val="tx2"/>
                </a:solidFill>
                <a:latin typeface="Arial" panose="020B0604020202020204" pitchFamily="34" charset="0"/>
              </a:rPr>
              <a:t>The disciples went and did as Jesus had instructed them. They brought the donkey and the colt and placed their cloaks on them for Jesus to sit on. A very large crowd spread their cloaks on the road, while others cut branches from the trees and spread them on the road. The crowds that went ahead of him and those that followed shouted, “Hosanna to the Son of David! Blessed is he who comes in the name of the Lord! Hosanna in the highest heaven!”  Matthew 21:1-2,6-9</a:t>
            </a:r>
          </a:p>
        </p:txBody>
      </p:sp>
      <p:sp>
        <p:nvSpPr>
          <p:cNvPr id="7" name="Title 3"/>
          <p:cNvSpPr txBox="1">
            <a:spLocks/>
          </p:cNvSpPr>
          <p:nvPr/>
        </p:nvSpPr>
        <p:spPr>
          <a:xfrm>
            <a:off x="804672" y="2909189"/>
            <a:ext cx="10515600" cy="832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Jesus rode into Jerusalem on a donkey</a:t>
            </a:r>
          </a:p>
        </p:txBody>
      </p:sp>
    </p:spTree>
    <p:extLst>
      <p:ext uri="{BB962C8B-B14F-4D97-AF65-F5344CB8AC3E}">
        <p14:creationId xmlns:p14="http://schemas.microsoft.com/office/powerpoint/2010/main" val="435866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38200" y="902208"/>
            <a:ext cx="10515600" cy="286232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“Know and understand this: From the time the word goes out to restore and rebuild Jerusalem until the Anointed One, the ruler, comes, there will be seven ‘sevens,’ and sixty-two ‘sevens.’ It will be rebuilt with streets and a trench, but in times of trouble.” Daniel 9:25 </a:t>
            </a:r>
          </a:p>
          <a:p>
            <a:pPr>
              <a:spcBef>
                <a:spcPct val="50000"/>
              </a:spcBef>
            </a:pPr>
            <a:r>
              <a:rPr lang="en-US" altLang="en-US" sz="2400" dirty="0">
                <a:solidFill>
                  <a:schemeClr val="tx2"/>
                </a:solidFill>
                <a:latin typeface="Arial" panose="020B0604020202020204" pitchFamily="34" charset="0"/>
              </a:rPr>
              <a:t>7*7 + 62*7 = </a:t>
            </a:r>
            <a:r>
              <a:rPr lang="en-US" altLang="en-US" sz="2400" b="1" dirty="0">
                <a:solidFill>
                  <a:schemeClr val="tx2"/>
                </a:solidFill>
                <a:latin typeface="Arial" panose="020B0604020202020204" pitchFamily="34" charset="0"/>
              </a:rPr>
              <a:t>483</a:t>
            </a:r>
            <a:r>
              <a:rPr lang="en-US" altLang="en-US" sz="2400" dirty="0">
                <a:solidFill>
                  <a:schemeClr val="tx2"/>
                </a:solidFill>
                <a:latin typeface="Arial" panose="020B0604020202020204" pitchFamily="34" charset="0"/>
              </a:rPr>
              <a:t>, the number of </a:t>
            </a:r>
            <a:r>
              <a:rPr lang="en-US" altLang="en-US" sz="2400" b="1" dirty="0">
                <a:solidFill>
                  <a:schemeClr val="tx2"/>
                </a:solidFill>
                <a:latin typeface="Arial" panose="020B0604020202020204" pitchFamily="34" charset="0"/>
              </a:rPr>
              <a:t>lunar years </a:t>
            </a:r>
            <a:r>
              <a:rPr lang="en-US" altLang="en-US" sz="2400" dirty="0">
                <a:solidFill>
                  <a:schemeClr val="tx2"/>
                </a:solidFill>
                <a:latin typeface="Arial" panose="020B0604020202020204" pitchFamily="34" charset="0"/>
              </a:rPr>
              <a:t>(476 solar </a:t>
            </a:r>
            <a:r>
              <a:rPr lang="en-US" altLang="en-US" sz="2400" dirty="0" err="1">
                <a:solidFill>
                  <a:schemeClr val="tx2"/>
                </a:solidFill>
                <a:latin typeface="Arial" panose="020B0604020202020204" pitchFamily="34" charset="0"/>
              </a:rPr>
              <a:t>yrs</a:t>
            </a:r>
            <a:r>
              <a:rPr lang="en-US" altLang="en-US" sz="2400" dirty="0">
                <a:solidFill>
                  <a:schemeClr val="tx2"/>
                </a:solidFill>
                <a:latin typeface="Arial" panose="020B0604020202020204" pitchFamily="34" charset="0"/>
              </a:rPr>
              <a:t>) between an order to rebuild Jerusalem and Messiah.  King Artaxerxes </a:t>
            </a:r>
            <a:r>
              <a:rPr lang="en-US" altLang="en-US" sz="2400" dirty="0" err="1">
                <a:solidFill>
                  <a:schemeClr val="tx2"/>
                </a:solidFill>
                <a:latin typeface="Arial" panose="020B0604020202020204" pitchFamily="34" charset="0"/>
              </a:rPr>
              <a:t>Longimanus</a:t>
            </a:r>
            <a:r>
              <a:rPr lang="en-US" altLang="en-US" sz="2400" dirty="0">
                <a:solidFill>
                  <a:schemeClr val="tx2"/>
                </a:solidFill>
                <a:latin typeface="Arial" panose="020B0604020202020204" pitchFamily="34" charset="0"/>
              </a:rPr>
              <a:t> wrote the decree to rebuild Jerusalem on March 14, 444BC   (Nehemiah 2:1,6-8).</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Messiah will enter Jerusalem in 33AD</a:t>
            </a:r>
          </a:p>
        </p:txBody>
      </p:sp>
      <p:sp>
        <p:nvSpPr>
          <p:cNvPr id="5" name="Text Box 2"/>
          <p:cNvSpPr txBox="1">
            <a:spLocks noChangeArrowheads="1"/>
          </p:cNvSpPr>
          <p:nvPr/>
        </p:nvSpPr>
        <p:spPr bwMode="auto">
          <a:xfrm>
            <a:off x="752856" y="5003800"/>
            <a:ext cx="10880344" cy="1569660"/>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“When he came near the place where the road goes down the Mount of Olives, the whole crowd of disciples began joyfully to praise God in loud voices for all the miracles they had seen: ‘Blessed is the king who comes in the name of the Lord! Peace in heaven and glory in the highest!”  Luke19:37-38</a:t>
            </a:r>
          </a:p>
        </p:txBody>
      </p:sp>
      <p:sp>
        <p:nvSpPr>
          <p:cNvPr id="7" name="Title 3"/>
          <p:cNvSpPr txBox="1">
            <a:spLocks/>
          </p:cNvSpPr>
          <p:nvPr/>
        </p:nvSpPr>
        <p:spPr>
          <a:xfrm>
            <a:off x="606552" y="4189349"/>
            <a:ext cx="10515600" cy="832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Jesus rode into Jerusalem in 33AD (at age 33)</a:t>
            </a:r>
          </a:p>
        </p:txBody>
      </p:sp>
    </p:spTree>
    <p:extLst>
      <p:ext uri="{BB962C8B-B14F-4D97-AF65-F5344CB8AC3E}">
        <p14:creationId xmlns:p14="http://schemas.microsoft.com/office/powerpoint/2010/main" val="2835885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218">
                                            <p:txEl>
                                              <p:pRg st="0" end="0"/>
                                            </p:txEl>
                                          </p:spTgt>
                                        </p:tgtEl>
                                        <p:attrNameLst>
                                          <p:attrName>style.visibility</p:attrName>
                                        </p:attrNameLst>
                                      </p:cBhvr>
                                      <p:to>
                                        <p:strVal val="visible"/>
                                      </p:to>
                                    </p:set>
                                    <p:animEffect transition="in" filter="wipe(left)">
                                      <p:cBhvr>
                                        <p:cTn id="7" dur="500"/>
                                        <p:tgtEl>
                                          <p:spTgt spid="92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218">
                                            <p:txEl>
                                              <p:pRg st="1" end="1"/>
                                            </p:txEl>
                                          </p:spTgt>
                                        </p:tgtEl>
                                        <p:attrNameLst>
                                          <p:attrName>style.visibility</p:attrName>
                                        </p:attrNameLst>
                                      </p:cBhvr>
                                      <p:to>
                                        <p:strVal val="visible"/>
                                      </p:to>
                                    </p:set>
                                    <p:animEffect transition="in" filter="wipe(left)">
                                      <p:cBhvr>
                                        <p:cTn id="12" dur="500"/>
                                        <p:tgtEl>
                                          <p:spTgt spid="921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build="p"/>
      <p:bldP spid="5"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38200" y="902208"/>
            <a:ext cx="10515600" cy="193899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“I told them, “If you think it best, give me my pay; but if not, keep it.” So they paid me </a:t>
            </a:r>
            <a:r>
              <a:rPr lang="en-US" altLang="en-US" sz="2400" b="1" dirty="0">
                <a:solidFill>
                  <a:schemeClr val="tx2"/>
                </a:solidFill>
                <a:latin typeface="Arial" panose="020B0604020202020204" pitchFamily="34" charset="0"/>
              </a:rPr>
              <a:t>thirty pieces of silver</a:t>
            </a:r>
            <a:r>
              <a:rPr lang="en-US" altLang="en-US" sz="2400" dirty="0">
                <a:solidFill>
                  <a:schemeClr val="tx2"/>
                </a:solidFill>
                <a:latin typeface="Arial" panose="020B0604020202020204" pitchFamily="34" charset="0"/>
              </a:rPr>
              <a:t>.  And the LORD said to me, “Throw it to the potter”—the handsome </a:t>
            </a:r>
            <a:r>
              <a:rPr lang="en-US" altLang="en-US" sz="2400" b="1" dirty="0">
                <a:solidFill>
                  <a:schemeClr val="tx2"/>
                </a:solidFill>
                <a:latin typeface="Arial" panose="020B0604020202020204" pitchFamily="34" charset="0"/>
              </a:rPr>
              <a:t>price at which they valued me</a:t>
            </a:r>
            <a:r>
              <a:rPr lang="en-US" altLang="en-US" sz="2400" dirty="0">
                <a:solidFill>
                  <a:schemeClr val="tx2"/>
                </a:solidFill>
                <a:latin typeface="Arial" panose="020B0604020202020204" pitchFamily="34" charset="0"/>
              </a:rPr>
              <a:t>! So I took the thirty pieces of silver and threw them to the potter at the house of the LORD. “  Zechariah 11:12-13</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Messiah will sold for 30 pieces of silver</a:t>
            </a:r>
          </a:p>
        </p:txBody>
      </p:sp>
      <p:sp>
        <p:nvSpPr>
          <p:cNvPr id="5" name="Text Box 2"/>
          <p:cNvSpPr txBox="1">
            <a:spLocks noChangeArrowheads="1"/>
          </p:cNvSpPr>
          <p:nvPr/>
        </p:nvSpPr>
        <p:spPr bwMode="auto">
          <a:xfrm>
            <a:off x="752856" y="4267200"/>
            <a:ext cx="10695432" cy="1569660"/>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“Then one of the Twelve—the one called Judas Iscariot—went to the chief priests and asked, “What are you willing to give me if I deliver him over to you?” So they counted out for him </a:t>
            </a:r>
            <a:r>
              <a:rPr lang="en-US" altLang="en-US" sz="2400" b="1" dirty="0">
                <a:solidFill>
                  <a:schemeClr val="tx2"/>
                </a:solidFill>
                <a:latin typeface="Arial" panose="020B0604020202020204" pitchFamily="34" charset="0"/>
              </a:rPr>
              <a:t>thirty pieces of silver</a:t>
            </a:r>
            <a:r>
              <a:rPr lang="en-US" altLang="en-US" sz="2400" dirty="0">
                <a:solidFill>
                  <a:schemeClr val="tx2"/>
                </a:solidFill>
                <a:latin typeface="Arial" panose="020B0604020202020204" pitchFamily="34" charset="0"/>
              </a:rPr>
              <a:t>. From then on Judas watched for an opportunity to hand him over.”  Matthew 26:14-16</a:t>
            </a:r>
          </a:p>
        </p:txBody>
      </p:sp>
      <p:sp>
        <p:nvSpPr>
          <p:cNvPr id="7" name="Title 3"/>
          <p:cNvSpPr txBox="1">
            <a:spLocks/>
          </p:cNvSpPr>
          <p:nvPr/>
        </p:nvSpPr>
        <p:spPr>
          <a:xfrm>
            <a:off x="606552" y="3452749"/>
            <a:ext cx="10515600" cy="832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Jesus was betrayed for 30 pieces of silver</a:t>
            </a:r>
          </a:p>
        </p:txBody>
      </p:sp>
    </p:spTree>
    <p:extLst>
      <p:ext uri="{BB962C8B-B14F-4D97-AF65-F5344CB8AC3E}">
        <p14:creationId xmlns:p14="http://schemas.microsoft.com/office/powerpoint/2010/main" val="691137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38200" y="902208"/>
            <a:ext cx="10515600" cy="193899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“I told them, “If you think it best, give me my pay; but if not, keep it.” So they paid me thirty pieces of silver.  And the LORD said to me, “Throw it to the potter”—the handsome price at which they valued me! So I took the </a:t>
            </a:r>
            <a:r>
              <a:rPr lang="en-US" altLang="en-US" sz="2400" b="1" dirty="0">
                <a:solidFill>
                  <a:schemeClr val="tx2"/>
                </a:solidFill>
                <a:latin typeface="Arial" panose="020B0604020202020204" pitchFamily="34" charset="0"/>
              </a:rPr>
              <a:t>thirty pieces of silver and threw them to the potter </a:t>
            </a:r>
            <a:r>
              <a:rPr lang="en-US" altLang="en-US" sz="2400" dirty="0">
                <a:solidFill>
                  <a:schemeClr val="tx2"/>
                </a:solidFill>
                <a:latin typeface="Arial" panose="020B0604020202020204" pitchFamily="34" charset="0"/>
              </a:rPr>
              <a:t>at the house of the LORD. “  Zechariah 11:12-13</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The 30 pieces of silver will go to the potter</a:t>
            </a:r>
          </a:p>
        </p:txBody>
      </p:sp>
      <p:sp>
        <p:nvSpPr>
          <p:cNvPr id="5" name="Text Box 2"/>
          <p:cNvSpPr txBox="1">
            <a:spLocks noChangeArrowheads="1"/>
          </p:cNvSpPr>
          <p:nvPr/>
        </p:nvSpPr>
        <p:spPr bwMode="auto">
          <a:xfrm>
            <a:off x="752856" y="4267200"/>
            <a:ext cx="10695432" cy="193899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“So </a:t>
            </a:r>
            <a:r>
              <a:rPr lang="en-US" altLang="en-US" sz="2400" b="1" dirty="0">
                <a:solidFill>
                  <a:schemeClr val="tx2"/>
                </a:solidFill>
                <a:latin typeface="Arial" panose="020B0604020202020204" pitchFamily="34" charset="0"/>
              </a:rPr>
              <a:t>Judas threw the money into the temple </a:t>
            </a:r>
            <a:r>
              <a:rPr lang="en-US" altLang="en-US" sz="2400" dirty="0">
                <a:solidFill>
                  <a:schemeClr val="tx2"/>
                </a:solidFill>
                <a:latin typeface="Arial" panose="020B0604020202020204" pitchFamily="34" charset="0"/>
              </a:rPr>
              <a:t>and left. Then he went away and hanged himself.  The chief priests picked up the coins and said, ‘It is against the law to put this into the treasury, since it is blood money.’ So they decided to </a:t>
            </a:r>
            <a:r>
              <a:rPr lang="en-US" altLang="en-US" sz="2400" b="1" dirty="0">
                <a:solidFill>
                  <a:schemeClr val="tx2"/>
                </a:solidFill>
                <a:latin typeface="Arial" panose="020B0604020202020204" pitchFamily="34" charset="0"/>
              </a:rPr>
              <a:t>use the money to buy the potter’s field </a:t>
            </a:r>
            <a:r>
              <a:rPr lang="en-US" altLang="en-US" sz="2400" dirty="0">
                <a:solidFill>
                  <a:schemeClr val="tx2"/>
                </a:solidFill>
                <a:latin typeface="Arial" panose="020B0604020202020204" pitchFamily="34" charset="0"/>
              </a:rPr>
              <a:t>as a burial place for foreigners.”  Matthew 27:15-7</a:t>
            </a:r>
          </a:p>
        </p:txBody>
      </p:sp>
      <p:sp>
        <p:nvSpPr>
          <p:cNvPr id="7" name="Title 3"/>
          <p:cNvSpPr txBox="1">
            <a:spLocks/>
          </p:cNvSpPr>
          <p:nvPr/>
        </p:nvSpPr>
        <p:spPr>
          <a:xfrm>
            <a:off x="606552" y="3452749"/>
            <a:ext cx="10515600" cy="832739"/>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The 30 pieces of silver bought the potter’s field</a:t>
            </a:r>
          </a:p>
        </p:txBody>
      </p:sp>
    </p:spTree>
    <p:extLst>
      <p:ext uri="{BB962C8B-B14F-4D97-AF65-F5344CB8AC3E}">
        <p14:creationId xmlns:p14="http://schemas.microsoft.com/office/powerpoint/2010/main" val="55194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38200" y="902208"/>
            <a:ext cx="10515600" cy="1200329"/>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“oppressed and afflicted, he did not open his mouth; he was led like a lamb to the slaughter, and as a </a:t>
            </a:r>
            <a:r>
              <a:rPr lang="en-US" altLang="en-US" sz="2400" b="1" dirty="0">
                <a:solidFill>
                  <a:schemeClr val="tx2"/>
                </a:solidFill>
                <a:latin typeface="Arial" panose="020B0604020202020204" pitchFamily="34" charset="0"/>
              </a:rPr>
              <a:t>sheep before her shearers is silent</a:t>
            </a:r>
            <a:r>
              <a:rPr lang="en-US" altLang="en-US" sz="2400" dirty="0">
                <a:solidFill>
                  <a:schemeClr val="tx2"/>
                </a:solidFill>
                <a:latin typeface="Arial" panose="020B0604020202020204" pitchFamily="34" charset="0"/>
              </a:rPr>
              <a:t>, so he did not open his mouth.”  Isaiah 53:7</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Messiah would be silent</a:t>
            </a:r>
          </a:p>
        </p:txBody>
      </p:sp>
      <p:sp>
        <p:nvSpPr>
          <p:cNvPr id="5" name="Text Box 2"/>
          <p:cNvSpPr txBox="1">
            <a:spLocks noChangeArrowheads="1"/>
          </p:cNvSpPr>
          <p:nvPr/>
        </p:nvSpPr>
        <p:spPr bwMode="auto">
          <a:xfrm>
            <a:off x="752856" y="3468415"/>
            <a:ext cx="10695432" cy="286232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“the high priest stood up before them and asked Jesus, ‘Are you not going to answer? What is this testimony that these men are bringing against you?’ But </a:t>
            </a:r>
            <a:r>
              <a:rPr lang="en-US" altLang="en-US" sz="2400" b="1" dirty="0">
                <a:solidFill>
                  <a:schemeClr val="tx2"/>
                </a:solidFill>
                <a:latin typeface="Arial" panose="020B0604020202020204" pitchFamily="34" charset="0"/>
              </a:rPr>
              <a:t>Jesus remained silent </a:t>
            </a:r>
            <a:r>
              <a:rPr lang="en-US" altLang="en-US" sz="2400" dirty="0">
                <a:solidFill>
                  <a:schemeClr val="tx2"/>
                </a:solidFill>
                <a:latin typeface="Arial" panose="020B0604020202020204" pitchFamily="34" charset="0"/>
              </a:rPr>
              <a:t>and gave no answer.”   Mark 14:55-62</a:t>
            </a:r>
          </a:p>
          <a:p>
            <a:pPr>
              <a:spcBef>
                <a:spcPct val="50000"/>
              </a:spcBef>
            </a:pPr>
            <a:r>
              <a:rPr lang="en-US" altLang="en-US" sz="2400" dirty="0">
                <a:solidFill>
                  <a:schemeClr val="tx2"/>
                </a:solidFill>
                <a:latin typeface="Arial" panose="020B0604020202020204" pitchFamily="34" charset="0"/>
              </a:rPr>
              <a:t>“But when he [Jesus] was accused by the chief priests and elders, he gave no answer. Then Pilate said to him, ‘Do you not hear how many things they testify against you?’ But </a:t>
            </a:r>
            <a:r>
              <a:rPr lang="en-US" altLang="en-US" sz="2400" b="1" dirty="0">
                <a:solidFill>
                  <a:schemeClr val="tx2"/>
                </a:solidFill>
                <a:latin typeface="Arial" panose="020B0604020202020204" pitchFamily="34" charset="0"/>
              </a:rPr>
              <a:t>he gave him no answer</a:t>
            </a:r>
            <a:r>
              <a:rPr lang="en-US" altLang="en-US" sz="2400" dirty="0">
                <a:solidFill>
                  <a:schemeClr val="tx2"/>
                </a:solidFill>
                <a:latin typeface="Arial" panose="020B0604020202020204" pitchFamily="34" charset="0"/>
              </a:rPr>
              <a:t>, not even to a single charge, so that the governor was greatly amazed.”  Matthew 27:12-14</a:t>
            </a:r>
          </a:p>
        </p:txBody>
      </p:sp>
      <p:sp>
        <p:nvSpPr>
          <p:cNvPr id="7" name="Title 3"/>
          <p:cNvSpPr txBox="1">
            <a:spLocks/>
          </p:cNvSpPr>
          <p:nvPr/>
        </p:nvSpPr>
        <p:spPr>
          <a:xfrm>
            <a:off x="606552" y="2653964"/>
            <a:ext cx="10515600" cy="832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Jesus was silent when accused</a:t>
            </a:r>
          </a:p>
        </p:txBody>
      </p:sp>
    </p:spTree>
    <p:extLst>
      <p:ext uri="{BB962C8B-B14F-4D97-AF65-F5344CB8AC3E}">
        <p14:creationId xmlns:p14="http://schemas.microsoft.com/office/powerpoint/2010/main" val="2280708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960120" y="1267968"/>
            <a:ext cx="10283952" cy="193899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“Abraham looked up and there </a:t>
            </a:r>
            <a:r>
              <a:rPr lang="en-US" altLang="en-US" sz="2400" b="1" dirty="0">
                <a:solidFill>
                  <a:schemeClr val="tx2"/>
                </a:solidFill>
                <a:latin typeface="Arial" panose="020B0604020202020204" pitchFamily="34" charset="0"/>
              </a:rPr>
              <a:t>in a thicket he saw a ram</a:t>
            </a:r>
            <a:r>
              <a:rPr lang="en-US" altLang="en-US" sz="2400" dirty="0">
                <a:solidFill>
                  <a:schemeClr val="tx2"/>
                </a:solidFill>
                <a:latin typeface="Arial" panose="020B0604020202020204" pitchFamily="34" charset="0"/>
              </a:rPr>
              <a:t> caught by its horns. He went over and took the ram and sacrificed it as a burnt offering instead of his son. So </a:t>
            </a:r>
            <a:r>
              <a:rPr lang="en-US" altLang="en-US" sz="2400" b="1" dirty="0">
                <a:solidFill>
                  <a:schemeClr val="tx2"/>
                </a:solidFill>
                <a:latin typeface="Arial" panose="020B0604020202020204" pitchFamily="34" charset="0"/>
              </a:rPr>
              <a:t>Abraham called that place </a:t>
            </a:r>
            <a:r>
              <a:rPr lang="en-US" altLang="en-US" sz="2400" dirty="0">
                <a:solidFill>
                  <a:schemeClr val="tx2"/>
                </a:solidFill>
                <a:latin typeface="Arial" panose="020B0604020202020204" pitchFamily="34" charset="0"/>
              </a:rPr>
              <a:t>The LORD Will Provide. And to this day it is said, “On the mountain of the LORD it </a:t>
            </a:r>
            <a:r>
              <a:rPr lang="en-US" altLang="en-US" sz="2400" b="1" dirty="0">
                <a:solidFill>
                  <a:schemeClr val="tx2"/>
                </a:solidFill>
                <a:latin typeface="Arial" panose="020B0604020202020204" pitchFamily="34" charset="0"/>
              </a:rPr>
              <a:t>will be provided</a:t>
            </a:r>
            <a:r>
              <a:rPr lang="en-US" altLang="en-US" sz="2400" dirty="0">
                <a:solidFill>
                  <a:schemeClr val="tx2"/>
                </a:solidFill>
                <a:latin typeface="Arial" panose="020B0604020202020204" pitchFamily="34" charset="0"/>
              </a:rPr>
              <a:t>.” Genesis 22:13-14</a:t>
            </a:r>
          </a:p>
        </p:txBody>
      </p:sp>
      <p:sp>
        <p:nvSpPr>
          <p:cNvPr id="4" name="Title 3"/>
          <p:cNvSpPr>
            <a:spLocks noGrp="1"/>
          </p:cNvSpPr>
          <p:nvPr>
            <p:ph type="title"/>
          </p:nvPr>
        </p:nvSpPr>
        <p:spPr>
          <a:xfrm>
            <a:off x="1558798" y="189440"/>
            <a:ext cx="9083548" cy="832739"/>
          </a:xfrm>
        </p:spPr>
        <p:txBody>
          <a:bodyPr>
            <a:noAutofit/>
          </a:bodyPr>
          <a:lstStyle/>
          <a:p>
            <a:pPr algn="ctr"/>
            <a:r>
              <a:rPr lang="en-US" b="1" u="sng" dirty="0"/>
              <a:t>On the mountain of the Lord a substitute Lamb will be provided</a:t>
            </a:r>
          </a:p>
        </p:txBody>
      </p:sp>
      <p:sp>
        <p:nvSpPr>
          <p:cNvPr id="5" name="Text Box 2"/>
          <p:cNvSpPr txBox="1">
            <a:spLocks noChangeArrowheads="1"/>
          </p:cNvSpPr>
          <p:nvPr/>
        </p:nvSpPr>
        <p:spPr bwMode="auto">
          <a:xfrm>
            <a:off x="752856" y="4914282"/>
            <a:ext cx="10695432" cy="1200329"/>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“Carrying his own cross, he went out to the place of the Skull (which in Aramaic is called Golgotha). There they crucified him, and with him two others—one on each side and Jesus in the middle.”   John 19:17-18</a:t>
            </a:r>
          </a:p>
        </p:txBody>
      </p:sp>
      <p:sp>
        <p:nvSpPr>
          <p:cNvPr id="7" name="Title 3"/>
          <p:cNvSpPr txBox="1">
            <a:spLocks/>
          </p:cNvSpPr>
          <p:nvPr/>
        </p:nvSpPr>
        <p:spPr>
          <a:xfrm>
            <a:off x="2451608" y="3530912"/>
            <a:ext cx="7297928" cy="13833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On the mountain of the Lord Jesus died in our place</a:t>
            </a:r>
          </a:p>
        </p:txBody>
      </p:sp>
    </p:spTree>
    <p:extLst>
      <p:ext uri="{BB962C8B-B14F-4D97-AF65-F5344CB8AC3E}">
        <p14:creationId xmlns:p14="http://schemas.microsoft.com/office/powerpoint/2010/main" val="1530030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38200" y="902208"/>
            <a:ext cx="10515600" cy="193899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“I am poured out like water, and all my bones are out of joint. My heart has turned to wax; it has melted away within me. A band of evil men has encircled me, </a:t>
            </a:r>
            <a:r>
              <a:rPr lang="en-US" altLang="en-US" sz="2400" b="1" dirty="0">
                <a:solidFill>
                  <a:schemeClr val="tx2"/>
                </a:solidFill>
                <a:latin typeface="Arial" panose="020B0604020202020204" pitchFamily="34" charset="0"/>
              </a:rPr>
              <a:t>they have pierced my hands and my feet</a:t>
            </a:r>
            <a:r>
              <a:rPr lang="en-US" altLang="en-US" sz="2400" dirty="0">
                <a:solidFill>
                  <a:schemeClr val="tx2"/>
                </a:solidFill>
                <a:latin typeface="Arial" panose="020B0604020202020204" pitchFamily="34" charset="0"/>
              </a:rPr>
              <a:t>. I can count all my bones; people stare and gloat over me. They divide my garments among them and </a:t>
            </a:r>
            <a:r>
              <a:rPr lang="en-US" altLang="en-US" sz="2400" b="1" dirty="0">
                <a:solidFill>
                  <a:schemeClr val="tx2"/>
                </a:solidFill>
                <a:latin typeface="Arial" panose="020B0604020202020204" pitchFamily="34" charset="0"/>
              </a:rPr>
              <a:t>cast lots for my clothing</a:t>
            </a:r>
            <a:r>
              <a:rPr lang="en-US" altLang="en-US" sz="2400" dirty="0">
                <a:solidFill>
                  <a:schemeClr val="tx2"/>
                </a:solidFill>
                <a:latin typeface="Arial" panose="020B0604020202020204" pitchFamily="34" charset="0"/>
              </a:rPr>
              <a:t>.”   Psalm 22:1,7,8,14,17,18</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Messiah would be tortured and pierced</a:t>
            </a:r>
          </a:p>
        </p:txBody>
      </p:sp>
      <p:sp>
        <p:nvSpPr>
          <p:cNvPr id="5" name="Text Box 2"/>
          <p:cNvSpPr txBox="1">
            <a:spLocks noChangeArrowheads="1"/>
          </p:cNvSpPr>
          <p:nvPr/>
        </p:nvSpPr>
        <p:spPr bwMode="auto">
          <a:xfrm>
            <a:off x="752856" y="4267200"/>
            <a:ext cx="10600944" cy="1569660"/>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“There they offered Jesus wine to drink, mixed with gall; but after tasting it, he refused to drink it. When </a:t>
            </a:r>
            <a:r>
              <a:rPr lang="en-US" altLang="en-US" sz="2400" b="1" dirty="0">
                <a:solidFill>
                  <a:schemeClr val="tx2"/>
                </a:solidFill>
                <a:latin typeface="Arial" panose="020B0604020202020204" pitchFamily="34" charset="0"/>
              </a:rPr>
              <a:t>they had crucified him</a:t>
            </a:r>
            <a:r>
              <a:rPr lang="en-US" altLang="en-US" sz="2400" dirty="0">
                <a:solidFill>
                  <a:schemeClr val="tx2"/>
                </a:solidFill>
                <a:latin typeface="Arial" panose="020B0604020202020204" pitchFamily="34" charset="0"/>
              </a:rPr>
              <a:t>, they </a:t>
            </a:r>
            <a:r>
              <a:rPr lang="en-US" altLang="en-US" sz="2400" b="1" dirty="0">
                <a:solidFill>
                  <a:schemeClr val="tx2"/>
                </a:solidFill>
                <a:latin typeface="Arial" panose="020B0604020202020204" pitchFamily="34" charset="0"/>
              </a:rPr>
              <a:t>divided up his clothes by casting lots</a:t>
            </a:r>
            <a:r>
              <a:rPr lang="en-US" altLang="en-US" sz="2400" dirty="0">
                <a:solidFill>
                  <a:schemeClr val="tx2"/>
                </a:solidFill>
                <a:latin typeface="Arial" panose="020B0604020202020204" pitchFamily="34" charset="0"/>
              </a:rPr>
              <a:t>. And sitting down, they kept watch over him there.”   Matthew 27:34-36</a:t>
            </a:r>
          </a:p>
        </p:txBody>
      </p:sp>
      <p:sp>
        <p:nvSpPr>
          <p:cNvPr id="7" name="Title 3"/>
          <p:cNvSpPr txBox="1">
            <a:spLocks/>
          </p:cNvSpPr>
          <p:nvPr/>
        </p:nvSpPr>
        <p:spPr>
          <a:xfrm>
            <a:off x="606552" y="3452749"/>
            <a:ext cx="10515600" cy="832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Jesus was tortured and pierced</a:t>
            </a:r>
          </a:p>
        </p:txBody>
      </p:sp>
    </p:spTree>
    <p:extLst>
      <p:ext uri="{BB962C8B-B14F-4D97-AF65-F5344CB8AC3E}">
        <p14:creationId xmlns:p14="http://schemas.microsoft.com/office/powerpoint/2010/main" val="1511770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021080" y="902208"/>
            <a:ext cx="10114280" cy="193899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a:t>
            </a:r>
            <a:r>
              <a:rPr lang="en-US" altLang="en-US" sz="2400" b="1" dirty="0">
                <a:solidFill>
                  <a:schemeClr val="tx2"/>
                </a:solidFill>
                <a:latin typeface="Arial" panose="020B0604020202020204" pitchFamily="34" charset="0"/>
              </a:rPr>
              <a:t>My God, my God, why have you forsaken me</a:t>
            </a:r>
            <a:r>
              <a:rPr lang="en-US" altLang="en-US" sz="2400" dirty="0">
                <a:solidFill>
                  <a:schemeClr val="tx2"/>
                </a:solidFill>
                <a:latin typeface="Arial" panose="020B0604020202020204" pitchFamily="34" charset="0"/>
              </a:rPr>
              <a:t>?  Why are you so far from saving me, so far from my cries of anguish? All who see me mock me; they hurl insults, shaking their heads. ‘He trusts in the LORD,’ they say, ‘let the LORD rescue him. Let him deliver him, since he delights in him.’”  Psalm 22:1,7-8</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Messiah would cry out from the cross</a:t>
            </a:r>
          </a:p>
        </p:txBody>
      </p:sp>
      <p:sp>
        <p:nvSpPr>
          <p:cNvPr id="5" name="Text Box 2"/>
          <p:cNvSpPr txBox="1">
            <a:spLocks noChangeArrowheads="1"/>
          </p:cNvSpPr>
          <p:nvPr/>
        </p:nvSpPr>
        <p:spPr bwMode="auto">
          <a:xfrm>
            <a:off x="752856" y="4267200"/>
            <a:ext cx="10695432" cy="2308324"/>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[the Jewish leaders said:] “He trusts in God. Let God rescue him now if he wants him, for he said, ‘I am the Son of God.’ In the same way the rebels who were crucified with him also heaped insults on him. From noon until three in the afternoon darkness came over all the land. About three in the afternoon </a:t>
            </a:r>
            <a:r>
              <a:rPr lang="en-US" altLang="en-US" sz="2400" b="1" dirty="0">
                <a:solidFill>
                  <a:schemeClr val="tx2"/>
                </a:solidFill>
                <a:latin typeface="Arial" panose="020B0604020202020204" pitchFamily="34" charset="0"/>
              </a:rPr>
              <a:t>Jesus cried out </a:t>
            </a:r>
            <a:r>
              <a:rPr lang="en-US" altLang="en-US" sz="2400" dirty="0">
                <a:solidFill>
                  <a:schemeClr val="tx2"/>
                </a:solidFill>
                <a:latin typeface="Arial" panose="020B0604020202020204" pitchFamily="34" charset="0"/>
              </a:rPr>
              <a:t>in a loud voice, “Eli, Eli, </a:t>
            </a:r>
            <a:r>
              <a:rPr lang="en-US" altLang="en-US" sz="2400" dirty="0" err="1">
                <a:solidFill>
                  <a:schemeClr val="tx2"/>
                </a:solidFill>
                <a:latin typeface="Arial" panose="020B0604020202020204" pitchFamily="34" charset="0"/>
              </a:rPr>
              <a:t>lema</a:t>
            </a:r>
            <a:r>
              <a:rPr lang="en-US" altLang="en-US" sz="2400" dirty="0">
                <a:solidFill>
                  <a:schemeClr val="tx2"/>
                </a:solidFill>
                <a:latin typeface="Arial" panose="020B0604020202020204" pitchFamily="34" charset="0"/>
              </a:rPr>
              <a:t> </a:t>
            </a:r>
            <a:r>
              <a:rPr lang="en-US" altLang="en-US" sz="2400" dirty="0" err="1">
                <a:solidFill>
                  <a:schemeClr val="tx2"/>
                </a:solidFill>
                <a:latin typeface="Arial" panose="020B0604020202020204" pitchFamily="34" charset="0"/>
              </a:rPr>
              <a:t>sabachthani</a:t>
            </a:r>
            <a:r>
              <a:rPr lang="en-US" altLang="en-US" sz="2400" dirty="0">
                <a:solidFill>
                  <a:schemeClr val="tx2"/>
                </a:solidFill>
                <a:latin typeface="Arial" panose="020B0604020202020204" pitchFamily="34" charset="0"/>
              </a:rPr>
              <a:t>?” (which means “</a:t>
            </a:r>
            <a:r>
              <a:rPr lang="en-US" altLang="en-US" sz="2400" b="1" dirty="0">
                <a:solidFill>
                  <a:schemeClr val="tx2"/>
                </a:solidFill>
                <a:latin typeface="Arial" panose="020B0604020202020204" pitchFamily="34" charset="0"/>
              </a:rPr>
              <a:t>My God, my God, why have you forsaken me</a:t>
            </a:r>
            <a:r>
              <a:rPr lang="en-US" altLang="en-US" sz="2400" dirty="0">
                <a:solidFill>
                  <a:schemeClr val="tx2"/>
                </a:solidFill>
                <a:latin typeface="Arial" panose="020B0604020202020204" pitchFamily="34" charset="0"/>
              </a:rPr>
              <a:t>?”).”   Matthew 27:43-46</a:t>
            </a:r>
          </a:p>
        </p:txBody>
      </p:sp>
      <p:sp>
        <p:nvSpPr>
          <p:cNvPr id="7" name="Title 3"/>
          <p:cNvSpPr txBox="1">
            <a:spLocks/>
          </p:cNvSpPr>
          <p:nvPr/>
        </p:nvSpPr>
        <p:spPr>
          <a:xfrm>
            <a:off x="606552" y="3452749"/>
            <a:ext cx="10515600" cy="832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Jesus cried out from the cross</a:t>
            </a:r>
          </a:p>
        </p:txBody>
      </p:sp>
    </p:spTree>
    <p:extLst>
      <p:ext uri="{BB962C8B-B14F-4D97-AF65-F5344CB8AC3E}">
        <p14:creationId xmlns:p14="http://schemas.microsoft.com/office/powerpoint/2010/main" val="2967021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38200" y="902208"/>
            <a:ext cx="10515600" cy="193899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“But he was </a:t>
            </a:r>
            <a:r>
              <a:rPr lang="en-US" altLang="en-US" sz="2400" b="1" dirty="0">
                <a:solidFill>
                  <a:schemeClr val="tx2"/>
                </a:solidFill>
                <a:latin typeface="Arial" panose="020B0604020202020204" pitchFamily="34" charset="0"/>
              </a:rPr>
              <a:t>pierced for our transgressions</a:t>
            </a:r>
            <a:r>
              <a:rPr lang="en-US" altLang="en-US" sz="2400" dirty="0">
                <a:solidFill>
                  <a:schemeClr val="tx2"/>
                </a:solidFill>
                <a:latin typeface="Arial" panose="020B0604020202020204" pitchFamily="34" charset="0"/>
              </a:rPr>
              <a:t>, </a:t>
            </a:r>
            <a:r>
              <a:rPr lang="en-US" altLang="en-US" sz="2400" b="1" dirty="0">
                <a:solidFill>
                  <a:schemeClr val="tx2"/>
                </a:solidFill>
                <a:latin typeface="Arial" panose="020B0604020202020204" pitchFamily="34" charset="0"/>
              </a:rPr>
              <a:t>he was crushed for our iniquities</a:t>
            </a:r>
            <a:r>
              <a:rPr lang="en-US" altLang="en-US" sz="2400" dirty="0">
                <a:solidFill>
                  <a:schemeClr val="tx2"/>
                </a:solidFill>
                <a:latin typeface="Arial" panose="020B0604020202020204" pitchFamily="34" charset="0"/>
              </a:rPr>
              <a:t>; the punishment that brought us peace was on him, and </a:t>
            </a:r>
            <a:r>
              <a:rPr lang="en-US" altLang="en-US" sz="2400" b="1" dirty="0">
                <a:solidFill>
                  <a:schemeClr val="tx2"/>
                </a:solidFill>
                <a:latin typeface="Arial" panose="020B0604020202020204" pitchFamily="34" charset="0"/>
              </a:rPr>
              <a:t>by his wounds we are healed</a:t>
            </a:r>
            <a:r>
              <a:rPr lang="en-US" altLang="en-US" sz="2400" dirty="0">
                <a:solidFill>
                  <a:schemeClr val="tx2"/>
                </a:solidFill>
                <a:latin typeface="Arial" panose="020B0604020202020204" pitchFamily="34" charset="0"/>
              </a:rPr>
              <a:t>. We all, like sheep, have gone astray, each of us has turned to our own way; and the LORD has laid on him the iniquity of us all.”  Isaiah 53:5-6</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Messiah would die for our sins</a:t>
            </a:r>
          </a:p>
        </p:txBody>
      </p:sp>
      <p:sp>
        <p:nvSpPr>
          <p:cNvPr id="5" name="Text Box 2"/>
          <p:cNvSpPr txBox="1">
            <a:spLocks noChangeArrowheads="1"/>
          </p:cNvSpPr>
          <p:nvPr/>
        </p:nvSpPr>
        <p:spPr bwMode="auto">
          <a:xfrm>
            <a:off x="752856" y="4267200"/>
            <a:ext cx="10695432" cy="1569660"/>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“He himself </a:t>
            </a:r>
            <a:r>
              <a:rPr lang="en-US" altLang="en-US" sz="2400" b="1" dirty="0">
                <a:solidFill>
                  <a:schemeClr val="tx2"/>
                </a:solidFill>
                <a:latin typeface="Arial" panose="020B0604020202020204" pitchFamily="34" charset="0"/>
              </a:rPr>
              <a:t>bore our sins in his body on the cross</a:t>
            </a:r>
            <a:r>
              <a:rPr lang="en-US" altLang="en-US" sz="2400" dirty="0">
                <a:solidFill>
                  <a:schemeClr val="tx2"/>
                </a:solidFill>
                <a:latin typeface="Arial" panose="020B0604020202020204" pitchFamily="34" charset="0"/>
              </a:rPr>
              <a:t>, so that we might die to sins and live for righteousness; ‘</a:t>
            </a:r>
            <a:r>
              <a:rPr lang="en-US" altLang="en-US" sz="2400" b="1" dirty="0">
                <a:solidFill>
                  <a:schemeClr val="tx2"/>
                </a:solidFill>
                <a:latin typeface="Arial" panose="020B0604020202020204" pitchFamily="34" charset="0"/>
              </a:rPr>
              <a:t>by his wounds you have been healed</a:t>
            </a:r>
            <a:r>
              <a:rPr lang="en-US" altLang="en-US" sz="2400" dirty="0">
                <a:solidFill>
                  <a:schemeClr val="tx2"/>
                </a:solidFill>
                <a:latin typeface="Arial" panose="020B0604020202020204" pitchFamily="34" charset="0"/>
              </a:rPr>
              <a:t>.’ For you were like sheep going astray, but now you have returned to the Shepherd and Overseer of your souls.”   1 Peter 2:24-25</a:t>
            </a:r>
          </a:p>
        </p:txBody>
      </p:sp>
      <p:sp>
        <p:nvSpPr>
          <p:cNvPr id="7" name="Title 3"/>
          <p:cNvSpPr txBox="1">
            <a:spLocks/>
          </p:cNvSpPr>
          <p:nvPr/>
        </p:nvSpPr>
        <p:spPr>
          <a:xfrm>
            <a:off x="606552" y="3452749"/>
            <a:ext cx="10515600" cy="832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Jesus died for our sins</a:t>
            </a:r>
          </a:p>
        </p:txBody>
      </p:sp>
    </p:spTree>
    <p:extLst>
      <p:ext uri="{BB962C8B-B14F-4D97-AF65-F5344CB8AC3E}">
        <p14:creationId xmlns:p14="http://schemas.microsoft.com/office/powerpoint/2010/main" val="3634380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38200" y="902208"/>
            <a:ext cx="10515600" cy="193899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“By oppression and judgment he was taken away. Yet who of his generation protested? For he was cut off from the land of the living; for the transgression of my people he was punished. He was </a:t>
            </a:r>
            <a:r>
              <a:rPr lang="en-US" altLang="en-US" sz="2400" b="1" dirty="0">
                <a:solidFill>
                  <a:schemeClr val="tx2"/>
                </a:solidFill>
                <a:latin typeface="Arial" panose="020B0604020202020204" pitchFamily="34" charset="0"/>
              </a:rPr>
              <a:t>assigned a grave </a:t>
            </a:r>
            <a:r>
              <a:rPr lang="en-US" altLang="en-US" sz="2400" dirty="0">
                <a:solidFill>
                  <a:schemeClr val="tx2"/>
                </a:solidFill>
                <a:latin typeface="Arial" panose="020B0604020202020204" pitchFamily="34" charset="0"/>
              </a:rPr>
              <a:t>with the wicked, and </a:t>
            </a:r>
            <a:r>
              <a:rPr lang="en-US" altLang="en-US" sz="2400" b="1" dirty="0">
                <a:solidFill>
                  <a:schemeClr val="tx2"/>
                </a:solidFill>
                <a:latin typeface="Arial" panose="020B0604020202020204" pitchFamily="34" charset="0"/>
              </a:rPr>
              <a:t>with the rich </a:t>
            </a:r>
            <a:r>
              <a:rPr lang="en-US" altLang="en-US" sz="2400" dirty="0">
                <a:solidFill>
                  <a:schemeClr val="tx2"/>
                </a:solidFill>
                <a:latin typeface="Arial" panose="020B0604020202020204" pitchFamily="34" charset="0"/>
              </a:rPr>
              <a:t>in his death, though he had done no violence, nor was any deceit in his mouth.”  Isaiah 53:8,9</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Messiah would be buried with the rich</a:t>
            </a:r>
          </a:p>
        </p:txBody>
      </p:sp>
      <p:sp>
        <p:nvSpPr>
          <p:cNvPr id="5" name="Text Box 2"/>
          <p:cNvSpPr txBox="1">
            <a:spLocks noChangeArrowheads="1"/>
          </p:cNvSpPr>
          <p:nvPr/>
        </p:nvSpPr>
        <p:spPr bwMode="auto">
          <a:xfrm>
            <a:off x="752856" y="4267200"/>
            <a:ext cx="10832592" cy="2308324"/>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“As evening approached, there came </a:t>
            </a:r>
            <a:r>
              <a:rPr lang="en-US" altLang="en-US" sz="2400" b="1" dirty="0">
                <a:solidFill>
                  <a:schemeClr val="tx2"/>
                </a:solidFill>
                <a:latin typeface="Arial" panose="020B0604020202020204" pitchFamily="34" charset="0"/>
              </a:rPr>
              <a:t>a rich man </a:t>
            </a:r>
            <a:r>
              <a:rPr lang="en-US" altLang="en-US" sz="2400" dirty="0">
                <a:solidFill>
                  <a:schemeClr val="tx2"/>
                </a:solidFill>
                <a:latin typeface="Arial" panose="020B0604020202020204" pitchFamily="34" charset="0"/>
              </a:rPr>
              <a:t>from </a:t>
            </a:r>
            <a:r>
              <a:rPr lang="en-US" altLang="en-US" sz="2400" dirty="0" err="1">
                <a:solidFill>
                  <a:schemeClr val="tx2"/>
                </a:solidFill>
                <a:latin typeface="Arial" panose="020B0604020202020204" pitchFamily="34" charset="0"/>
              </a:rPr>
              <a:t>Arimathea</a:t>
            </a:r>
            <a:r>
              <a:rPr lang="en-US" altLang="en-US" sz="2400" dirty="0">
                <a:solidFill>
                  <a:schemeClr val="tx2"/>
                </a:solidFill>
                <a:latin typeface="Arial" panose="020B0604020202020204" pitchFamily="34" charset="0"/>
              </a:rPr>
              <a:t>, named Joseph, who had himself become a disciple of Jesus. Going to Pilate, he asked for Jesus’ body, and Pilate ordered that it be given to him. Joseph took the body, wrapped it in a clean linen cloth, and placed it </a:t>
            </a:r>
            <a:r>
              <a:rPr lang="en-US" altLang="en-US" sz="2400" b="1" dirty="0">
                <a:solidFill>
                  <a:schemeClr val="tx2"/>
                </a:solidFill>
                <a:latin typeface="Arial" panose="020B0604020202020204" pitchFamily="34" charset="0"/>
              </a:rPr>
              <a:t>in his own new tomb </a:t>
            </a:r>
            <a:r>
              <a:rPr lang="en-US" altLang="en-US" sz="2400" dirty="0">
                <a:solidFill>
                  <a:schemeClr val="tx2"/>
                </a:solidFill>
                <a:latin typeface="Arial" panose="020B0604020202020204" pitchFamily="34" charset="0"/>
              </a:rPr>
              <a:t>that he had cut out of the rock. He rolled a big stone in front of the entrance to the tomb and went away..”   Matthew 27:57-60</a:t>
            </a:r>
          </a:p>
        </p:txBody>
      </p:sp>
      <p:sp>
        <p:nvSpPr>
          <p:cNvPr id="7" name="Title 3"/>
          <p:cNvSpPr txBox="1">
            <a:spLocks/>
          </p:cNvSpPr>
          <p:nvPr/>
        </p:nvSpPr>
        <p:spPr>
          <a:xfrm>
            <a:off x="606552" y="3452749"/>
            <a:ext cx="10515600" cy="832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Jesus was buried in a rich man’s tomb</a:t>
            </a:r>
          </a:p>
        </p:txBody>
      </p:sp>
    </p:spTree>
    <p:extLst>
      <p:ext uri="{BB962C8B-B14F-4D97-AF65-F5344CB8AC3E}">
        <p14:creationId xmlns:p14="http://schemas.microsoft.com/office/powerpoint/2010/main" val="2981354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26780"/>
          </a:xfrm>
        </p:spPr>
        <p:txBody>
          <a:bodyPr>
            <a:normAutofit/>
          </a:bodyPr>
          <a:lstStyle/>
          <a:p>
            <a:r>
              <a:rPr lang="en-US" b="1" u="sng" dirty="0"/>
              <a:t>Some ways we see Jesus in the Old Testament</a:t>
            </a:r>
          </a:p>
        </p:txBody>
      </p:sp>
      <p:sp>
        <p:nvSpPr>
          <p:cNvPr id="3" name="Content Placeholder 2"/>
          <p:cNvSpPr>
            <a:spLocks noGrp="1"/>
          </p:cNvSpPr>
          <p:nvPr>
            <p:ph idx="1"/>
          </p:nvPr>
        </p:nvSpPr>
        <p:spPr>
          <a:xfrm>
            <a:off x="838200" y="1400961"/>
            <a:ext cx="10515600" cy="4776002"/>
          </a:xfrm>
        </p:spPr>
        <p:txBody>
          <a:bodyPr>
            <a:normAutofit/>
          </a:bodyPr>
          <a:lstStyle/>
          <a:p>
            <a:pPr>
              <a:lnSpc>
                <a:spcPct val="100000"/>
              </a:lnSpc>
              <a:spcBef>
                <a:spcPts val="600"/>
              </a:spcBef>
              <a:spcAft>
                <a:spcPts val="1200"/>
              </a:spcAft>
            </a:pPr>
            <a:r>
              <a:rPr lang="en-US" sz="3200" u="sng" dirty="0">
                <a:solidFill>
                  <a:schemeClr val="bg1">
                    <a:lumMod val="65000"/>
                  </a:schemeClr>
                </a:solidFill>
              </a:rPr>
              <a:t>Types</a:t>
            </a:r>
            <a:r>
              <a:rPr lang="en-US" sz="3200" dirty="0">
                <a:solidFill>
                  <a:schemeClr val="bg1">
                    <a:lumMod val="65000"/>
                  </a:schemeClr>
                </a:solidFill>
              </a:rPr>
              <a:t> – things or people that serve as examples of Jesus (Genesis 22:8; Numbers 21:9)</a:t>
            </a:r>
          </a:p>
          <a:p>
            <a:pPr>
              <a:lnSpc>
                <a:spcPct val="100000"/>
              </a:lnSpc>
              <a:spcBef>
                <a:spcPts val="600"/>
              </a:spcBef>
              <a:spcAft>
                <a:spcPts val="1200"/>
              </a:spcAft>
            </a:pPr>
            <a:r>
              <a:rPr lang="en-US" sz="3200" u="sng" dirty="0"/>
              <a:t>Prophecies</a:t>
            </a:r>
            <a:r>
              <a:rPr lang="en-US" sz="3200" dirty="0"/>
              <a:t> – direct predictions about Jesus’ life and work (Isaiah 53:5)</a:t>
            </a:r>
          </a:p>
          <a:p>
            <a:pPr>
              <a:lnSpc>
                <a:spcPct val="100000"/>
              </a:lnSpc>
              <a:spcBef>
                <a:spcPts val="600"/>
              </a:spcBef>
              <a:spcAft>
                <a:spcPts val="1200"/>
              </a:spcAft>
            </a:pPr>
            <a:r>
              <a:rPr lang="en-US" sz="3200" u="sng" dirty="0" err="1">
                <a:solidFill>
                  <a:schemeClr val="bg1">
                    <a:lumMod val="65000"/>
                  </a:schemeClr>
                </a:solidFill>
              </a:rPr>
              <a:t>Christophanies</a:t>
            </a:r>
            <a:r>
              <a:rPr lang="en-US" sz="3200" dirty="0">
                <a:solidFill>
                  <a:schemeClr val="bg1">
                    <a:lumMod val="65000"/>
                  </a:schemeClr>
                </a:solidFill>
              </a:rPr>
              <a:t> – pre-incarnate appearances of Jesus (Daniel 3:25)</a:t>
            </a:r>
            <a:endParaRPr lang="en-US" sz="3200" dirty="0"/>
          </a:p>
          <a:p>
            <a:pPr>
              <a:lnSpc>
                <a:spcPct val="100000"/>
              </a:lnSpc>
              <a:spcBef>
                <a:spcPts val="600"/>
              </a:spcBef>
              <a:spcAft>
                <a:spcPts val="1200"/>
              </a:spcAft>
            </a:pPr>
            <a:endParaRPr lang="en-US" sz="3200" dirty="0"/>
          </a:p>
        </p:txBody>
      </p:sp>
    </p:spTree>
    <p:extLst>
      <p:ext uri="{BB962C8B-B14F-4D97-AF65-F5344CB8AC3E}">
        <p14:creationId xmlns:p14="http://schemas.microsoft.com/office/powerpoint/2010/main" val="36941421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38200" y="902208"/>
            <a:ext cx="10515600" cy="2308324"/>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“Yet it was the LORD’s will to crush him and cause him to suffer, and though the LORD makes his life an offering for sin, he will see his offspring and prolong his days, and the will of the LORD will prosper in his hand.  </a:t>
            </a:r>
            <a:r>
              <a:rPr lang="en-US" altLang="en-US" sz="2400" b="1" dirty="0">
                <a:solidFill>
                  <a:schemeClr val="tx2"/>
                </a:solidFill>
                <a:latin typeface="Arial" panose="020B0604020202020204" pitchFamily="34" charset="0"/>
              </a:rPr>
              <a:t>After</a:t>
            </a:r>
            <a:r>
              <a:rPr lang="en-US" altLang="en-US" sz="2400" dirty="0">
                <a:solidFill>
                  <a:schemeClr val="tx2"/>
                </a:solidFill>
                <a:latin typeface="Arial" panose="020B0604020202020204" pitchFamily="34" charset="0"/>
              </a:rPr>
              <a:t> he has suffered, </a:t>
            </a:r>
            <a:r>
              <a:rPr lang="en-US" altLang="en-US" sz="2400" b="1" dirty="0">
                <a:solidFill>
                  <a:schemeClr val="tx2"/>
                </a:solidFill>
                <a:latin typeface="Arial" panose="020B0604020202020204" pitchFamily="34" charset="0"/>
              </a:rPr>
              <a:t>he will see the light of life </a:t>
            </a:r>
            <a:r>
              <a:rPr lang="en-US" altLang="en-US" sz="2400" dirty="0">
                <a:solidFill>
                  <a:schemeClr val="tx2"/>
                </a:solidFill>
                <a:latin typeface="Arial" panose="020B0604020202020204" pitchFamily="34" charset="0"/>
              </a:rPr>
              <a:t>and be satisfied; by his knowledge my righteous servant will justify many, and he will bear their iniquities.”  Isaiah 53:10-11</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Messiah would die and come back to life</a:t>
            </a:r>
          </a:p>
        </p:txBody>
      </p:sp>
      <p:sp>
        <p:nvSpPr>
          <p:cNvPr id="5" name="Text Box 2"/>
          <p:cNvSpPr txBox="1">
            <a:spLocks noChangeArrowheads="1"/>
          </p:cNvSpPr>
          <p:nvPr/>
        </p:nvSpPr>
        <p:spPr bwMode="auto">
          <a:xfrm>
            <a:off x="752856" y="4267200"/>
            <a:ext cx="10695432" cy="193899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“The angel said to the women, “Do not be afraid, for I know that you are looking for Jesus, who was crucified. He is not here; </a:t>
            </a:r>
            <a:r>
              <a:rPr lang="en-US" altLang="en-US" sz="2400" b="1" dirty="0">
                <a:solidFill>
                  <a:schemeClr val="tx2"/>
                </a:solidFill>
                <a:latin typeface="Arial" panose="020B0604020202020204" pitchFamily="34" charset="0"/>
              </a:rPr>
              <a:t>he has risen</a:t>
            </a:r>
            <a:r>
              <a:rPr lang="en-US" altLang="en-US" sz="2400" dirty="0">
                <a:solidFill>
                  <a:schemeClr val="tx2"/>
                </a:solidFill>
                <a:latin typeface="Arial" panose="020B0604020202020204" pitchFamily="34" charset="0"/>
              </a:rPr>
              <a:t>, just as he said. Come and see the place where he lay. Then go quickly and tell his disciples: ‘He has risen from the dead and is going ahead of you into Galilee. There you will see him.’ Now I have told you.”   Matthew 28:5-7</a:t>
            </a:r>
          </a:p>
        </p:txBody>
      </p:sp>
      <p:sp>
        <p:nvSpPr>
          <p:cNvPr id="7" name="Title 3"/>
          <p:cNvSpPr txBox="1">
            <a:spLocks/>
          </p:cNvSpPr>
          <p:nvPr/>
        </p:nvSpPr>
        <p:spPr>
          <a:xfrm>
            <a:off x="606552" y="3452749"/>
            <a:ext cx="10515600" cy="832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Jesus died and came back to life</a:t>
            </a:r>
          </a:p>
        </p:txBody>
      </p:sp>
    </p:spTree>
    <p:extLst>
      <p:ext uri="{BB962C8B-B14F-4D97-AF65-F5344CB8AC3E}">
        <p14:creationId xmlns:p14="http://schemas.microsoft.com/office/powerpoint/2010/main" val="2370147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38200" y="902208"/>
            <a:ext cx="10515600" cy="193899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“Do not let your hearts be troubled. You believe in God; believe also in me. My Father’s house has many rooms; if that were not so, would I have told you that I am going there to prepare a place for you? And if I go and prepare a place for you, </a:t>
            </a:r>
            <a:r>
              <a:rPr lang="en-US" altLang="en-US" sz="2400" b="1" dirty="0">
                <a:solidFill>
                  <a:schemeClr val="tx2"/>
                </a:solidFill>
                <a:latin typeface="Arial" panose="020B0604020202020204" pitchFamily="34" charset="0"/>
              </a:rPr>
              <a:t>I will come back </a:t>
            </a:r>
            <a:r>
              <a:rPr lang="en-US" altLang="en-US" sz="2400" dirty="0">
                <a:solidFill>
                  <a:schemeClr val="tx2"/>
                </a:solidFill>
                <a:latin typeface="Arial" panose="020B0604020202020204" pitchFamily="34" charset="0"/>
              </a:rPr>
              <a:t>and take you to be with me that you also may be where I am.”  John 14:1-3</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Messiah said that He will come back</a:t>
            </a:r>
          </a:p>
        </p:txBody>
      </p:sp>
      <p:sp>
        <p:nvSpPr>
          <p:cNvPr id="5" name="Text Box 2"/>
          <p:cNvSpPr txBox="1">
            <a:spLocks noChangeArrowheads="1"/>
          </p:cNvSpPr>
          <p:nvPr/>
        </p:nvSpPr>
        <p:spPr bwMode="auto">
          <a:xfrm>
            <a:off x="752856" y="4267200"/>
            <a:ext cx="10832592" cy="193899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“To him who loves us and has freed us from our sins by his blood, and has made us to be a kingdom and priests to serve his God and Father—to him be glory and power for ever and ever! Amen. Look, </a:t>
            </a:r>
            <a:r>
              <a:rPr lang="en-US" altLang="en-US" sz="2400" b="1" dirty="0">
                <a:solidFill>
                  <a:schemeClr val="tx2"/>
                </a:solidFill>
                <a:latin typeface="Arial" panose="020B0604020202020204" pitchFamily="34" charset="0"/>
              </a:rPr>
              <a:t>he is coming </a:t>
            </a:r>
            <a:r>
              <a:rPr lang="en-US" altLang="en-US" sz="2400" dirty="0">
                <a:solidFill>
                  <a:schemeClr val="tx2"/>
                </a:solidFill>
                <a:latin typeface="Arial" panose="020B0604020202020204" pitchFamily="34" charset="0"/>
              </a:rPr>
              <a:t>with the clouds, and every eye will see him, even those who pierced him; and all peoples on earth will mourn because of him.  So shall it be! Amen.”   Revelation 1:5-7</a:t>
            </a:r>
          </a:p>
        </p:txBody>
      </p:sp>
      <p:sp>
        <p:nvSpPr>
          <p:cNvPr id="7" name="Title 3"/>
          <p:cNvSpPr txBox="1">
            <a:spLocks/>
          </p:cNvSpPr>
          <p:nvPr/>
        </p:nvSpPr>
        <p:spPr>
          <a:xfrm>
            <a:off x="606552" y="3452749"/>
            <a:ext cx="10515600" cy="832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Jesus will DEFINITELY come back</a:t>
            </a:r>
          </a:p>
        </p:txBody>
      </p:sp>
    </p:spTree>
    <p:extLst>
      <p:ext uri="{BB962C8B-B14F-4D97-AF65-F5344CB8AC3E}">
        <p14:creationId xmlns:p14="http://schemas.microsoft.com/office/powerpoint/2010/main" val="808030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9820" y="365126"/>
            <a:ext cx="9503979" cy="926780"/>
          </a:xfrm>
        </p:spPr>
        <p:txBody>
          <a:bodyPr>
            <a:normAutofit/>
          </a:bodyPr>
          <a:lstStyle/>
          <a:p>
            <a:r>
              <a:rPr lang="en-US" b="1" u="sng" dirty="0"/>
              <a:t>Things to Remember:</a:t>
            </a:r>
          </a:p>
        </p:txBody>
      </p:sp>
      <p:sp>
        <p:nvSpPr>
          <p:cNvPr id="3" name="Content Placeholder 2"/>
          <p:cNvSpPr>
            <a:spLocks noGrp="1"/>
          </p:cNvSpPr>
          <p:nvPr>
            <p:ph idx="1"/>
          </p:nvPr>
        </p:nvSpPr>
        <p:spPr>
          <a:xfrm>
            <a:off x="1524858" y="1506563"/>
            <a:ext cx="9142284" cy="4659890"/>
          </a:xfrm>
        </p:spPr>
        <p:txBody>
          <a:bodyPr>
            <a:normAutofit/>
          </a:bodyPr>
          <a:lstStyle/>
          <a:p>
            <a:pPr>
              <a:lnSpc>
                <a:spcPct val="100000"/>
              </a:lnSpc>
              <a:spcBef>
                <a:spcPts val="600"/>
              </a:spcBef>
              <a:spcAft>
                <a:spcPts val="2400"/>
              </a:spcAft>
            </a:pPr>
            <a:r>
              <a:rPr lang="en-US" sz="3200" dirty="0"/>
              <a:t>The </a:t>
            </a:r>
            <a:r>
              <a:rPr lang="en-US" sz="3200" b="1" dirty="0"/>
              <a:t>entire Bible </a:t>
            </a:r>
            <a:r>
              <a:rPr lang="en-US" sz="3200" dirty="0"/>
              <a:t>is the </a:t>
            </a:r>
            <a:r>
              <a:rPr lang="en-US" sz="3200" b="1" dirty="0"/>
              <a:t>story of redemption</a:t>
            </a:r>
            <a:endParaRPr lang="en-US" sz="3200" dirty="0"/>
          </a:p>
          <a:p>
            <a:pPr>
              <a:lnSpc>
                <a:spcPct val="100000"/>
              </a:lnSpc>
              <a:spcBef>
                <a:spcPts val="600"/>
              </a:spcBef>
              <a:spcAft>
                <a:spcPts val="2400"/>
              </a:spcAft>
            </a:pPr>
            <a:r>
              <a:rPr lang="en-US" sz="3200" b="1" dirty="0"/>
              <a:t>Jesus</a:t>
            </a:r>
            <a:r>
              <a:rPr lang="en-US" sz="3200" dirty="0"/>
              <a:t> is at the </a:t>
            </a:r>
            <a:r>
              <a:rPr lang="en-US" sz="3200" b="1" dirty="0"/>
              <a:t>center</a:t>
            </a:r>
            <a:r>
              <a:rPr lang="en-US" sz="3200" dirty="0"/>
              <a:t> of God’s redemption plan</a:t>
            </a:r>
          </a:p>
          <a:p>
            <a:pPr>
              <a:lnSpc>
                <a:spcPct val="100000"/>
              </a:lnSpc>
              <a:spcBef>
                <a:spcPts val="600"/>
              </a:spcBef>
              <a:spcAft>
                <a:spcPts val="2400"/>
              </a:spcAft>
            </a:pPr>
            <a:r>
              <a:rPr lang="en-US" sz="3200" b="1" dirty="0"/>
              <a:t>God loved you</a:t>
            </a:r>
            <a:r>
              <a:rPr lang="en-US" sz="3200" dirty="0"/>
              <a:t> enough to reveal His plan and invite you to become His child</a:t>
            </a:r>
          </a:p>
          <a:p>
            <a:pPr>
              <a:lnSpc>
                <a:spcPct val="100000"/>
              </a:lnSpc>
              <a:spcBef>
                <a:spcPts val="600"/>
              </a:spcBef>
              <a:spcAft>
                <a:spcPts val="2400"/>
              </a:spcAft>
            </a:pPr>
            <a:r>
              <a:rPr lang="en-US" sz="3200" dirty="0"/>
              <a:t>He has promised to </a:t>
            </a:r>
            <a:r>
              <a:rPr lang="en-US" sz="3200" b="1" dirty="0"/>
              <a:t>come back </a:t>
            </a:r>
            <a:r>
              <a:rPr lang="en-US" sz="3200" dirty="0"/>
              <a:t>for us, and </a:t>
            </a:r>
            <a:r>
              <a:rPr lang="en-US" sz="3200" b="1" dirty="0"/>
              <a:t>His promises trustworthy</a:t>
            </a:r>
            <a:r>
              <a:rPr lang="en-US" sz="3200" dirty="0"/>
              <a:t>!</a:t>
            </a:r>
          </a:p>
        </p:txBody>
      </p:sp>
    </p:spTree>
    <p:extLst>
      <p:ext uri="{BB962C8B-B14F-4D97-AF65-F5344CB8AC3E}">
        <p14:creationId xmlns:p14="http://schemas.microsoft.com/office/powerpoint/2010/main" val="4233726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59536" y="1780032"/>
            <a:ext cx="10515600" cy="4093428"/>
          </a:xfrm>
          <a:prstGeom prst="rect">
            <a:avLst/>
          </a:prstGeom>
          <a:noFill/>
          <a:ln>
            <a:noFill/>
          </a:ln>
          <a:effectLst/>
        </p:spPr>
        <p:txBody>
          <a:bodyPr wrap="square">
            <a:spAutoFit/>
          </a:bodyPr>
          <a:lstStyle/>
          <a:p>
            <a:pPr>
              <a:spcBef>
                <a:spcPct val="50000"/>
              </a:spcBef>
            </a:pPr>
            <a:r>
              <a:rPr lang="en-US" altLang="en-US" sz="4000" dirty="0">
                <a:solidFill>
                  <a:schemeClr val="tx2"/>
                </a:solidFill>
                <a:latin typeface="Arial" panose="020B0604020202020204" pitchFamily="34" charset="0"/>
              </a:rPr>
              <a:t>“I am God, and there is none like me.  I make known the end from the beginning, from ancient times, what is still to come. What I have said, that will I bring about; what I have planned, that will I do.”</a:t>
            </a:r>
          </a:p>
          <a:p>
            <a:pPr>
              <a:spcBef>
                <a:spcPct val="50000"/>
              </a:spcBef>
            </a:pPr>
            <a:r>
              <a:rPr lang="en-US" altLang="en-US" sz="4000" dirty="0">
                <a:solidFill>
                  <a:schemeClr val="tx2"/>
                </a:solidFill>
                <a:latin typeface="Arial" panose="020B0604020202020204" pitchFamily="34" charset="0"/>
              </a:rPr>
              <a:t>				 Isaiah 46:10,11</a:t>
            </a:r>
          </a:p>
        </p:txBody>
      </p:sp>
      <p:sp>
        <p:nvSpPr>
          <p:cNvPr id="4" name="Title 3"/>
          <p:cNvSpPr>
            <a:spLocks noGrp="1"/>
          </p:cNvSpPr>
          <p:nvPr>
            <p:ph type="title"/>
          </p:nvPr>
        </p:nvSpPr>
        <p:spPr/>
        <p:txBody>
          <a:bodyPr>
            <a:normAutofit/>
          </a:bodyPr>
          <a:lstStyle/>
          <a:p>
            <a:pPr algn="ctr"/>
            <a:r>
              <a:rPr lang="en-US" sz="5400" b="1" u="sng" dirty="0"/>
              <a:t>God knows and controls the future</a:t>
            </a:r>
          </a:p>
        </p:txBody>
      </p:sp>
    </p:spTree>
    <p:extLst>
      <p:ext uri="{BB962C8B-B14F-4D97-AF65-F5344CB8AC3E}">
        <p14:creationId xmlns:p14="http://schemas.microsoft.com/office/powerpoint/2010/main" val="3252046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38200" y="902208"/>
            <a:ext cx="10695432" cy="193899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[God, speaking to King David]: “When your days are fulfilled to walk with your fathers, I will raise up your offspring after you, one of your own sons, and I will establish his kingdom. He shall build a house for me, and I will </a:t>
            </a:r>
            <a:r>
              <a:rPr lang="en-US" altLang="en-US" sz="2400" b="1" dirty="0">
                <a:solidFill>
                  <a:schemeClr val="tx2"/>
                </a:solidFill>
                <a:latin typeface="Arial" panose="020B0604020202020204" pitchFamily="34" charset="0"/>
              </a:rPr>
              <a:t>establish his throne forever</a:t>
            </a:r>
            <a:r>
              <a:rPr lang="en-US" altLang="en-US" sz="2400" dirty="0">
                <a:solidFill>
                  <a:schemeClr val="tx2"/>
                </a:solidFill>
                <a:latin typeface="Arial" panose="020B0604020202020204" pitchFamily="34" charset="0"/>
              </a:rPr>
              <a:t>. </a:t>
            </a:r>
            <a:r>
              <a:rPr lang="en-US" altLang="en-US" sz="2400" b="1" dirty="0">
                <a:solidFill>
                  <a:schemeClr val="tx2"/>
                </a:solidFill>
                <a:latin typeface="Arial" panose="020B0604020202020204" pitchFamily="34" charset="0"/>
              </a:rPr>
              <a:t>I will be to him a father</a:t>
            </a:r>
            <a:r>
              <a:rPr lang="en-US" altLang="en-US" sz="2400" dirty="0">
                <a:solidFill>
                  <a:schemeClr val="tx2"/>
                </a:solidFill>
                <a:latin typeface="Arial" panose="020B0604020202020204" pitchFamily="34" charset="0"/>
              </a:rPr>
              <a:t>, and he shall be to me a son.”  	 1Chronicles 17:11-13</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Messiah will come from David’s line</a:t>
            </a:r>
          </a:p>
        </p:txBody>
      </p:sp>
      <p:sp>
        <p:nvSpPr>
          <p:cNvPr id="5" name="Text Box 2"/>
          <p:cNvSpPr txBox="1">
            <a:spLocks noChangeArrowheads="1"/>
          </p:cNvSpPr>
          <p:nvPr/>
        </p:nvSpPr>
        <p:spPr bwMode="auto">
          <a:xfrm>
            <a:off x="752856" y="4126992"/>
            <a:ext cx="10695432" cy="2308324"/>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“The book of the genealogy of </a:t>
            </a:r>
            <a:r>
              <a:rPr lang="en-US" altLang="en-US" sz="2400" b="1" dirty="0">
                <a:solidFill>
                  <a:schemeClr val="tx2"/>
                </a:solidFill>
                <a:latin typeface="Arial" panose="020B0604020202020204" pitchFamily="34" charset="0"/>
              </a:rPr>
              <a:t>Jesus Christ, the son of David</a:t>
            </a:r>
            <a:r>
              <a:rPr lang="en-US" altLang="en-US" sz="2400" dirty="0">
                <a:solidFill>
                  <a:schemeClr val="tx2"/>
                </a:solidFill>
                <a:latin typeface="Arial" panose="020B0604020202020204" pitchFamily="34" charset="0"/>
              </a:rPr>
              <a:t>, the son of Abraham.  Abraham was the father of Isaac, and Isaac the father of Jacob, and Jacob the father of Judah and his brothers,… and Jesse the father of David the king. And David was the father of Solomon by the wife of Uriah…and Jacob the father of Joseph the husband of Mary, of whom Jesus was born, who is called Christ.”   Matthew 1:1,2,6,16</a:t>
            </a:r>
          </a:p>
        </p:txBody>
      </p:sp>
      <p:sp>
        <p:nvSpPr>
          <p:cNvPr id="7" name="Title 3"/>
          <p:cNvSpPr txBox="1">
            <a:spLocks/>
          </p:cNvSpPr>
          <p:nvPr/>
        </p:nvSpPr>
        <p:spPr>
          <a:xfrm>
            <a:off x="606552" y="3312541"/>
            <a:ext cx="10515600" cy="832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Jesus came from David’s line</a:t>
            </a:r>
          </a:p>
        </p:txBody>
      </p:sp>
    </p:spTree>
    <p:extLst>
      <p:ext uri="{BB962C8B-B14F-4D97-AF65-F5344CB8AC3E}">
        <p14:creationId xmlns:p14="http://schemas.microsoft.com/office/powerpoint/2010/main" val="226337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38200" y="902208"/>
            <a:ext cx="10515600" cy="830997"/>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“Therefore the Lord himself will give you a sign. Behold, </a:t>
            </a:r>
            <a:r>
              <a:rPr lang="en-US" altLang="en-US" sz="2400" b="1" dirty="0">
                <a:solidFill>
                  <a:schemeClr val="tx2"/>
                </a:solidFill>
                <a:latin typeface="Arial" panose="020B0604020202020204" pitchFamily="34" charset="0"/>
              </a:rPr>
              <a:t>the virgin shall conceive and bear a son</a:t>
            </a:r>
            <a:r>
              <a:rPr lang="en-US" altLang="en-US" sz="2400" dirty="0">
                <a:solidFill>
                  <a:schemeClr val="tx2"/>
                </a:solidFill>
                <a:latin typeface="Arial" panose="020B0604020202020204" pitchFamily="34" charset="0"/>
              </a:rPr>
              <a:t>, and shall call his name Immanuel.”  Isaiah 7:14</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Messiah will be virgin born</a:t>
            </a:r>
          </a:p>
        </p:txBody>
      </p:sp>
      <p:sp>
        <p:nvSpPr>
          <p:cNvPr id="5" name="Text Box 2"/>
          <p:cNvSpPr txBox="1">
            <a:spLocks noChangeArrowheads="1"/>
          </p:cNvSpPr>
          <p:nvPr/>
        </p:nvSpPr>
        <p:spPr bwMode="auto">
          <a:xfrm>
            <a:off x="752856" y="3276600"/>
            <a:ext cx="10695432" cy="286232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“And the angel said to her, “Do not be afraid, Mary, for you have found favor with God. And behold, you will conceive in your womb and bear a son, and you shall call his name Jesus.</a:t>
            </a:r>
          </a:p>
          <a:p>
            <a:pPr>
              <a:spcBef>
                <a:spcPct val="50000"/>
              </a:spcBef>
            </a:pPr>
            <a:r>
              <a:rPr lang="en-US" altLang="en-US" sz="2400" dirty="0">
                <a:solidFill>
                  <a:schemeClr val="tx2"/>
                </a:solidFill>
                <a:latin typeface="Arial" panose="020B0604020202020204" pitchFamily="34" charset="0"/>
              </a:rPr>
              <a:t>And Mary said to the angel, “How will this be, since </a:t>
            </a:r>
            <a:r>
              <a:rPr lang="en-US" altLang="en-US" sz="2400" b="1" dirty="0">
                <a:solidFill>
                  <a:schemeClr val="tx2"/>
                </a:solidFill>
                <a:latin typeface="Arial" panose="020B0604020202020204" pitchFamily="34" charset="0"/>
              </a:rPr>
              <a:t>I am a virgin</a:t>
            </a:r>
            <a:r>
              <a:rPr lang="en-US" altLang="en-US" sz="2400" dirty="0">
                <a:solidFill>
                  <a:schemeClr val="tx2"/>
                </a:solidFill>
                <a:latin typeface="Arial" panose="020B0604020202020204" pitchFamily="34" charset="0"/>
              </a:rPr>
              <a:t>?” And the angel answered her, “The Holy Spirit will come upon you, and the power of the Most High will overshadow you; therefore the child to be born will be called holy— the Son of God..”   Luke 1:30-31,34-35</a:t>
            </a:r>
          </a:p>
        </p:txBody>
      </p:sp>
      <p:sp>
        <p:nvSpPr>
          <p:cNvPr id="7" name="Title 3"/>
          <p:cNvSpPr txBox="1">
            <a:spLocks/>
          </p:cNvSpPr>
          <p:nvPr/>
        </p:nvSpPr>
        <p:spPr>
          <a:xfrm>
            <a:off x="606552" y="2462149"/>
            <a:ext cx="10515600" cy="832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Jesus was virgin born</a:t>
            </a:r>
          </a:p>
        </p:txBody>
      </p:sp>
    </p:spTree>
    <p:extLst>
      <p:ext uri="{BB962C8B-B14F-4D97-AF65-F5344CB8AC3E}">
        <p14:creationId xmlns:p14="http://schemas.microsoft.com/office/powerpoint/2010/main" val="2602224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38200" y="902208"/>
            <a:ext cx="10515600" cy="2308324"/>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“But you, O </a:t>
            </a:r>
            <a:r>
              <a:rPr lang="en-US" altLang="en-US" sz="2400" b="1" dirty="0">
                <a:solidFill>
                  <a:schemeClr val="tx2"/>
                </a:solidFill>
                <a:latin typeface="Arial" panose="020B0604020202020204" pitchFamily="34" charset="0"/>
              </a:rPr>
              <a:t>Bethlehem</a:t>
            </a:r>
            <a:r>
              <a:rPr lang="en-US" altLang="en-US" sz="2400" dirty="0">
                <a:solidFill>
                  <a:schemeClr val="tx2"/>
                </a:solidFill>
                <a:latin typeface="Arial" panose="020B0604020202020204" pitchFamily="34" charset="0"/>
              </a:rPr>
              <a:t> Ephrathah, who are too little to be among the clans of Judah, </a:t>
            </a:r>
            <a:r>
              <a:rPr lang="en-US" altLang="en-US" sz="2400" b="1" dirty="0">
                <a:solidFill>
                  <a:schemeClr val="tx2"/>
                </a:solidFill>
                <a:latin typeface="Arial" panose="020B0604020202020204" pitchFamily="34" charset="0"/>
              </a:rPr>
              <a:t>from you shall come forth for me One </a:t>
            </a:r>
            <a:r>
              <a:rPr lang="en-US" altLang="en-US" sz="2400" dirty="0">
                <a:solidFill>
                  <a:schemeClr val="tx2"/>
                </a:solidFill>
                <a:latin typeface="Arial" panose="020B0604020202020204" pitchFamily="34" charset="0"/>
              </a:rPr>
              <a:t>who is to be ruler in Israel, whose coming forth is from of old, from ancient days. And He shall stand and shepherd His flock in the strength of the LORD, in the majesty of the name of the LORD His God. And they shall dwell secure, for now He shall be great </a:t>
            </a:r>
            <a:r>
              <a:rPr lang="en-US" altLang="en-US" sz="2400" b="1" dirty="0">
                <a:solidFill>
                  <a:schemeClr val="tx2"/>
                </a:solidFill>
                <a:latin typeface="Arial" panose="020B0604020202020204" pitchFamily="34" charset="0"/>
              </a:rPr>
              <a:t>to the ends of the earth</a:t>
            </a:r>
            <a:r>
              <a:rPr lang="en-US" altLang="en-US" sz="2400" dirty="0">
                <a:solidFill>
                  <a:schemeClr val="tx2"/>
                </a:solidFill>
                <a:latin typeface="Arial" panose="020B0604020202020204" pitchFamily="34" charset="0"/>
              </a:rPr>
              <a:t>.”  Micah 5:2,4</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Messiah will be born in Bethlehem</a:t>
            </a:r>
          </a:p>
        </p:txBody>
      </p:sp>
      <p:sp>
        <p:nvSpPr>
          <p:cNvPr id="5" name="Text Box 2"/>
          <p:cNvSpPr txBox="1">
            <a:spLocks noChangeArrowheads="1"/>
          </p:cNvSpPr>
          <p:nvPr/>
        </p:nvSpPr>
        <p:spPr bwMode="auto">
          <a:xfrm>
            <a:off x="926592" y="4062984"/>
            <a:ext cx="10369296" cy="193899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“And Joseph also went up from Galilee, from the town of Nazareth, to Judea, to the city of David, which is called </a:t>
            </a:r>
            <a:r>
              <a:rPr lang="en-US" altLang="en-US" sz="2400" b="1" dirty="0">
                <a:solidFill>
                  <a:schemeClr val="tx2"/>
                </a:solidFill>
                <a:latin typeface="Arial" panose="020B0604020202020204" pitchFamily="34" charset="0"/>
              </a:rPr>
              <a:t>Bethlehem</a:t>
            </a:r>
            <a:r>
              <a:rPr lang="en-US" altLang="en-US" sz="2400" dirty="0">
                <a:solidFill>
                  <a:schemeClr val="tx2"/>
                </a:solidFill>
                <a:latin typeface="Arial" panose="020B0604020202020204" pitchFamily="34" charset="0"/>
              </a:rPr>
              <a:t>, because he was of the house and lineage of David, to be registered with Mary, his betrothed, who was with child. And while they were there, the time came for her to give birth.”   Luke 2:4-6</a:t>
            </a:r>
          </a:p>
        </p:txBody>
      </p:sp>
      <p:sp>
        <p:nvSpPr>
          <p:cNvPr id="7" name="Title 3"/>
          <p:cNvSpPr txBox="1">
            <a:spLocks/>
          </p:cNvSpPr>
          <p:nvPr/>
        </p:nvSpPr>
        <p:spPr>
          <a:xfrm>
            <a:off x="606552" y="3248533"/>
            <a:ext cx="10515600" cy="832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Jesus was born in Bethlehem</a:t>
            </a:r>
          </a:p>
        </p:txBody>
      </p:sp>
    </p:spTree>
    <p:extLst>
      <p:ext uri="{BB962C8B-B14F-4D97-AF65-F5344CB8AC3E}">
        <p14:creationId xmlns:p14="http://schemas.microsoft.com/office/powerpoint/2010/main" val="1598225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38200" y="902208"/>
            <a:ext cx="10515600" cy="3231654"/>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“Then Melchizedek king of Salem brought out bread and wine. He was priest of God Most High, and he blessed Abram, saying, “Blessed be Abram by God Most High, Creator of heaven and earth.  And praise be to God Most High, who delivered your enemies into your hand.” Then Abram gave him a tenth of everything.  Genesis 14:18-20</a:t>
            </a:r>
          </a:p>
          <a:p>
            <a:pPr>
              <a:spcBef>
                <a:spcPct val="50000"/>
              </a:spcBef>
            </a:pPr>
            <a:r>
              <a:rPr lang="en-US" altLang="en-US" sz="2400" dirty="0">
                <a:solidFill>
                  <a:schemeClr val="tx2"/>
                </a:solidFill>
                <a:latin typeface="Arial" panose="020B0604020202020204" pitchFamily="34" charset="0"/>
              </a:rPr>
              <a:t>“The LORD says to my Lord: “Sit at my right hand, until I make your enemies your footstool. The LORD has sworn and will not change his mind,  ‘</a:t>
            </a:r>
            <a:r>
              <a:rPr lang="en-US" altLang="en-US" sz="2400" b="1" dirty="0">
                <a:solidFill>
                  <a:schemeClr val="tx2"/>
                </a:solidFill>
                <a:latin typeface="Arial" panose="020B0604020202020204" pitchFamily="34" charset="0"/>
              </a:rPr>
              <a:t>You are a priest forever </a:t>
            </a:r>
            <a:r>
              <a:rPr lang="en-US" altLang="en-US" sz="2400" dirty="0">
                <a:solidFill>
                  <a:schemeClr val="tx2"/>
                </a:solidFill>
                <a:latin typeface="Arial" panose="020B0604020202020204" pitchFamily="34" charset="0"/>
              </a:rPr>
              <a:t>after the order of </a:t>
            </a:r>
            <a:r>
              <a:rPr lang="en-US" altLang="en-US" sz="2400" b="1" dirty="0">
                <a:solidFill>
                  <a:schemeClr val="tx2"/>
                </a:solidFill>
                <a:latin typeface="Arial" panose="020B0604020202020204" pitchFamily="34" charset="0"/>
              </a:rPr>
              <a:t>Melchizedek</a:t>
            </a:r>
            <a:r>
              <a:rPr lang="en-US" altLang="en-US" sz="2400" dirty="0">
                <a:solidFill>
                  <a:schemeClr val="tx2"/>
                </a:solidFill>
                <a:latin typeface="Arial" panose="020B0604020202020204" pitchFamily="34" charset="0"/>
              </a:rPr>
              <a:t>.’”  Psalm 110:1,4</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Messiah will be a special priest</a:t>
            </a:r>
          </a:p>
        </p:txBody>
      </p:sp>
      <p:sp>
        <p:nvSpPr>
          <p:cNvPr id="5" name="Text Box 2"/>
          <p:cNvSpPr txBox="1">
            <a:spLocks noChangeArrowheads="1"/>
          </p:cNvSpPr>
          <p:nvPr/>
        </p:nvSpPr>
        <p:spPr bwMode="auto">
          <a:xfrm>
            <a:off x="752856" y="5160264"/>
            <a:ext cx="10695432" cy="1569660"/>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“We have this hope as an anchor for the soul, firm and secure. It enters the inner sanctuary behind the curtain, where our forerunner, Jesus, has entered on our behalf. </a:t>
            </a:r>
            <a:r>
              <a:rPr lang="en-US" altLang="en-US" sz="2400" b="1" dirty="0">
                <a:solidFill>
                  <a:schemeClr val="tx2"/>
                </a:solidFill>
                <a:latin typeface="Arial" panose="020B0604020202020204" pitchFamily="34" charset="0"/>
              </a:rPr>
              <a:t>He has become a high priest forever</a:t>
            </a:r>
            <a:r>
              <a:rPr lang="en-US" altLang="en-US" sz="2400" dirty="0">
                <a:solidFill>
                  <a:schemeClr val="tx2"/>
                </a:solidFill>
                <a:latin typeface="Arial" panose="020B0604020202020204" pitchFamily="34" charset="0"/>
              </a:rPr>
              <a:t>, in the order of </a:t>
            </a:r>
            <a:r>
              <a:rPr lang="en-US" altLang="en-US" sz="2400" b="1" dirty="0">
                <a:solidFill>
                  <a:schemeClr val="tx2"/>
                </a:solidFill>
                <a:latin typeface="Arial" panose="020B0604020202020204" pitchFamily="34" charset="0"/>
              </a:rPr>
              <a:t>Melchizedek</a:t>
            </a:r>
            <a:r>
              <a:rPr lang="en-US" altLang="en-US" sz="2400" dirty="0">
                <a:solidFill>
                  <a:schemeClr val="tx2"/>
                </a:solidFill>
                <a:latin typeface="Arial" panose="020B0604020202020204" pitchFamily="34" charset="0"/>
              </a:rPr>
              <a:t>.”  Hebrews 6:19-20</a:t>
            </a:r>
          </a:p>
        </p:txBody>
      </p:sp>
      <p:sp>
        <p:nvSpPr>
          <p:cNvPr id="7" name="Title 3"/>
          <p:cNvSpPr txBox="1">
            <a:spLocks/>
          </p:cNvSpPr>
          <p:nvPr/>
        </p:nvSpPr>
        <p:spPr>
          <a:xfrm>
            <a:off x="606552" y="4345813"/>
            <a:ext cx="10515600" cy="832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Jesus is a special priest</a:t>
            </a:r>
          </a:p>
        </p:txBody>
      </p:sp>
    </p:spTree>
    <p:extLst>
      <p:ext uri="{BB962C8B-B14F-4D97-AF65-F5344CB8AC3E}">
        <p14:creationId xmlns:p14="http://schemas.microsoft.com/office/powerpoint/2010/main" val="436572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218">
                                            <p:txEl>
                                              <p:pRg st="0" end="0"/>
                                            </p:txEl>
                                          </p:spTgt>
                                        </p:tgtEl>
                                        <p:attrNameLst>
                                          <p:attrName>style.visibility</p:attrName>
                                        </p:attrNameLst>
                                      </p:cBhvr>
                                      <p:to>
                                        <p:strVal val="visible"/>
                                      </p:to>
                                    </p:set>
                                    <p:animEffect transition="in" filter="wipe(left)">
                                      <p:cBhvr>
                                        <p:cTn id="7" dur="500"/>
                                        <p:tgtEl>
                                          <p:spTgt spid="92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218">
                                            <p:txEl>
                                              <p:pRg st="1" end="1"/>
                                            </p:txEl>
                                          </p:spTgt>
                                        </p:tgtEl>
                                        <p:attrNameLst>
                                          <p:attrName>style.visibility</p:attrName>
                                        </p:attrNameLst>
                                      </p:cBhvr>
                                      <p:to>
                                        <p:strVal val="visible"/>
                                      </p:to>
                                    </p:set>
                                    <p:animEffect transition="in" filter="wipe(left)">
                                      <p:cBhvr>
                                        <p:cTn id="12" dur="500"/>
                                        <p:tgtEl>
                                          <p:spTgt spid="921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build="p"/>
      <p:bldP spid="5"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38200" y="902208"/>
            <a:ext cx="10515600" cy="2308324"/>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“Nevertheless, there will be no more gloom for those who were in distress. In the past he humbled the </a:t>
            </a:r>
            <a:r>
              <a:rPr lang="en-US" altLang="en-US" sz="2400" b="1" dirty="0">
                <a:solidFill>
                  <a:schemeClr val="tx2"/>
                </a:solidFill>
                <a:latin typeface="Arial" panose="020B0604020202020204" pitchFamily="34" charset="0"/>
              </a:rPr>
              <a:t>land of Zebulun </a:t>
            </a:r>
            <a:r>
              <a:rPr lang="en-US" altLang="en-US" sz="2400" dirty="0">
                <a:solidFill>
                  <a:schemeClr val="tx2"/>
                </a:solidFill>
                <a:latin typeface="Arial" panose="020B0604020202020204" pitchFamily="34" charset="0"/>
              </a:rPr>
              <a:t>and the land of </a:t>
            </a:r>
            <a:r>
              <a:rPr lang="en-US" altLang="en-US" sz="2400" b="1" dirty="0">
                <a:solidFill>
                  <a:schemeClr val="tx2"/>
                </a:solidFill>
                <a:latin typeface="Arial" panose="020B0604020202020204" pitchFamily="34" charset="0"/>
              </a:rPr>
              <a:t>Naphtali</a:t>
            </a:r>
            <a:r>
              <a:rPr lang="en-US" altLang="en-US" sz="2400" dirty="0">
                <a:solidFill>
                  <a:schemeClr val="tx2"/>
                </a:solidFill>
                <a:latin typeface="Arial" panose="020B0604020202020204" pitchFamily="34" charset="0"/>
              </a:rPr>
              <a:t>, but in the future he will honor </a:t>
            </a:r>
            <a:r>
              <a:rPr lang="en-US" altLang="en-US" sz="2400" b="1" dirty="0">
                <a:solidFill>
                  <a:schemeClr val="tx2"/>
                </a:solidFill>
                <a:latin typeface="Arial" panose="020B0604020202020204" pitchFamily="34" charset="0"/>
              </a:rPr>
              <a:t>Galilee of the nations</a:t>
            </a:r>
            <a:r>
              <a:rPr lang="en-US" altLang="en-US" sz="2400" dirty="0">
                <a:solidFill>
                  <a:schemeClr val="tx2"/>
                </a:solidFill>
                <a:latin typeface="Arial" panose="020B0604020202020204" pitchFamily="34" charset="0"/>
              </a:rPr>
              <a:t>, by the Way of the Sea, beyond the Jordan – The people walking in darkness have seen a great light; on those living in the land of deep darkness a light has dawned.”  Isaiah 9:1-2</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Messiah will preach in Galilee</a:t>
            </a:r>
          </a:p>
        </p:txBody>
      </p:sp>
      <p:sp>
        <p:nvSpPr>
          <p:cNvPr id="5" name="Text Box 2"/>
          <p:cNvSpPr txBox="1">
            <a:spLocks noChangeArrowheads="1"/>
          </p:cNvSpPr>
          <p:nvPr/>
        </p:nvSpPr>
        <p:spPr bwMode="auto">
          <a:xfrm>
            <a:off x="752856" y="4267200"/>
            <a:ext cx="10695432" cy="1200329"/>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“When Jesus heard that John had been put in prison, he withdrew to </a:t>
            </a:r>
            <a:r>
              <a:rPr lang="en-US" altLang="en-US" sz="2400" b="1" dirty="0">
                <a:solidFill>
                  <a:schemeClr val="tx2"/>
                </a:solidFill>
                <a:latin typeface="Arial" panose="020B0604020202020204" pitchFamily="34" charset="0"/>
              </a:rPr>
              <a:t>Galilee.</a:t>
            </a:r>
            <a:r>
              <a:rPr lang="en-US" altLang="en-US" sz="2400" dirty="0">
                <a:solidFill>
                  <a:schemeClr val="tx2"/>
                </a:solidFill>
                <a:latin typeface="Arial" panose="020B0604020202020204" pitchFamily="34" charset="0"/>
              </a:rPr>
              <a:t>  Leaving Nazareth, he went and lived in Capernaum, which was by the lake in the </a:t>
            </a:r>
            <a:r>
              <a:rPr lang="en-US" altLang="en-US" sz="2400" b="1" dirty="0">
                <a:solidFill>
                  <a:schemeClr val="tx2"/>
                </a:solidFill>
                <a:latin typeface="Arial" panose="020B0604020202020204" pitchFamily="34" charset="0"/>
              </a:rPr>
              <a:t>area of Zebulun and Naphtali</a:t>
            </a:r>
            <a:r>
              <a:rPr lang="en-US" altLang="en-US" sz="2400" dirty="0">
                <a:solidFill>
                  <a:schemeClr val="tx2"/>
                </a:solidFill>
                <a:latin typeface="Arial" panose="020B0604020202020204" pitchFamily="34" charset="0"/>
              </a:rPr>
              <a:t>…”  Matthew 3:12-13</a:t>
            </a:r>
          </a:p>
        </p:txBody>
      </p:sp>
      <p:sp>
        <p:nvSpPr>
          <p:cNvPr id="7" name="Title 3"/>
          <p:cNvSpPr txBox="1">
            <a:spLocks/>
          </p:cNvSpPr>
          <p:nvPr/>
        </p:nvSpPr>
        <p:spPr>
          <a:xfrm>
            <a:off x="606552" y="3452749"/>
            <a:ext cx="10515600" cy="832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Jesus lived / preached in Galilee</a:t>
            </a:r>
          </a:p>
        </p:txBody>
      </p:sp>
    </p:spTree>
    <p:extLst>
      <p:ext uri="{BB962C8B-B14F-4D97-AF65-F5344CB8AC3E}">
        <p14:creationId xmlns:p14="http://schemas.microsoft.com/office/powerpoint/2010/main" val="2966777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838200" y="902208"/>
            <a:ext cx="10515600" cy="1938992"/>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“say to those with fearful hearts, ‘Be strong, do not fear; your God will come, he will come with vengeance; with divine retribution he will come to save you.’ Then will the eyes of the blind be opened and the ears of the deaf unstopped. Then will the lame leap like a deer, and the mute tongue shout for joy.”  Isaiah 35:4-6a</a:t>
            </a:r>
          </a:p>
        </p:txBody>
      </p:sp>
      <p:sp>
        <p:nvSpPr>
          <p:cNvPr id="4" name="Title 3"/>
          <p:cNvSpPr>
            <a:spLocks noGrp="1"/>
          </p:cNvSpPr>
          <p:nvPr>
            <p:ph type="title"/>
          </p:nvPr>
        </p:nvSpPr>
        <p:spPr>
          <a:xfrm>
            <a:off x="838200" y="145669"/>
            <a:ext cx="10515600" cy="832739"/>
          </a:xfrm>
        </p:spPr>
        <p:txBody>
          <a:bodyPr>
            <a:normAutofit/>
          </a:bodyPr>
          <a:lstStyle/>
          <a:p>
            <a:pPr algn="ctr"/>
            <a:r>
              <a:rPr lang="en-US" b="1" u="sng" dirty="0"/>
              <a:t>Messiah will be heal the blind, deaf, and lame</a:t>
            </a:r>
          </a:p>
        </p:txBody>
      </p:sp>
      <p:sp>
        <p:nvSpPr>
          <p:cNvPr id="5" name="Text Box 2"/>
          <p:cNvSpPr txBox="1">
            <a:spLocks noChangeArrowheads="1"/>
          </p:cNvSpPr>
          <p:nvPr/>
        </p:nvSpPr>
        <p:spPr bwMode="auto">
          <a:xfrm>
            <a:off x="752856" y="4267200"/>
            <a:ext cx="10695432" cy="1569660"/>
          </a:xfrm>
          <a:prstGeom prst="rect">
            <a:avLst/>
          </a:prstGeom>
          <a:noFill/>
          <a:ln>
            <a:noFill/>
          </a:ln>
          <a:effectLst/>
        </p:spPr>
        <p:txBody>
          <a:bodyPr wrap="square">
            <a:spAutoFit/>
          </a:bodyPr>
          <a:lstStyle/>
          <a:p>
            <a:pPr>
              <a:spcBef>
                <a:spcPct val="50000"/>
              </a:spcBef>
            </a:pPr>
            <a:r>
              <a:rPr lang="en-US" altLang="en-US" sz="2400" dirty="0">
                <a:solidFill>
                  <a:schemeClr val="tx2"/>
                </a:solidFill>
                <a:latin typeface="Arial" panose="020B0604020202020204" pitchFamily="34" charset="0"/>
              </a:rPr>
              <a:t>“Jesus replied, “Go back and report to John what you hear and see: The blind receive sight, the lame walk, those who have leprosy are cleansed, the deaf hear, the dead are raised, and the good news is proclaimed to the poor.”  Matthew 11:4-6</a:t>
            </a:r>
          </a:p>
        </p:txBody>
      </p:sp>
      <p:sp>
        <p:nvSpPr>
          <p:cNvPr id="7" name="Title 3"/>
          <p:cNvSpPr txBox="1">
            <a:spLocks/>
          </p:cNvSpPr>
          <p:nvPr/>
        </p:nvSpPr>
        <p:spPr>
          <a:xfrm>
            <a:off x="606552" y="3452749"/>
            <a:ext cx="10515600" cy="832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u="sng" dirty="0"/>
              <a:t>Jesus healed the blind, deaf, and lame</a:t>
            </a:r>
          </a:p>
        </p:txBody>
      </p:sp>
    </p:spTree>
    <p:extLst>
      <p:ext uri="{BB962C8B-B14F-4D97-AF65-F5344CB8AC3E}">
        <p14:creationId xmlns:p14="http://schemas.microsoft.com/office/powerpoint/2010/main" val="3295795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649</TotalTime>
  <Words>4215</Words>
  <Application>Microsoft Office PowerPoint</Application>
  <PresentationFormat>Widescreen</PresentationFormat>
  <Paragraphs>140</Paragraphs>
  <Slides>22</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Prophecies of Jesus</vt:lpstr>
      <vt:lpstr>Some ways we see Jesus in the Old Testament</vt:lpstr>
      <vt:lpstr>God knows and controls the future</vt:lpstr>
      <vt:lpstr>Messiah will come from David’s line</vt:lpstr>
      <vt:lpstr>Messiah will be virgin born</vt:lpstr>
      <vt:lpstr>Messiah will be born in Bethlehem</vt:lpstr>
      <vt:lpstr>Messiah will be a special priest</vt:lpstr>
      <vt:lpstr>Messiah will preach in Galilee</vt:lpstr>
      <vt:lpstr>Messiah will be heal the blind, deaf, and lame</vt:lpstr>
      <vt:lpstr>Messiah will ride into Jerusalem on a donkey</vt:lpstr>
      <vt:lpstr>Messiah will enter Jerusalem in 33AD</vt:lpstr>
      <vt:lpstr>Messiah will sold for 30 pieces of silver</vt:lpstr>
      <vt:lpstr>The 30 pieces of silver will go to the potter</vt:lpstr>
      <vt:lpstr>Messiah would be silent</vt:lpstr>
      <vt:lpstr>On the mountain of the Lord a substitute Lamb will be provided</vt:lpstr>
      <vt:lpstr>Messiah would be tortured and pierced</vt:lpstr>
      <vt:lpstr>Messiah would cry out from the cross</vt:lpstr>
      <vt:lpstr>Messiah would die for our sins</vt:lpstr>
      <vt:lpstr>Messiah would be buried with the rich</vt:lpstr>
      <vt:lpstr>Messiah would die and come back to life</vt:lpstr>
      <vt:lpstr>Messiah said that He will come back</vt:lpstr>
      <vt:lpstr>Things to Remember: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in Genesis</dc:title>
  <dc:creator>Mark Robnett</dc:creator>
  <cp:lastModifiedBy>Mark Robnett</cp:lastModifiedBy>
  <cp:revision>51</cp:revision>
  <dcterms:created xsi:type="dcterms:W3CDTF">2025-02-15T21:00:16Z</dcterms:created>
  <dcterms:modified xsi:type="dcterms:W3CDTF">2025-05-24T12:20:09Z</dcterms:modified>
</cp:coreProperties>
</file>