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8" r:id="rId3"/>
    <p:sldId id="312" r:id="rId4"/>
    <p:sldId id="306" r:id="rId5"/>
    <p:sldId id="307" r:id="rId6"/>
    <p:sldId id="308" r:id="rId7"/>
    <p:sldId id="310" r:id="rId8"/>
    <p:sldId id="311" r:id="rId9"/>
    <p:sldId id="309"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5" autoAdjust="0"/>
    <p:restoredTop sz="67160" autoAdjust="0"/>
  </p:normalViewPr>
  <p:slideViewPr>
    <p:cSldViewPr snapToGrid="0">
      <p:cViewPr varScale="1">
        <p:scale>
          <a:sx n="70" d="100"/>
          <a:sy n="70" d="100"/>
        </p:scale>
        <p:origin x="1980" y="288"/>
      </p:cViewPr>
      <p:guideLst/>
    </p:cSldViewPr>
  </p:slideViewPr>
  <p:notesTextViewPr>
    <p:cViewPr>
      <p:scale>
        <a:sx n="176" d="100"/>
        <a:sy n="176" d="100"/>
      </p:scale>
      <p:origin x="0" y="0"/>
    </p:cViewPr>
  </p:notesTextViewPr>
  <p:sorterViewPr>
    <p:cViewPr>
      <p:scale>
        <a:sx n="184" d="100"/>
        <a:sy n="184" d="100"/>
      </p:scale>
      <p:origin x="0" y="-411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4BF213-7782-4014-A9D1-75E1357DAD5F}" type="datetimeFigureOut">
              <a:rPr lang="en-US" smtClean="0"/>
              <a:t>5/31/2025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B0E6C4-82D7-4876-A77D-3B4A2DA354CF}" type="slidenum">
              <a:rPr lang="en-US" smtClean="0"/>
              <a:t>‹#›</a:t>
            </a:fld>
            <a:endParaRPr lang="en-US"/>
          </a:p>
        </p:txBody>
      </p:sp>
    </p:spTree>
    <p:extLst>
      <p:ext uri="{BB962C8B-B14F-4D97-AF65-F5344CB8AC3E}">
        <p14:creationId xmlns:p14="http://schemas.microsoft.com/office/powerpoint/2010/main" val="4258602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final study of Jesus in the Old Testament, we will</a:t>
            </a:r>
            <a:r>
              <a:rPr lang="en-US" baseline="0" dirty="0"/>
              <a:t> look as some appearances of Jesus before his physical birth as a human being.</a:t>
            </a:r>
            <a:r>
              <a:rPr lang="en-US" dirty="0"/>
              <a:t> </a:t>
            </a:r>
          </a:p>
          <a:p>
            <a:endParaRPr lang="en-US" dirty="0"/>
          </a:p>
          <a:p>
            <a:r>
              <a:rPr lang="en-US" dirty="0"/>
              <a:t>Theophany (or </a:t>
            </a:r>
            <a:r>
              <a:rPr lang="en-US" dirty="0" err="1"/>
              <a:t>Christophany</a:t>
            </a:r>
            <a:r>
              <a:rPr lang="en-US" dirty="0"/>
              <a:t>)</a:t>
            </a:r>
            <a:r>
              <a:rPr lang="en-US" baseline="0" dirty="0"/>
              <a:t> mean the same thing.</a:t>
            </a:r>
          </a:p>
          <a:p>
            <a:endParaRPr lang="en-US" baseline="0" dirty="0"/>
          </a:p>
          <a:p>
            <a:r>
              <a:rPr lang="en-US" baseline="0" dirty="0"/>
              <a:t>Incarnation is a common usage of Jesus’ birth.</a:t>
            </a:r>
          </a:p>
          <a:p>
            <a:endParaRPr lang="en-US" dirty="0"/>
          </a:p>
        </p:txBody>
      </p:sp>
      <p:sp>
        <p:nvSpPr>
          <p:cNvPr id="4" name="Slide Number Placeholder 3"/>
          <p:cNvSpPr>
            <a:spLocks noGrp="1"/>
          </p:cNvSpPr>
          <p:nvPr>
            <p:ph type="sldNum" sz="quarter" idx="10"/>
          </p:nvPr>
        </p:nvSpPr>
        <p:spPr/>
        <p:txBody>
          <a:bodyPr/>
          <a:lstStyle/>
          <a:p>
            <a:fld id="{86F1A3CF-B212-42A2-8297-96CD61801F86}" type="slidenum">
              <a:rPr lang="en-US" smtClean="0"/>
              <a:t>2</a:t>
            </a:fld>
            <a:endParaRPr lang="en-US"/>
          </a:p>
        </p:txBody>
      </p:sp>
    </p:spTree>
    <p:extLst>
      <p:ext uri="{BB962C8B-B14F-4D97-AF65-F5344CB8AC3E}">
        <p14:creationId xmlns:p14="http://schemas.microsoft.com/office/powerpoint/2010/main" val="12291492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John 1:18 tells us that “no one has seen God at any time.” Does this contradict the many visible manifestations mentioned throughout the Old Testament? Not at all, for John also explains in the same verse that “the only begotten Son, who is in the bosom of the Father, He has declared Him.” In other words, whenever the omnipresent, invisible God has chosen to appear to people, He has done so in the person of His Son, Jesus Christ.  Also see Hebrews 1:1-3.</a:t>
            </a:r>
            <a:endParaRPr lang="en-US" dirty="0"/>
          </a:p>
        </p:txBody>
      </p:sp>
      <p:sp>
        <p:nvSpPr>
          <p:cNvPr id="4" name="Slide Number Placeholder 3"/>
          <p:cNvSpPr>
            <a:spLocks noGrp="1"/>
          </p:cNvSpPr>
          <p:nvPr>
            <p:ph type="sldNum" sz="quarter" idx="10"/>
          </p:nvPr>
        </p:nvSpPr>
        <p:spPr/>
        <p:txBody>
          <a:bodyPr/>
          <a:lstStyle/>
          <a:p>
            <a:fld id="{7AB0E6C4-82D7-4876-A77D-3B4A2DA354CF}" type="slidenum">
              <a:rPr lang="en-US" smtClean="0"/>
              <a:t>3</a:t>
            </a:fld>
            <a:endParaRPr lang="en-US"/>
          </a:p>
        </p:txBody>
      </p:sp>
    </p:spTree>
    <p:extLst>
      <p:ext uri="{BB962C8B-B14F-4D97-AF65-F5344CB8AC3E}">
        <p14:creationId xmlns:p14="http://schemas.microsoft.com/office/powerpoint/2010/main" val="2288228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Revelation 22:8-9,</a:t>
            </a:r>
            <a:r>
              <a:rPr lang="en-US" baseline="0" dirty="0"/>
              <a:t> we read the appropriate response of an angel to actions of worship:  “I, John, am the one who heard and saw these things. And when I heard and saw them, I fell down to worship at the feet of the angel who showed them to me, but he said to me, “</a:t>
            </a:r>
            <a:r>
              <a:rPr lang="en-US" b="1" baseline="0" dirty="0"/>
              <a:t>You must not do that</a:t>
            </a:r>
            <a:r>
              <a:rPr lang="en-US" baseline="0" dirty="0"/>
              <a:t>! I am a fellow servant with you and your brothers the prophets, and with those who keep the words of this book. </a:t>
            </a:r>
            <a:r>
              <a:rPr lang="en-US" b="1" baseline="0" dirty="0"/>
              <a:t>Worship God</a:t>
            </a:r>
            <a:r>
              <a:rPr lang="en-US" baseline="0" dirty="0"/>
              <a:t>.” </a:t>
            </a:r>
            <a:endParaRPr lang="en-US" dirty="0"/>
          </a:p>
        </p:txBody>
      </p:sp>
      <p:sp>
        <p:nvSpPr>
          <p:cNvPr id="4" name="Slide Number Placeholder 3"/>
          <p:cNvSpPr>
            <a:spLocks noGrp="1"/>
          </p:cNvSpPr>
          <p:nvPr>
            <p:ph type="sldNum" sz="quarter" idx="10"/>
          </p:nvPr>
        </p:nvSpPr>
        <p:spPr/>
        <p:txBody>
          <a:bodyPr/>
          <a:lstStyle/>
          <a:p>
            <a:fld id="{7AB0E6C4-82D7-4876-A77D-3B4A2DA354CF}" type="slidenum">
              <a:rPr lang="en-US" smtClean="0"/>
              <a:t>4</a:t>
            </a:fld>
            <a:endParaRPr lang="en-US"/>
          </a:p>
        </p:txBody>
      </p:sp>
    </p:spTree>
    <p:extLst>
      <p:ext uri="{BB962C8B-B14F-4D97-AF65-F5344CB8AC3E}">
        <p14:creationId xmlns:p14="http://schemas.microsoft.com/office/powerpoint/2010/main" val="14954081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B0E6C4-82D7-4876-A77D-3B4A2DA354CF}" type="slidenum">
              <a:rPr lang="en-US" smtClean="0"/>
              <a:t>5</a:t>
            </a:fld>
            <a:endParaRPr lang="en-US"/>
          </a:p>
        </p:txBody>
      </p:sp>
    </p:spTree>
    <p:extLst>
      <p:ext uri="{BB962C8B-B14F-4D97-AF65-F5344CB8AC3E}">
        <p14:creationId xmlns:p14="http://schemas.microsoft.com/office/powerpoint/2010/main" val="17753480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Angel of the L</a:t>
            </a:r>
            <a:r>
              <a:rPr lang="en-US" sz="1050" dirty="0"/>
              <a:t>ORD</a:t>
            </a:r>
            <a:r>
              <a:rPr lang="en-US" dirty="0"/>
              <a:t>” often describes the pre-incarnate Christ.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t>When </a:t>
            </a:r>
            <a:r>
              <a:rPr lang="en-US" dirty="0"/>
              <a:t>the Chinese version speaks of “the angel of the Lord,” </a:t>
            </a:r>
            <a:r>
              <a:rPr lang="en-US"/>
              <a:t>the word </a:t>
            </a:r>
            <a:r>
              <a:rPr lang="en-US" dirty="0"/>
              <a:t>“angel” is </a:t>
            </a:r>
            <a:r>
              <a:rPr lang="zh-CN" altLang="en-US" dirty="0"/>
              <a:t>使者 </a:t>
            </a:r>
            <a:r>
              <a:rPr lang="en-US" altLang="zh-CN" dirty="0"/>
              <a:t>(</a:t>
            </a:r>
            <a:r>
              <a:rPr lang="en-US" altLang="zh-CN" sz="1200" b="0" i="0" kern="1200" dirty="0" err="1">
                <a:solidFill>
                  <a:schemeClr val="tx1"/>
                </a:solidFill>
                <a:effectLst/>
                <a:latin typeface="+mn-lt"/>
                <a:ea typeface="+mn-ea"/>
                <a:cs typeface="+mn-cs"/>
              </a:rPr>
              <a:t>s</a:t>
            </a:r>
            <a:r>
              <a:rPr lang="en-US" sz="1200" b="0" i="0" kern="1200" dirty="0" err="1">
                <a:solidFill>
                  <a:schemeClr val="tx1"/>
                </a:solidFill>
                <a:effectLst/>
                <a:latin typeface="+mn-lt"/>
                <a:ea typeface="+mn-ea"/>
                <a:cs typeface="+mn-cs"/>
              </a:rPr>
              <a:t>hǐzhě</a:t>
            </a:r>
            <a:r>
              <a:rPr lang="en-US" sz="1200" b="0" i="0" kern="1200" dirty="0">
                <a:solidFill>
                  <a:schemeClr val="tx1"/>
                </a:solidFill>
                <a:effectLst/>
                <a:latin typeface="+mn-lt"/>
                <a:ea typeface="+mn-ea"/>
                <a:cs typeface="+mn-cs"/>
              </a:rPr>
              <a:t>) which refers to an ambassador.  Otherwise,</a:t>
            </a:r>
            <a:r>
              <a:rPr lang="en-US" sz="1200" b="0" i="0" kern="1200" baseline="0" dirty="0">
                <a:solidFill>
                  <a:schemeClr val="tx1"/>
                </a:solidFill>
                <a:effectLst/>
                <a:latin typeface="+mn-lt"/>
                <a:ea typeface="+mn-ea"/>
                <a:cs typeface="+mn-cs"/>
              </a:rPr>
              <a:t> t</a:t>
            </a:r>
            <a:r>
              <a:rPr lang="en-US" sz="1200" b="0" i="0" kern="1200" dirty="0">
                <a:solidFill>
                  <a:schemeClr val="tx1"/>
                </a:solidFill>
                <a:effectLst/>
                <a:latin typeface="+mn-lt"/>
                <a:ea typeface="+mn-ea"/>
                <a:cs typeface="+mn-cs"/>
              </a:rPr>
              <a:t>he normal word</a:t>
            </a:r>
            <a:r>
              <a:rPr lang="en-US" sz="1200" b="0" i="0" kern="1200" baseline="0" dirty="0">
                <a:solidFill>
                  <a:schemeClr val="tx1"/>
                </a:solidFill>
                <a:effectLst/>
                <a:latin typeface="+mn-lt"/>
                <a:ea typeface="+mn-ea"/>
                <a:cs typeface="+mn-cs"/>
              </a:rPr>
              <a:t> for “angel” is </a:t>
            </a:r>
            <a:r>
              <a:rPr lang="zh-CN" altLang="en-US" sz="1200" b="0" i="0" kern="1200" baseline="0" dirty="0">
                <a:solidFill>
                  <a:schemeClr val="tx1"/>
                </a:solidFill>
                <a:effectLst/>
                <a:latin typeface="+mn-lt"/>
                <a:ea typeface="+mn-ea"/>
                <a:cs typeface="+mn-cs"/>
              </a:rPr>
              <a:t>天使 </a:t>
            </a:r>
            <a:r>
              <a:rPr lang="en-US" altLang="zh-CN" sz="1200" b="0" i="0" kern="1200" baseline="0" dirty="0">
                <a:solidFill>
                  <a:schemeClr val="tx1"/>
                </a:solidFill>
                <a:effectLst/>
                <a:latin typeface="+mn-lt"/>
                <a:ea typeface="+mn-ea"/>
                <a:cs typeface="+mn-cs"/>
              </a:rPr>
              <a:t>(</a:t>
            </a:r>
            <a:r>
              <a:rPr lang="en-US" altLang="zh-CN" sz="1200" b="0" i="0" kern="1200" baseline="0" dirty="0" err="1">
                <a:solidFill>
                  <a:schemeClr val="tx1"/>
                </a:solidFill>
                <a:effectLst/>
                <a:latin typeface="+mn-lt"/>
                <a:ea typeface="+mn-ea"/>
                <a:cs typeface="+mn-cs"/>
              </a:rPr>
              <a:t>tiānshǐ</a:t>
            </a:r>
            <a:r>
              <a:rPr lang="en-US" altLang="zh-CN" sz="1200" b="0" i="0" kern="1200" baseline="0" dirty="0">
                <a:solidFill>
                  <a:schemeClr val="tx1"/>
                </a:solidFill>
                <a:effectLst/>
                <a:latin typeface="+mn-lt"/>
                <a:ea typeface="+mn-ea"/>
                <a:cs typeface="+mn-cs"/>
              </a:rPr>
              <a:t>).</a:t>
            </a:r>
            <a:endParaRPr lang="en-US" dirty="0"/>
          </a:p>
          <a:p>
            <a:endParaRPr lang="en-US" dirty="0"/>
          </a:p>
        </p:txBody>
      </p:sp>
      <p:sp>
        <p:nvSpPr>
          <p:cNvPr id="4" name="Slide Number Placeholder 3"/>
          <p:cNvSpPr>
            <a:spLocks noGrp="1"/>
          </p:cNvSpPr>
          <p:nvPr>
            <p:ph type="sldNum" sz="quarter" idx="10"/>
          </p:nvPr>
        </p:nvSpPr>
        <p:spPr/>
        <p:txBody>
          <a:bodyPr/>
          <a:lstStyle/>
          <a:p>
            <a:fld id="{7AB0E6C4-82D7-4876-A77D-3B4A2DA354CF}" type="slidenum">
              <a:rPr lang="en-US" smtClean="0"/>
              <a:t>8</a:t>
            </a:fld>
            <a:endParaRPr lang="en-US"/>
          </a:p>
        </p:txBody>
      </p:sp>
    </p:spTree>
    <p:extLst>
      <p:ext uri="{BB962C8B-B14F-4D97-AF65-F5344CB8AC3E}">
        <p14:creationId xmlns:p14="http://schemas.microsoft.com/office/powerpoint/2010/main" val="3771763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often think of a donkey or mule as stubborn (</a:t>
            </a:r>
            <a:r>
              <a:rPr lang="en-US" b="1" dirty="0"/>
              <a:t>Psalm 32:8-9</a:t>
            </a:r>
            <a:r>
              <a:rPr lang="en-US" dirty="0"/>
              <a:t>).  It’s interesting that this</a:t>
            </a:r>
            <a:r>
              <a:rPr lang="en-US" baseline="0" dirty="0"/>
              <a:t> story contrasts Balaam as even more stubborn than a donkey!</a:t>
            </a:r>
            <a:endParaRPr lang="en-US" dirty="0"/>
          </a:p>
        </p:txBody>
      </p:sp>
      <p:sp>
        <p:nvSpPr>
          <p:cNvPr id="4" name="Slide Number Placeholder 3"/>
          <p:cNvSpPr>
            <a:spLocks noGrp="1"/>
          </p:cNvSpPr>
          <p:nvPr>
            <p:ph type="sldNum" sz="quarter" idx="10"/>
          </p:nvPr>
        </p:nvSpPr>
        <p:spPr/>
        <p:txBody>
          <a:bodyPr/>
          <a:lstStyle/>
          <a:p>
            <a:fld id="{7AB0E6C4-82D7-4876-A77D-3B4A2DA354CF}" type="slidenum">
              <a:rPr lang="en-US" smtClean="0"/>
              <a:t>9</a:t>
            </a:fld>
            <a:endParaRPr lang="en-US"/>
          </a:p>
        </p:txBody>
      </p:sp>
    </p:spTree>
    <p:extLst>
      <p:ext uri="{BB962C8B-B14F-4D97-AF65-F5344CB8AC3E}">
        <p14:creationId xmlns:p14="http://schemas.microsoft.com/office/powerpoint/2010/main" val="120483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8459DEC-7A85-4489-ABB3-20A9647D6383}" type="datetimeFigureOut">
              <a:rPr lang="en-US" smtClean="0"/>
              <a:t>5/31/2025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3775281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459DEC-7A85-4489-ABB3-20A9647D6383}" type="datetimeFigureOut">
              <a:rPr lang="en-US" smtClean="0"/>
              <a:t>5/31/2025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2989193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459DEC-7A85-4489-ABB3-20A9647D6383}" type="datetimeFigureOut">
              <a:rPr lang="en-US" smtClean="0"/>
              <a:t>5/31/2025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2517943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459DEC-7A85-4489-ABB3-20A9647D6383}" type="datetimeFigureOut">
              <a:rPr lang="en-US" smtClean="0"/>
              <a:t>5/31/2025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141926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8459DEC-7A85-4489-ABB3-20A9647D6383}" type="datetimeFigureOut">
              <a:rPr lang="en-US" smtClean="0"/>
              <a:t>5/31/2025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1831509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8459DEC-7A85-4489-ABB3-20A9647D6383}" type="datetimeFigureOut">
              <a:rPr lang="en-US" smtClean="0"/>
              <a:t>5/31/2025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4047958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8459DEC-7A85-4489-ABB3-20A9647D6383}" type="datetimeFigureOut">
              <a:rPr lang="en-US" smtClean="0"/>
              <a:t>5/31/2025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394794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8459DEC-7A85-4489-ABB3-20A9647D6383}" type="datetimeFigureOut">
              <a:rPr lang="en-US" smtClean="0"/>
              <a:t>5/31/2025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2819334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459DEC-7A85-4489-ABB3-20A9647D6383}" type="datetimeFigureOut">
              <a:rPr lang="en-US" smtClean="0"/>
              <a:t>5/31/2025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4049107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8459DEC-7A85-4489-ABB3-20A9647D6383}" type="datetimeFigureOut">
              <a:rPr lang="en-US" smtClean="0"/>
              <a:t>5/31/2025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3101913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8459DEC-7A85-4489-ABB3-20A9647D6383}" type="datetimeFigureOut">
              <a:rPr lang="en-US" smtClean="0"/>
              <a:t>5/31/2025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1565216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459DEC-7A85-4489-ABB3-20A9647D6383}" type="datetimeFigureOut">
              <a:rPr lang="en-US" smtClean="0"/>
              <a:t>5/31/2025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076A4E-FF60-4E9F-A2F8-2C0EF74302BF}" type="slidenum">
              <a:rPr lang="en-US" smtClean="0"/>
              <a:t>‹#›</a:t>
            </a:fld>
            <a:endParaRPr lang="en-US"/>
          </a:p>
        </p:txBody>
      </p:sp>
    </p:spTree>
    <p:extLst>
      <p:ext uri="{BB962C8B-B14F-4D97-AF65-F5344CB8AC3E}">
        <p14:creationId xmlns:p14="http://schemas.microsoft.com/office/powerpoint/2010/main" val="41983667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icr.org/bible/Genesis/32/24-3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icr.org/bible/Joshua/5/13-15"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icr.org/bible/Judges/13"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icr.org/bible/Numbers/22/22-35"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629226"/>
          </a:xfrm>
        </p:spPr>
        <p:txBody>
          <a:bodyPr>
            <a:normAutofit/>
          </a:bodyPr>
          <a:lstStyle/>
          <a:p>
            <a:r>
              <a:rPr lang="en-US" sz="7200" b="1" dirty="0">
                <a:latin typeface="+mn-lt"/>
              </a:rPr>
              <a:t>Appearances of Jesus</a:t>
            </a:r>
          </a:p>
        </p:txBody>
      </p:sp>
      <p:sp>
        <p:nvSpPr>
          <p:cNvPr id="3" name="Subtitle 2"/>
          <p:cNvSpPr>
            <a:spLocks noGrp="1"/>
          </p:cNvSpPr>
          <p:nvPr>
            <p:ph type="subTitle" idx="1"/>
          </p:nvPr>
        </p:nvSpPr>
        <p:spPr>
          <a:xfrm>
            <a:off x="1524000" y="3648638"/>
            <a:ext cx="9144000" cy="2048435"/>
          </a:xfrm>
        </p:spPr>
        <p:txBody>
          <a:bodyPr>
            <a:normAutofit/>
          </a:bodyPr>
          <a:lstStyle/>
          <a:p>
            <a:r>
              <a:rPr lang="en-US" sz="3600" dirty="0">
                <a:effectLst>
                  <a:outerShdw blurRad="38100" dist="38100" dir="2700000" algn="tl">
                    <a:srgbClr val="000000">
                      <a:alpha val="43137"/>
                    </a:srgbClr>
                  </a:outerShdw>
                </a:effectLst>
              </a:rPr>
              <a:t>Before the baby Jesus…</a:t>
            </a:r>
          </a:p>
        </p:txBody>
      </p:sp>
    </p:spTree>
    <p:extLst>
      <p:ext uri="{BB962C8B-B14F-4D97-AF65-F5344CB8AC3E}">
        <p14:creationId xmlns:p14="http://schemas.microsoft.com/office/powerpoint/2010/main" val="10518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9820" y="365126"/>
            <a:ext cx="9503979" cy="926780"/>
          </a:xfrm>
        </p:spPr>
        <p:txBody>
          <a:bodyPr>
            <a:normAutofit/>
          </a:bodyPr>
          <a:lstStyle/>
          <a:p>
            <a:r>
              <a:rPr lang="en-US" b="1" u="sng" dirty="0"/>
              <a:t>Things to Remember:</a:t>
            </a:r>
          </a:p>
        </p:txBody>
      </p:sp>
      <p:sp>
        <p:nvSpPr>
          <p:cNvPr id="3" name="Content Placeholder 2"/>
          <p:cNvSpPr>
            <a:spLocks noGrp="1"/>
          </p:cNvSpPr>
          <p:nvPr>
            <p:ph idx="1"/>
          </p:nvPr>
        </p:nvSpPr>
        <p:spPr>
          <a:xfrm>
            <a:off x="1187669" y="1506562"/>
            <a:ext cx="9890233" cy="4883727"/>
          </a:xfrm>
        </p:spPr>
        <p:txBody>
          <a:bodyPr>
            <a:normAutofit/>
          </a:bodyPr>
          <a:lstStyle/>
          <a:p>
            <a:pPr>
              <a:lnSpc>
                <a:spcPct val="100000"/>
              </a:lnSpc>
              <a:spcBef>
                <a:spcPts val="600"/>
              </a:spcBef>
              <a:spcAft>
                <a:spcPts val="2400"/>
              </a:spcAft>
            </a:pPr>
            <a:r>
              <a:rPr lang="en-US" sz="3200" b="1" dirty="0"/>
              <a:t>Jesus Christ </a:t>
            </a:r>
            <a:r>
              <a:rPr lang="en-US" sz="3200" dirty="0"/>
              <a:t>existed </a:t>
            </a:r>
            <a:r>
              <a:rPr lang="en-US" sz="3200" b="1" dirty="0"/>
              <a:t>before His birth </a:t>
            </a:r>
            <a:r>
              <a:rPr lang="en-US" sz="3200" dirty="0"/>
              <a:t>in Bethlehem – </a:t>
            </a:r>
            <a:r>
              <a:rPr lang="en-US" sz="3200" b="1" dirty="0"/>
              <a:t>He is our Creator.</a:t>
            </a:r>
          </a:p>
          <a:p>
            <a:pPr>
              <a:lnSpc>
                <a:spcPct val="100000"/>
              </a:lnSpc>
              <a:spcBef>
                <a:spcPts val="600"/>
              </a:spcBef>
              <a:spcAft>
                <a:spcPts val="2400"/>
              </a:spcAft>
            </a:pPr>
            <a:r>
              <a:rPr lang="en-US" sz="3200" dirty="0"/>
              <a:t>Successful service begins with </a:t>
            </a:r>
            <a:r>
              <a:rPr lang="en-US" sz="3200" b="1" dirty="0"/>
              <a:t>repentance</a:t>
            </a:r>
            <a:r>
              <a:rPr lang="en-US" sz="3200" dirty="0"/>
              <a:t> and </a:t>
            </a:r>
            <a:r>
              <a:rPr lang="en-US" sz="3200" b="1" dirty="0"/>
              <a:t>worship</a:t>
            </a:r>
            <a:r>
              <a:rPr lang="en-US" sz="3200" dirty="0"/>
              <a:t>.</a:t>
            </a:r>
          </a:p>
          <a:p>
            <a:pPr>
              <a:lnSpc>
                <a:spcPct val="100000"/>
              </a:lnSpc>
              <a:spcBef>
                <a:spcPts val="600"/>
              </a:spcBef>
              <a:spcAft>
                <a:spcPts val="2400"/>
              </a:spcAft>
            </a:pPr>
            <a:r>
              <a:rPr lang="en-US" sz="3200" dirty="0"/>
              <a:t>The </a:t>
            </a:r>
            <a:r>
              <a:rPr lang="en-US" sz="3200" b="1" dirty="0"/>
              <a:t>entire Bible </a:t>
            </a:r>
            <a:r>
              <a:rPr lang="en-US" sz="3200" dirty="0"/>
              <a:t>is God’s wonderful story of redemption.  The Old and New Testaments fit together perfectly!</a:t>
            </a:r>
          </a:p>
          <a:p>
            <a:pPr>
              <a:lnSpc>
                <a:spcPct val="100000"/>
              </a:lnSpc>
              <a:spcBef>
                <a:spcPts val="600"/>
              </a:spcBef>
              <a:spcAft>
                <a:spcPts val="2400"/>
              </a:spcAft>
            </a:pPr>
            <a:r>
              <a:rPr lang="en-US" sz="3200" dirty="0"/>
              <a:t>As you read the Old Testament, ask God to increase your </a:t>
            </a:r>
            <a:r>
              <a:rPr lang="en-US" sz="3200" b="1" dirty="0"/>
              <a:t>love for Him </a:t>
            </a:r>
            <a:r>
              <a:rPr lang="en-US" sz="3200" dirty="0"/>
              <a:t>and </a:t>
            </a:r>
            <a:r>
              <a:rPr lang="en-US" sz="3200" b="1" dirty="0"/>
              <a:t>be amazed </a:t>
            </a:r>
            <a:r>
              <a:rPr lang="en-US" sz="3200" dirty="0"/>
              <a:t>at your </a:t>
            </a:r>
            <a:r>
              <a:rPr lang="en-US" sz="3200" b="1" dirty="0"/>
              <a:t>great Redeemer</a:t>
            </a:r>
            <a:r>
              <a:rPr lang="en-US" sz="3200" dirty="0"/>
              <a:t>!</a:t>
            </a:r>
          </a:p>
        </p:txBody>
      </p:sp>
    </p:spTree>
    <p:extLst>
      <p:ext uri="{BB962C8B-B14F-4D97-AF65-F5344CB8AC3E}">
        <p14:creationId xmlns:p14="http://schemas.microsoft.com/office/powerpoint/2010/main" val="4233726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26780"/>
          </a:xfrm>
        </p:spPr>
        <p:txBody>
          <a:bodyPr>
            <a:normAutofit/>
          </a:bodyPr>
          <a:lstStyle/>
          <a:p>
            <a:r>
              <a:rPr lang="en-US" b="1" u="sng" dirty="0"/>
              <a:t>Some ways we see Jesus in the Old Testament</a:t>
            </a:r>
          </a:p>
        </p:txBody>
      </p:sp>
      <p:sp>
        <p:nvSpPr>
          <p:cNvPr id="3" name="Content Placeholder 2"/>
          <p:cNvSpPr>
            <a:spLocks noGrp="1"/>
          </p:cNvSpPr>
          <p:nvPr>
            <p:ph idx="1"/>
          </p:nvPr>
        </p:nvSpPr>
        <p:spPr>
          <a:xfrm>
            <a:off x="627999" y="1400961"/>
            <a:ext cx="10943898" cy="4776002"/>
          </a:xfrm>
        </p:spPr>
        <p:txBody>
          <a:bodyPr>
            <a:normAutofit fontScale="92500" lnSpcReduction="10000"/>
          </a:bodyPr>
          <a:lstStyle/>
          <a:p>
            <a:pPr>
              <a:lnSpc>
                <a:spcPct val="100000"/>
              </a:lnSpc>
              <a:spcBef>
                <a:spcPts val="600"/>
              </a:spcBef>
              <a:spcAft>
                <a:spcPts val="1200"/>
              </a:spcAft>
            </a:pPr>
            <a:r>
              <a:rPr lang="en-US" sz="3200" u="sng" dirty="0">
                <a:solidFill>
                  <a:schemeClr val="bg1">
                    <a:lumMod val="65000"/>
                  </a:schemeClr>
                </a:solidFill>
              </a:rPr>
              <a:t>Types</a:t>
            </a:r>
            <a:r>
              <a:rPr lang="en-US" sz="3200" dirty="0">
                <a:solidFill>
                  <a:schemeClr val="bg1">
                    <a:lumMod val="65000"/>
                  </a:schemeClr>
                </a:solidFill>
              </a:rPr>
              <a:t> – things or people that serve as examples of Jesus (Genesis 22:8; Numbers 21:9)</a:t>
            </a:r>
          </a:p>
          <a:p>
            <a:pPr>
              <a:lnSpc>
                <a:spcPct val="100000"/>
              </a:lnSpc>
              <a:spcBef>
                <a:spcPts val="600"/>
              </a:spcBef>
              <a:spcAft>
                <a:spcPts val="1200"/>
              </a:spcAft>
            </a:pPr>
            <a:r>
              <a:rPr lang="en-US" sz="3200" u="sng" dirty="0">
                <a:solidFill>
                  <a:schemeClr val="bg1">
                    <a:lumMod val="65000"/>
                  </a:schemeClr>
                </a:solidFill>
              </a:rPr>
              <a:t>Prophecies</a:t>
            </a:r>
            <a:r>
              <a:rPr lang="en-US" sz="3200" dirty="0">
                <a:solidFill>
                  <a:schemeClr val="bg1">
                    <a:lumMod val="65000"/>
                  </a:schemeClr>
                </a:solidFill>
              </a:rPr>
              <a:t> – direct predictions about Jesus life and work (Isaiah 53:5)</a:t>
            </a:r>
          </a:p>
          <a:p>
            <a:pPr>
              <a:lnSpc>
                <a:spcPct val="100000"/>
              </a:lnSpc>
              <a:spcBef>
                <a:spcPts val="600"/>
              </a:spcBef>
              <a:spcAft>
                <a:spcPts val="1200"/>
              </a:spcAft>
            </a:pPr>
            <a:r>
              <a:rPr lang="en-US" sz="3200" b="1" u="sng" dirty="0" err="1"/>
              <a:t>Christophanies</a:t>
            </a:r>
            <a:r>
              <a:rPr lang="en-US" sz="3200" dirty="0"/>
              <a:t> – pre-incarnate appearances of Jesus</a:t>
            </a:r>
          </a:p>
          <a:p>
            <a:pPr>
              <a:lnSpc>
                <a:spcPct val="100000"/>
              </a:lnSpc>
              <a:spcBef>
                <a:spcPts val="600"/>
              </a:spcBef>
              <a:spcAft>
                <a:spcPts val="1200"/>
              </a:spcAft>
            </a:pPr>
            <a:r>
              <a:rPr lang="en-US" sz="3200" b="1" dirty="0"/>
              <a:t>Incarnate</a:t>
            </a:r>
            <a:r>
              <a:rPr lang="en-US" sz="3200" dirty="0"/>
              <a:t> = to be given human nature and form</a:t>
            </a:r>
          </a:p>
          <a:p>
            <a:pPr marL="457200" lvl="1" indent="0">
              <a:lnSpc>
                <a:spcPct val="100000"/>
              </a:lnSpc>
              <a:spcBef>
                <a:spcPts val="600"/>
              </a:spcBef>
              <a:spcAft>
                <a:spcPts val="1200"/>
              </a:spcAft>
              <a:buNone/>
            </a:pPr>
            <a:r>
              <a:rPr lang="en-US" sz="2800" b="1" dirty="0"/>
              <a:t>Philippians 2:6-7 </a:t>
            </a:r>
            <a:r>
              <a:rPr lang="en-US" sz="2800" dirty="0"/>
              <a:t>“…Christ Jesus, who, though </a:t>
            </a:r>
            <a:r>
              <a:rPr lang="en-US" sz="2800" b="1" dirty="0"/>
              <a:t>He was in the form of God</a:t>
            </a:r>
            <a:r>
              <a:rPr lang="en-US" sz="2800" dirty="0"/>
              <a:t>, did not count equality with God a thing to be grasped, but emptied Himself, by taking the form of a servant, being </a:t>
            </a:r>
            <a:r>
              <a:rPr lang="en-US" sz="2800" b="1" dirty="0"/>
              <a:t>born in the likeness of men</a:t>
            </a:r>
            <a:r>
              <a:rPr lang="en-US" sz="2800" dirty="0"/>
              <a:t>.”</a:t>
            </a:r>
          </a:p>
        </p:txBody>
      </p:sp>
    </p:spTree>
    <p:extLst>
      <p:ext uri="{BB962C8B-B14F-4D97-AF65-F5344CB8AC3E}">
        <p14:creationId xmlns:p14="http://schemas.microsoft.com/office/powerpoint/2010/main" val="3694142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left)">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left)">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3572"/>
            <a:ext cx="10515600" cy="998484"/>
          </a:xfrm>
        </p:spPr>
        <p:txBody>
          <a:bodyPr/>
          <a:lstStyle/>
          <a:p>
            <a:r>
              <a:rPr lang="en-US" b="1" u="sng" dirty="0"/>
              <a:t>Before Jesus was born</a:t>
            </a:r>
            <a:r>
              <a:rPr lang="en-US" b="1" dirty="0"/>
              <a:t>…</a:t>
            </a:r>
          </a:p>
        </p:txBody>
      </p:sp>
      <p:sp>
        <p:nvSpPr>
          <p:cNvPr id="3" name="Content Placeholder 2"/>
          <p:cNvSpPr>
            <a:spLocks noGrp="1"/>
          </p:cNvSpPr>
          <p:nvPr>
            <p:ph idx="1"/>
          </p:nvPr>
        </p:nvSpPr>
        <p:spPr>
          <a:xfrm>
            <a:off x="838200" y="1072056"/>
            <a:ext cx="10515600" cy="5104907"/>
          </a:xfrm>
        </p:spPr>
        <p:txBody>
          <a:bodyPr>
            <a:normAutofit/>
          </a:bodyPr>
          <a:lstStyle/>
          <a:p>
            <a:pPr>
              <a:lnSpc>
                <a:spcPct val="100000"/>
              </a:lnSpc>
              <a:spcBef>
                <a:spcPts val="0"/>
              </a:spcBef>
              <a:spcAft>
                <a:spcPts val="1200"/>
              </a:spcAft>
            </a:pPr>
            <a:r>
              <a:rPr lang="en-US" sz="3200" dirty="0"/>
              <a:t>He created the World:</a:t>
            </a:r>
          </a:p>
          <a:p>
            <a:pPr lvl="1">
              <a:lnSpc>
                <a:spcPct val="100000"/>
              </a:lnSpc>
              <a:spcBef>
                <a:spcPts val="0"/>
              </a:spcBef>
              <a:spcAft>
                <a:spcPts val="1200"/>
              </a:spcAft>
            </a:pPr>
            <a:r>
              <a:rPr lang="en-US" sz="2800" b="1" dirty="0"/>
              <a:t>John 1:1-3  </a:t>
            </a:r>
            <a:r>
              <a:rPr lang="en-US" sz="2800" dirty="0"/>
              <a:t>“In the beginning was the Word, and the Word was with God, and the Word was God. He was in the beginning with God. All things were made through Him, and without Him nothing was made that was made.”</a:t>
            </a:r>
          </a:p>
          <a:p>
            <a:pPr lvl="1">
              <a:lnSpc>
                <a:spcPct val="100000"/>
              </a:lnSpc>
              <a:spcBef>
                <a:spcPts val="0"/>
              </a:spcBef>
              <a:spcAft>
                <a:spcPts val="1200"/>
              </a:spcAft>
            </a:pPr>
            <a:r>
              <a:rPr lang="en-US" sz="2800" b="1" dirty="0"/>
              <a:t>Colossians 1:15-17  </a:t>
            </a:r>
            <a:r>
              <a:rPr lang="en-US" sz="2800" dirty="0"/>
              <a:t>“</a:t>
            </a:r>
            <a:r>
              <a:rPr lang="en-US" sz="2800" b="1" dirty="0"/>
              <a:t>He is the image </a:t>
            </a:r>
            <a:r>
              <a:rPr lang="en-US" sz="2800" dirty="0"/>
              <a:t>of the invisible God, the firstborn over all creation. For by Him all things were created that are in heaven and that are on earth, visible and invisible….And He is before all things, and in Him all things consist.”</a:t>
            </a:r>
          </a:p>
          <a:p>
            <a:pPr>
              <a:lnSpc>
                <a:spcPct val="100000"/>
              </a:lnSpc>
              <a:spcBef>
                <a:spcPts val="0"/>
              </a:spcBef>
              <a:spcAft>
                <a:spcPts val="1200"/>
              </a:spcAft>
            </a:pPr>
            <a:r>
              <a:rPr lang="en-US" sz="3200" dirty="0"/>
              <a:t>And He appeared to people…</a:t>
            </a:r>
          </a:p>
          <a:p>
            <a:pPr>
              <a:lnSpc>
                <a:spcPct val="100000"/>
              </a:lnSpc>
              <a:spcBef>
                <a:spcPts val="0"/>
              </a:spcBef>
              <a:spcAft>
                <a:spcPts val="1200"/>
              </a:spcAft>
            </a:pPr>
            <a:endParaRPr lang="en-US" sz="3200" dirty="0"/>
          </a:p>
        </p:txBody>
      </p:sp>
    </p:spTree>
    <p:extLst>
      <p:ext uri="{BB962C8B-B14F-4D97-AF65-F5344CB8AC3E}">
        <p14:creationId xmlns:p14="http://schemas.microsoft.com/office/powerpoint/2010/main" val="2192899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01220"/>
          </a:xfrm>
        </p:spPr>
        <p:txBody>
          <a:bodyPr/>
          <a:lstStyle/>
          <a:p>
            <a:pPr algn="ctr"/>
            <a:r>
              <a:rPr lang="en-US" b="1" u="sng" dirty="0"/>
              <a:t>Typical Characteristics of </a:t>
            </a:r>
            <a:r>
              <a:rPr lang="en-US" b="1" u="sng" dirty="0" err="1"/>
              <a:t>Christophanies</a:t>
            </a:r>
            <a:r>
              <a:rPr lang="en-US" b="1" u="sng" dirty="0"/>
              <a:t> </a:t>
            </a:r>
          </a:p>
        </p:txBody>
      </p:sp>
      <p:sp>
        <p:nvSpPr>
          <p:cNvPr id="3" name="Content Placeholder 2"/>
          <p:cNvSpPr>
            <a:spLocks noGrp="1"/>
          </p:cNvSpPr>
          <p:nvPr>
            <p:ph idx="1"/>
          </p:nvPr>
        </p:nvSpPr>
        <p:spPr>
          <a:xfrm>
            <a:off x="838200" y="1366346"/>
            <a:ext cx="10515600" cy="4810617"/>
          </a:xfrm>
        </p:spPr>
        <p:txBody>
          <a:bodyPr>
            <a:normAutofit/>
          </a:bodyPr>
          <a:lstStyle/>
          <a:p>
            <a:pPr>
              <a:lnSpc>
                <a:spcPct val="150000"/>
              </a:lnSpc>
            </a:pPr>
            <a:r>
              <a:rPr lang="en-US" sz="3200" dirty="0"/>
              <a:t>Are God-initiated</a:t>
            </a:r>
          </a:p>
          <a:p>
            <a:pPr>
              <a:lnSpc>
                <a:spcPct val="150000"/>
              </a:lnSpc>
            </a:pPr>
            <a:r>
              <a:rPr lang="en-US" sz="3200" dirty="0"/>
              <a:t>Often include a statement of divine identity</a:t>
            </a:r>
          </a:p>
          <a:p>
            <a:pPr>
              <a:lnSpc>
                <a:spcPct val="150000"/>
              </a:lnSpc>
            </a:pPr>
            <a:r>
              <a:rPr lang="en-US" sz="3200" dirty="0"/>
              <a:t>Often accompany miraculous actions and knowledge</a:t>
            </a:r>
          </a:p>
          <a:p>
            <a:pPr>
              <a:lnSpc>
                <a:spcPct val="150000"/>
              </a:lnSpc>
            </a:pPr>
            <a:r>
              <a:rPr lang="en-US" sz="3200" dirty="0"/>
              <a:t>Make comforting statements</a:t>
            </a:r>
          </a:p>
          <a:p>
            <a:pPr>
              <a:lnSpc>
                <a:spcPct val="150000"/>
              </a:lnSpc>
            </a:pPr>
            <a:r>
              <a:rPr lang="en-US" sz="3200" dirty="0"/>
              <a:t>Acceptable worship of God results</a:t>
            </a:r>
          </a:p>
        </p:txBody>
      </p:sp>
    </p:spTree>
    <p:extLst>
      <p:ext uri="{BB962C8B-B14F-4D97-AF65-F5344CB8AC3E}">
        <p14:creationId xmlns:p14="http://schemas.microsoft.com/office/powerpoint/2010/main" val="4230418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7985"/>
            <a:ext cx="10515600" cy="1325563"/>
          </a:xfrm>
        </p:spPr>
        <p:txBody>
          <a:bodyPr/>
          <a:lstStyle/>
          <a:p>
            <a:pPr algn="ctr"/>
            <a:r>
              <a:rPr lang="en-US" b="1" dirty="0"/>
              <a:t>The Lord Appears to Abraham </a:t>
            </a:r>
            <a:br>
              <a:rPr lang="en-US" b="1" dirty="0"/>
            </a:br>
            <a:r>
              <a:rPr lang="en-US" sz="3200" b="1" dirty="0"/>
              <a:t>(</a:t>
            </a:r>
            <a:r>
              <a:rPr lang="en-US" sz="3200" b="1" dirty="0">
                <a:solidFill>
                  <a:srgbClr val="0070C0"/>
                </a:solidFill>
              </a:rPr>
              <a:t>Genesis 18:1-33</a:t>
            </a:r>
            <a:r>
              <a:rPr lang="en-US" sz="3200" b="1" dirty="0"/>
              <a:t>)</a:t>
            </a:r>
            <a:endParaRPr lang="en-US" sz="3200" dirty="0"/>
          </a:p>
        </p:txBody>
      </p:sp>
      <p:sp>
        <p:nvSpPr>
          <p:cNvPr id="3" name="Content Placeholder 2"/>
          <p:cNvSpPr>
            <a:spLocks noGrp="1"/>
          </p:cNvSpPr>
          <p:nvPr>
            <p:ph idx="1"/>
          </p:nvPr>
        </p:nvSpPr>
        <p:spPr>
          <a:xfrm>
            <a:off x="838200" y="1825625"/>
            <a:ext cx="10260724" cy="4351338"/>
          </a:xfrm>
        </p:spPr>
        <p:txBody>
          <a:bodyPr>
            <a:normAutofit/>
          </a:bodyPr>
          <a:lstStyle/>
          <a:p>
            <a:r>
              <a:rPr lang="en-US" b="1" dirty="0"/>
              <a:t>v.1-3</a:t>
            </a:r>
            <a:r>
              <a:rPr lang="en-US" dirty="0"/>
              <a:t>  “the LORD appeared to [Abraham] by the oaks of </a:t>
            </a:r>
            <a:r>
              <a:rPr lang="en-US" dirty="0" err="1"/>
              <a:t>Mamre</a:t>
            </a:r>
            <a:r>
              <a:rPr lang="en-US" dirty="0"/>
              <a:t>,” Note Abraham’s immediate reaction. He ran, he worships, and said “O Lord,”</a:t>
            </a:r>
          </a:p>
          <a:p>
            <a:r>
              <a:rPr lang="en-US" b="1" dirty="0"/>
              <a:t>v.9-14</a:t>
            </a:r>
            <a:r>
              <a:rPr lang="en-US" dirty="0"/>
              <a:t>  Only one of these men (“Jesus”) spoke with authority. He prophesies that Sarah will have a son in her old age and knows that Sarah privately laughed in her tent.</a:t>
            </a:r>
          </a:p>
          <a:p>
            <a:r>
              <a:rPr lang="en-US" b="1" dirty="0"/>
              <a:t>v.16-18</a:t>
            </a:r>
            <a:r>
              <a:rPr lang="en-US" dirty="0"/>
              <a:t>  One of the men, “The L</a:t>
            </a:r>
            <a:r>
              <a:rPr lang="en-US" sz="2200" dirty="0"/>
              <a:t>ORD</a:t>
            </a:r>
            <a:r>
              <a:rPr lang="en-US" dirty="0"/>
              <a:t>,” speaks about His plan to Abraham.</a:t>
            </a:r>
          </a:p>
          <a:p>
            <a:r>
              <a:rPr lang="en-US" b="1" dirty="0"/>
              <a:t>v.22</a:t>
            </a:r>
            <a:r>
              <a:rPr lang="en-US" dirty="0"/>
              <a:t>  While the two angels go to Sodom, the L</a:t>
            </a:r>
            <a:r>
              <a:rPr lang="en-US" sz="2200" dirty="0"/>
              <a:t>ORD</a:t>
            </a:r>
            <a:r>
              <a:rPr lang="en-US" dirty="0"/>
              <a:t> remains with Abraham.</a:t>
            </a:r>
          </a:p>
        </p:txBody>
      </p:sp>
    </p:spTree>
    <p:extLst>
      <p:ext uri="{BB962C8B-B14F-4D97-AF65-F5344CB8AC3E}">
        <p14:creationId xmlns:p14="http://schemas.microsoft.com/office/powerpoint/2010/main" val="2375578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9515"/>
            <a:ext cx="10515600" cy="1325563"/>
          </a:xfrm>
        </p:spPr>
        <p:txBody>
          <a:bodyPr/>
          <a:lstStyle/>
          <a:p>
            <a:pPr algn="ctr"/>
            <a:r>
              <a:rPr lang="en-US" b="1" dirty="0"/>
              <a:t>The Man Wrestles with Jacob </a:t>
            </a:r>
            <a:br>
              <a:rPr lang="en-US" b="1" dirty="0"/>
            </a:br>
            <a:r>
              <a:rPr lang="en-US" sz="3200" b="1" dirty="0"/>
              <a:t>(</a:t>
            </a:r>
            <a:r>
              <a:rPr lang="en-US" sz="3200" b="1" dirty="0">
                <a:hlinkClick r:id="rId2"/>
              </a:rPr>
              <a:t>Genesis 32:24-30</a:t>
            </a:r>
            <a:r>
              <a:rPr lang="en-US" sz="3200" b="1" dirty="0"/>
              <a:t>)</a:t>
            </a:r>
            <a:endParaRPr lang="en-US" sz="2400" dirty="0"/>
          </a:p>
        </p:txBody>
      </p:sp>
      <p:sp>
        <p:nvSpPr>
          <p:cNvPr id="3" name="Content Placeholder 2"/>
          <p:cNvSpPr>
            <a:spLocks noGrp="1"/>
          </p:cNvSpPr>
          <p:nvPr>
            <p:ph idx="1"/>
          </p:nvPr>
        </p:nvSpPr>
        <p:spPr>
          <a:xfrm>
            <a:off x="838200" y="1702676"/>
            <a:ext cx="10515600" cy="4474287"/>
          </a:xfrm>
        </p:spPr>
        <p:txBody>
          <a:bodyPr>
            <a:normAutofit/>
          </a:bodyPr>
          <a:lstStyle/>
          <a:p>
            <a:pPr>
              <a:lnSpc>
                <a:spcPct val="100000"/>
              </a:lnSpc>
              <a:spcBef>
                <a:spcPts val="600"/>
              </a:spcBef>
              <a:spcAft>
                <a:spcPts val="1200"/>
              </a:spcAft>
            </a:pPr>
            <a:r>
              <a:rPr lang="en-US" dirty="0"/>
              <a:t>Jacob spent the night alone as he was waiting to meet his brother, Esau. </a:t>
            </a:r>
          </a:p>
          <a:p>
            <a:pPr>
              <a:lnSpc>
                <a:spcPct val="100000"/>
              </a:lnSpc>
              <a:spcBef>
                <a:spcPts val="600"/>
              </a:spcBef>
              <a:spcAft>
                <a:spcPts val="1200"/>
              </a:spcAft>
            </a:pPr>
            <a:r>
              <a:rPr lang="en-US" b="1" dirty="0"/>
              <a:t>v.24-25</a:t>
            </a:r>
            <a:r>
              <a:rPr lang="en-US" dirty="0"/>
              <a:t>  A mysterious “Man wrestled with him until the breaking of day” until the Man touched Jacob’s hip and instantly crippling him.</a:t>
            </a:r>
          </a:p>
          <a:p>
            <a:pPr>
              <a:lnSpc>
                <a:spcPct val="100000"/>
              </a:lnSpc>
              <a:spcBef>
                <a:spcPts val="600"/>
              </a:spcBef>
              <a:spcAft>
                <a:spcPts val="1200"/>
              </a:spcAft>
            </a:pPr>
            <a:r>
              <a:rPr lang="en-US" b="1" dirty="0"/>
              <a:t>v.27-28</a:t>
            </a:r>
            <a:r>
              <a:rPr lang="en-US" dirty="0"/>
              <a:t>  The Man changes Jacob’s name to “Israel,” making it clear that his family will be the chosen people.</a:t>
            </a:r>
          </a:p>
          <a:p>
            <a:pPr>
              <a:lnSpc>
                <a:spcPct val="100000"/>
              </a:lnSpc>
              <a:spcBef>
                <a:spcPts val="600"/>
              </a:spcBef>
              <a:spcAft>
                <a:spcPts val="1200"/>
              </a:spcAft>
            </a:pPr>
            <a:r>
              <a:rPr lang="en-US" b="1" dirty="0"/>
              <a:t>v.29-30</a:t>
            </a:r>
            <a:r>
              <a:rPr lang="en-US" dirty="0"/>
              <a:t>  Jacob knew the One with whom he wrestled: “I have seen God face to face, and my life has been delivered.”</a:t>
            </a:r>
          </a:p>
        </p:txBody>
      </p:sp>
    </p:spTree>
    <p:extLst>
      <p:ext uri="{BB962C8B-B14F-4D97-AF65-F5344CB8AC3E}">
        <p14:creationId xmlns:p14="http://schemas.microsoft.com/office/powerpoint/2010/main" val="3058669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24" y="228495"/>
            <a:ext cx="11929242" cy="1325563"/>
          </a:xfrm>
        </p:spPr>
        <p:txBody>
          <a:bodyPr>
            <a:normAutofit/>
          </a:bodyPr>
          <a:lstStyle/>
          <a:p>
            <a:pPr algn="ctr"/>
            <a:r>
              <a:rPr lang="en-US" b="1" dirty="0"/>
              <a:t>Commander of the Lord’s Army Appears to Joshua </a:t>
            </a:r>
            <a:br>
              <a:rPr lang="en-US" b="1" dirty="0"/>
            </a:br>
            <a:r>
              <a:rPr lang="en-US" sz="3600" b="1" dirty="0"/>
              <a:t>(</a:t>
            </a:r>
            <a:r>
              <a:rPr lang="en-US" sz="3600" b="1" dirty="0">
                <a:hlinkClick r:id="rId2"/>
              </a:rPr>
              <a:t>Joshua 5:13-15</a:t>
            </a:r>
            <a:r>
              <a:rPr lang="en-US" sz="3600" b="1" dirty="0"/>
              <a:t>)</a:t>
            </a:r>
            <a:endParaRPr lang="en-US" sz="2000" dirty="0"/>
          </a:p>
        </p:txBody>
      </p:sp>
      <p:sp>
        <p:nvSpPr>
          <p:cNvPr id="3" name="Content Placeholder 2"/>
          <p:cNvSpPr>
            <a:spLocks noGrp="1"/>
          </p:cNvSpPr>
          <p:nvPr>
            <p:ph idx="1"/>
          </p:nvPr>
        </p:nvSpPr>
        <p:spPr>
          <a:xfrm>
            <a:off x="838200" y="1554058"/>
            <a:ext cx="10670628" cy="4972866"/>
          </a:xfrm>
        </p:spPr>
        <p:txBody>
          <a:bodyPr>
            <a:normAutofit fontScale="92500" lnSpcReduction="10000"/>
          </a:bodyPr>
          <a:lstStyle/>
          <a:p>
            <a:r>
              <a:rPr lang="en-US" dirty="0"/>
              <a:t>After the Israelites wandered in the wilderness for 40 years, God charged Joshua to lead the next generation to conquer Canaan. </a:t>
            </a:r>
          </a:p>
          <a:p>
            <a:r>
              <a:rPr lang="en-US" b="1" dirty="0"/>
              <a:t>v.13</a:t>
            </a:r>
            <a:r>
              <a:rPr lang="en-US" dirty="0"/>
              <a:t>  While Joshua was near Jericho, he saw a powerful Man with His sword drawn in His hand.  Joshua asked the Man, “Are You for us or for our adversaries?”</a:t>
            </a:r>
          </a:p>
          <a:p>
            <a:r>
              <a:rPr lang="en-US" b="1" dirty="0"/>
              <a:t>v.14</a:t>
            </a:r>
            <a:r>
              <a:rPr lang="en-US" dirty="0"/>
              <a:t>  The Man doesn’t choose either side – He is on His side, “the Commander of the army of the LORD.”</a:t>
            </a:r>
          </a:p>
          <a:p>
            <a:r>
              <a:rPr lang="en-US" dirty="0"/>
              <a:t>Joshua fell on his face to the earth and worshiped, asking what He should do.</a:t>
            </a:r>
          </a:p>
          <a:p>
            <a:r>
              <a:rPr lang="en-US" b="1" dirty="0"/>
              <a:t>v.15</a:t>
            </a:r>
            <a:r>
              <a:rPr lang="en-US" dirty="0"/>
              <a:t>  The Man (Jesus Christ), tells him to take off his sandals – he is standing on holy ground.</a:t>
            </a:r>
          </a:p>
          <a:p>
            <a:r>
              <a:rPr lang="en-US" dirty="0"/>
              <a:t>In chapter 6, Christ guides Joshua for the coming battle and encourages him to begin the fight for the promised land of Canaan.</a:t>
            </a:r>
          </a:p>
        </p:txBody>
      </p:sp>
    </p:spTree>
    <p:extLst>
      <p:ext uri="{BB962C8B-B14F-4D97-AF65-F5344CB8AC3E}">
        <p14:creationId xmlns:p14="http://schemas.microsoft.com/office/powerpoint/2010/main" val="1936630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6455"/>
            <a:ext cx="12192000" cy="1325563"/>
          </a:xfrm>
        </p:spPr>
        <p:txBody>
          <a:bodyPr>
            <a:normAutofit/>
          </a:bodyPr>
          <a:lstStyle/>
          <a:p>
            <a:pPr algn="ctr"/>
            <a:r>
              <a:rPr lang="en-US" b="1" dirty="0"/>
              <a:t>The Angel of the Lord Visits Manoah and His Wife </a:t>
            </a:r>
            <a:br>
              <a:rPr lang="en-US" b="1" dirty="0"/>
            </a:br>
            <a:r>
              <a:rPr lang="en-US" sz="3600" b="1" dirty="0"/>
              <a:t>(</a:t>
            </a:r>
            <a:r>
              <a:rPr lang="en-US" sz="3600" b="1" dirty="0">
                <a:hlinkClick r:id="rId3"/>
              </a:rPr>
              <a:t>Judges 13</a:t>
            </a:r>
            <a:r>
              <a:rPr lang="en-US" sz="3600" b="1" dirty="0"/>
              <a:t>)</a:t>
            </a:r>
            <a:endParaRPr lang="en-US" sz="2700" dirty="0"/>
          </a:p>
        </p:txBody>
      </p:sp>
      <p:sp>
        <p:nvSpPr>
          <p:cNvPr id="3" name="Content Placeholder 2"/>
          <p:cNvSpPr>
            <a:spLocks noGrp="1"/>
          </p:cNvSpPr>
          <p:nvPr>
            <p:ph idx="1"/>
          </p:nvPr>
        </p:nvSpPr>
        <p:spPr>
          <a:xfrm>
            <a:off x="838200" y="1587062"/>
            <a:ext cx="10859814" cy="4939862"/>
          </a:xfrm>
        </p:spPr>
        <p:txBody>
          <a:bodyPr>
            <a:normAutofit fontScale="85000" lnSpcReduction="10000"/>
          </a:bodyPr>
          <a:lstStyle/>
          <a:p>
            <a:pPr>
              <a:spcAft>
                <a:spcPts val="600"/>
              </a:spcAft>
            </a:pPr>
            <a:r>
              <a:rPr lang="en-US" dirty="0"/>
              <a:t>For 40 years, the people of Israel did evil, so God used the Philistines to punish them.  During this time, Jesus came and appeared to an unnamed woman who had been unable to have children (</a:t>
            </a:r>
            <a:r>
              <a:rPr lang="en-US" b="1" dirty="0"/>
              <a:t>v.3</a:t>
            </a:r>
            <a:r>
              <a:rPr lang="en-US" dirty="0"/>
              <a:t>).</a:t>
            </a:r>
          </a:p>
          <a:p>
            <a:pPr>
              <a:spcAft>
                <a:spcPts val="600"/>
              </a:spcAft>
            </a:pPr>
            <a:r>
              <a:rPr lang="en-US" b="1" dirty="0"/>
              <a:t>v.4-5</a:t>
            </a:r>
            <a:r>
              <a:rPr lang="en-US" dirty="0"/>
              <a:t>  Good news – this child will begin to save Israel from the Philistines.</a:t>
            </a:r>
          </a:p>
          <a:p>
            <a:pPr>
              <a:spcAft>
                <a:spcPts val="600"/>
              </a:spcAft>
            </a:pPr>
            <a:r>
              <a:rPr lang="en-US" b="1" dirty="0"/>
              <a:t>v.8-10</a:t>
            </a:r>
            <a:r>
              <a:rPr lang="en-US" dirty="0"/>
              <a:t>  When the woman told her husband, Manoah, about the meeting, Manoah prayed that the “Man of God” would come again and teach them what to do.  The Lord Jesus visited and spoke with both of them. </a:t>
            </a:r>
          </a:p>
          <a:p>
            <a:pPr>
              <a:spcAft>
                <a:spcPts val="600"/>
              </a:spcAft>
            </a:pPr>
            <a:r>
              <a:rPr lang="en-US" b="1" dirty="0"/>
              <a:t>v.17-18</a:t>
            </a:r>
            <a:r>
              <a:rPr lang="en-US" dirty="0"/>
              <a:t>  Manoah asked the angel of the Lord His name: “it is wonderful.” (Isaiah 9:6)</a:t>
            </a:r>
          </a:p>
          <a:p>
            <a:pPr>
              <a:spcAft>
                <a:spcPts val="600"/>
              </a:spcAft>
            </a:pPr>
            <a:r>
              <a:rPr lang="en-US" b="1" dirty="0"/>
              <a:t>v.19-20</a:t>
            </a:r>
            <a:r>
              <a:rPr lang="en-US" dirty="0"/>
              <a:t>  Manoah offered a sacrifice to the angel of the Lord and they are shocked at His response.  They fall down and worship.</a:t>
            </a:r>
          </a:p>
          <a:p>
            <a:pPr>
              <a:spcAft>
                <a:spcPts val="600"/>
              </a:spcAft>
            </a:pPr>
            <a:r>
              <a:rPr lang="en-US" b="1" dirty="0"/>
              <a:t>v.21-22</a:t>
            </a:r>
            <a:r>
              <a:rPr lang="en-US" dirty="0"/>
              <a:t>  Who is the angel of the Lord? “We shall surely die, for </a:t>
            </a:r>
            <a:r>
              <a:rPr lang="en-US" b="1" dirty="0"/>
              <a:t>we have seen God</a:t>
            </a:r>
            <a:r>
              <a:rPr lang="en-US" dirty="0"/>
              <a:t>.”</a:t>
            </a:r>
          </a:p>
          <a:p>
            <a:pPr>
              <a:spcAft>
                <a:spcPts val="600"/>
              </a:spcAft>
            </a:pPr>
            <a:r>
              <a:rPr lang="en-US" b="1" dirty="0"/>
              <a:t>v.23-24</a:t>
            </a:r>
            <a:r>
              <a:rPr lang="en-US" dirty="0"/>
              <a:t>  Instead of death, the man and woman are blessed, just as Jesus had said.</a:t>
            </a:r>
          </a:p>
        </p:txBody>
      </p:sp>
    </p:spTree>
    <p:extLst>
      <p:ext uri="{BB962C8B-B14F-4D97-AF65-F5344CB8AC3E}">
        <p14:creationId xmlns:p14="http://schemas.microsoft.com/office/powerpoint/2010/main" val="403508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6455"/>
            <a:ext cx="10515600" cy="1325563"/>
          </a:xfrm>
        </p:spPr>
        <p:txBody>
          <a:bodyPr/>
          <a:lstStyle/>
          <a:p>
            <a:pPr algn="ctr"/>
            <a:r>
              <a:rPr lang="en-US" b="1" dirty="0"/>
              <a:t>The Angel of the Lord Confronts Balaam </a:t>
            </a:r>
            <a:r>
              <a:rPr lang="en-US" sz="3200" b="1" dirty="0"/>
              <a:t>(</a:t>
            </a:r>
            <a:r>
              <a:rPr lang="en-US" sz="3200" b="1" dirty="0">
                <a:hlinkClick r:id="rId3"/>
              </a:rPr>
              <a:t>Numbers 22:22-35</a:t>
            </a:r>
            <a:r>
              <a:rPr lang="en-US" sz="3200" b="1" dirty="0"/>
              <a:t>)</a:t>
            </a:r>
            <a:endParaRPr lang="en-US" sz="2400" dirty="0"/>
          </a:p>
        </p:txBody>
      </p:sp>
      <p:sp>
        <p:nvSpPr>
          <p:cNvPr id="3" name="Content Placeholder 2"/>
          <p:cNvSpPr>
            <a:spLocks noGrp="1"/>
          </p:cNvSpPr>
          <p:nvPr>
            <p:ph idx="1"/>
          </p:nvPr>
        </p:nvSpPr>
        <p:spPr>
          <a:xfrm>
            <a:off x="838200" y="1711713"/>
            <a:ext cx="10515600" cy="5067458"/>
          </a:xfrm>
        </p:spPr>
        <p:txBody>
          <a:bodyPr>
            <a:normAutofit/>
          </a:bodyPr>
          <a:lstStyle/>
          <a:p>
            <a:r>
              <a:rPr lang="en-US" b="1" dirty="0"/>
              <a:t>v.22</a:t>
            </a:r>
            <a:r>
              <a:rPr lang="en-US" dirty="0"/>
              <a:t>  A “false-prophet-for-hire,” Balaam decided to go curse Israel. </a:t>
            </a:r>
          </a:p>
          <a:p>
            <a:r>
              <a:rPr lang="en-US" b="1" dirty="0"/>
              <a:t>v.23-27</a:t>
            </a:r>
            <a:r>
              <a:rPr lang="en-US" dirty="0"/>
              <a:t>  While Balaam is blind to the Angel of the L</a:t>
            </a:r>
            <a:r>
              <a:rPr lang="en-US" sz="2000" dirty="0"/>
              <a:t>ORD</a:t>
            </a:r>
            <a:r>
              <a:rPr lang="en-US" dirty="0"/>
              <a:t>, the donkey sees (and fears) Him.  This shows the stubborn, hard heart of Balaam.</a:t>
            </a:r>
          </a:p>
          <a:p>
            <a:r>
              <a:rPr lang="en-US" b="1" dirty="0"/>
              <a:t>v.28-30</a:t>
            </a:r>
            <a:r>
              <a:rPr lang="en-US" dirty="0"/>
              <a:t>  Balaam is so blinded by his greed that he doesn’t think it strange to be arguing with his donkey.</a:t>
            </a:r>
          </a:p>
          <a:p>
            <a:r>
              <a:rPr lang="en-US" b="1" dirty="0"/>
              <a:t>v.31</a:t>
            </a:r>
            <a:r>
              <a:rPr lang="en-US" dirty="0"/>
              <a:t>  Only Christ can open blind eyes.  Balaam bows in worship.</a:t>
            </a:r>
          </a:p>
          <a:p>
            <a:r>
              <a:rPr lang="en-US" b="1" dirty="0"/>
              <a:t>v.32-33</a:t>
            </a:r>
            <a:r>
              <a:rPr lang="en-US" dirty="0"/>
              <a:t>  Christ shows His patience and exposes the foolishness of Balaam, humbling him further.</a:t>
            </a:r>
          </a:p>
          <a:p>
            <a:r>
              <a:rPr lang="en-US" b="1" dirty="0"/>
              <a:t>v.34-35</a:t>
            </a:r>
            <a:r>
              <a:rPr lang="en-US" dirty="0"/>
              <a:t>  Balaam repents and listens to the instructions of the L</a:t>
            </a:r>
            <a:r>
              <a:rPr lang="en-US" sz="2000" dirty="0"/>
              <a:t>ORD</a:t>
            </a:r>
            <a:r>
              <a:rPr lang="en-US" dirty="0"/>
              <a:t>.</a:t>
            </a:r>
          </a:p>
        </p:txBody>
      </p:sp>
    </p:spTree>
    <p:extLst>
      <p:ext uri="{BB962C8B-B14F-4D97-AF65-F5344CB8AC3E}">
        <p14:creationId xmlns:p14="http://schemas.microsoft.com/office/powerpoint/2010/main" val="220483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1053</TotalTime>
  <Words>1388</Words>
  <Application>Microsoft Office PowerPoint</Application>
  <PresentationFormat>Widescreen</PresentationFormat>
  <Paragraphs>73</Paragraphs>
  <Slides>10</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Appearances of Jesus</vt:lpstr>
      <vt:lpstr>Some ways we see Jesus in the Old Testament</vt:lpstr>
      <vt:lpstr>Before Jesus was born…</vt:lpstr>
      <vt:lpstr>Typical Characteristics of Christophanies </vt:lpstr>
      <vt:lpstr>The Lord Appears to Abraham  (Genesis 18:1-33)</vt:lpstr>
      <vt:lpstr>The Man Wrestles with Jacob  (Genesis 32:24-30)</vt:lpstr>
      <vt:lpstr>Commander of the Lord’s Army Appears to Joshua  (Joshua 5:13-15)</vt:lpstr>
      <vt:lpstr>The Angel of the Lord Visits Manoah and His Wife  (Judges 13)</vt:lpstr>
      <vt:lpstr>The Angel of the Lord Confronts Balaam (Numbers 22:22-35)</vt:lpstr>
      <vt:lpstr>Things to Remember: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 in Genesis</dc:title>
  <dc:creator>Mark Robnett</dc:creator>
  <cp:lastModifiedBy>Mark Robnett</cp:lastModifiedBy>
  <cp:revision>75</cp:revision>
  <dcterms:created xsi:type="dcterms:W3CDTF">2025-02-15T21:00:16Z</dcterms:created>
  <dcterms:modified xsi:type="dcterms:W3CDTF">2025-05-31T15:42:31Z</dcterms:modified>
</cp:coreProperties>
</file>