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70" r:id="rId4"/>
    <p:sldId id="271" r:id="rId5"/>
    <p:sldId id="272" r:id="rId6"/>
    <p:sldId id="257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309" autoAdjust="0"/>
    <p:restoredTop sz="72970" autoAdjust="0"/>
  </p:normalViewPr>
  <p:slideViewPr>
    <p:cSldViewPr snapToGrid="0">
      <p:cViewPr varScale="1">
        <p:scale>
          <a:sx n="88" d="100"/>
          <a:sy n="88" d="100"/>
        </p:scale>
        <p:origin x="1050" y="78"/>
      </p:cViewPr>
      <p:guideLst/>
    </p:cSldViewPr>
  </p:slid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80" d="100"/>
        <a:sy n="1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8FDF83-EEDE-4574-B660-9EB20E282CE8}" type="datetimeFigureOut">
              <a:rPr lang="en-US" smtClean="0"/>
              <a:t>5/15/2022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746567-1DBF-42BF-B873-5FDF9D525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657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When God tells Micah what he expects from people, He</a:t>
            </a:r>
            <a:r>
              <a:rPr lang="en-US" baseline="0" dirty="0" smtClean="0"/>
              <a:t> gives this summary: justice, love kindness, and walk humbly with God.  These attributes are true about God, and since we were created to live in His image, He expects us to reflect these things.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46567-1DBF-42BF-B873-5FDF9D52597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2535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46567-1DBF-42BF-B873-5FDF9D52597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5891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46567-1DBF-42BF-B873-5FDF9D52597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1986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1200" dirty="0" smtClean="0"/>
              <a:t>“</a:t>
            </a:r>
            <a:r>
              <a:rPr lang="en-US" sz="1200" dirty="0" err="1" smtClean="0"/>
              <a:t>Hesed</a:t>
            </a:r>
            <a:r>
              <a:rPr lang="en-US" sz="1200" dirty="0" smtClean="0"/>
              <a:t>” is a settled determination to do only and always what is in their best interest.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endParaRPr lang="en-US" sz="1200" dirty="0" smtClean="0"/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1200" dirty="0" smtClean="0"/>
              <a:t>The way we treat others (love, kindness) and the consistency we us (faithfulness) are essential to the best relationships.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46567-1DBF-42BF-B873-5FDF9D52597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7141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46567-1DBF-42BF-B873-5FDF9D52597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703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9459" y="888179"/>
            <a:ext cx="7548698" cy="1406028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Lessons from Proverbs</a:t>
            </a:r>
            <a:br>
              <a:rPr lang="en-US" dirty="0" smtClean="0"/>
            </a:b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Practical Advice for Living</a:t>
            </a:r>
            <a:r>
              <a:rPr lang="en-US" sz="2800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*</a:t>
            </a:r>
            <a:endParaRPr lang="en-US" sz="6600" baseline="30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56108" y="3072960"/>
            <a:ext cx="7336971" cy="112628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Justice and Kindness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360024" y="6436659"/>
            <a:ext cx="48319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* From “A Father’s Gift” by Kenneth B. Wingate, 2009</a:t>
            </a:r>
            <a:endParaRPr lang="en-US" sz="1400" dirty="0"/>
          </a:p>
        </p:txBody>
      </p:sp>
      <p:sp>
        <p:nvSpPr>
          <p:cNvPr id="4" name="TextBox 3"/>
          <p:cNvSpPr txBox="1"/>
          <p:nvPr/>
        </p:nvSpPr>
        <p:spPr>
          <a:xfrm>
            <a:off x="2743198" y="4449619"/>
            <a:ext cx="728964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He has told you, O man, what is good</a:t>
            </a:r>
            <a:r>
              <a:rPr lang="en-US" sz="2000" dirty="0" smtClean="0"/>
              <a:t>; and </a:t>
            </a:r>
            <a:r>
              <a:rPr lang="en-US" sz="2000" dirty="0"/>
              <a:t>what does the LORD require of </a:t>
            </a:r>
            <a:r>
              <a:rPr lang="en-US" sz="2000" dirty="0" smtClean="0"/>
              <a:t>you: but </a:t>
            </a:r>
            <a:r>
              <a:rPr lang="en-US" sz="2000" dirty="0"/>
              <a:t>to do justice, and to love </a:t>
            </a:r>
            <a:r>
              <a:rPr lang="en-US" sz="2000" dirty="0" smtClean="0"/>
              <a:t>kindness, and </a:t>
            </a:r>
            <a:r>
              <a:rPr lang="en-US" sz="2000" dirty="0"/>
              <a:t>to walk humbly with your God? </a:t>
            </a:r>
            <a:r>
              <a:rPr lang="en-US" sz="2000" dirty="0" smtClean="0"/>
              <a:t> Micah 6:8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48434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1757" y="274484"/>
            <a:ext cx="9426214" cy="837137"/>
          </a:xfrm>
        </p:spPr>
        <p:txBody>
          <a:bodyPr>
            <a:noAutofit/>
          </a:bodyPr>
          <a:lstStyle/>
          <a:p>
            <a:r>
              <a:rPr lang="en-US" b="1" u="sng" dirty="0" smtClean="0"/>
              <a:t>Justice – an essential truth in Proverbs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01756" y="1111620"/>
            <a:ext cx="9144000" cy="5459515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600" dirty="0" smtClean="0">
                <a:solidFill>
                  <a:srgbClr val="002060"/>
                </a:solidFill>
              </a:rPr>
              <a:t>An important reason why the book of Proverbs was written</a:t>
            </a:r>
            <a:r>
              <a:rPr lang="en-US" sz="2600" dirty="0">
                <a:solidFill>
                  <a:srgbClr val="002060"/>
                </a:solidFill>
              </a:rPr>
              <a:t>:</a:t>
            </a:r>
            <a:endParaRPr lang="en-US" sz="2600" dirty="0" smtClean="0">
              <a:solidFill>
                <a:srgbClr val="00206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600" dirty="0"/>
              <a:t>“For learning wisdom and discipline</a:t>
            </a:r>
            <a:r>
              <a:rPr lang="en-US" sz="2600" dirty="0" smtClean="0"/>
              <a:t>; for </a:t>
            </a:r>
            <a:r>
              <a:rPr lang="en-US" sz="2600" dirty="0"/>
              <a:t>understanding insightful </a:t>
            </a:r>
            <a:r>
              <a:rPr lang="en-US" sz="2600" dirty="0" smtClean="0"/>
              <a:t>sayings; for </a:t>
            </a:r>
            <a:r>
              <a:rPr lang="en-US" sz="2600" dirty="0"/>
              <a:t>receiving prudent </a:t>
            </a:r>
            <a:r>
              <a:rPr lang="en-US" sz="2600" dirty="0" smtClean="0"/>
              <a:t>instruction in </a:t>
            </a:r>
            <a:r>
              <a:rPr lang="en-US" sz="2600" dirty="0"/>
              <a:t>righteousness, </a:t>
            </a:r>
            <a:r>
              <a:rPr lang="en-US" sz="2600" b="1" dirty="0"/>
              <a:t>justice</a:t>
            </a:r>
            <a:r>
              <a:rPr lang="en-US" sz="2600" dirty="0"/>
              <a:t>, and integrity</a:t>
            </a:r>
            <a:r>
              <a:rPr lang="en-US" sz="2600" dirty="0" smtClean="0"/>
              <a:t>;…”  (1:2,3)*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600" dirty="0" smtClean="0">
                <a:solidFill>
                  <a:srgbClr val="002060"/>
                </a:solidFill>
              </a:rPr>
              <a:t>True Christians understand and care about justice: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600" dirty="0"/>
              <a:t>“The evil do not </a:t>
            </a:r>
            <a:r>
              <a:rPr lang="en-US" sz="2600" b="1" dirty="0"/>
              <a:t>understand justice</a:t>
            </a:r>
            <a:r>
              <a:rPr lang="en-US" sz="2600" dirty="0"/>
              <a:t>, but those who seek the Lord understand everything.” (28:5)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600" dirty="0" smtClean="0"/>
              <a:t>“</a:t>
            </a:r>
            <a:r>
              <a:rPr lang="en-US" sz="2600" dirty="0"/>
              <a:t>To do </a:t>
            </a:r>
            <a:r>
              <a:rPr lang="en-US" sz="2600" b="1" dirty="0"/>
              <a:t>righteousness </a:t>
            </a:r>
            <a:r>
              <a:rPr lang="en-US" sz="2600" dirty="0"/>
              <a:t>and </a:t>
            </a:r>
            <a:r>
              <a:rPr lang="en-US" sz="2600" b="1" dirty="0" smtClean="0"/>
              <a:t>justice </a:t>
            </a:r>
            <a:r>
              <a:rPr lang="en-US" sz="2600" dirty="0" smtClean="0"/>
              <a:t>is </a:t>
            </a:r>
            <a:r>
              <a:rPr lang="en-US" sz="2600" dirty="0"/>
              <a:t>more acceptable to the LORD than </a:t>
            </a:r>
            <a:r>
              <a:rPr lang="en-US" sz="2600" b="1" dirty="0"/>
              <a:t>sacrifice</a:t>
            </a:r>
            <a:r>
              <a:rPr lang="en-US" sz="2600" dirty="0" smtClean="0"/>
              <a:t>.” (21:3)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25793" y="6571136"/>
            <a:ext cx="75662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 Unless otherwise indicated, all quotations are from the Book of Proverbs, CSB and ESV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578800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9487" y="274484"/>
            <a:ext cx="8911687" cy="837137"/>
          </a:xfrm>
        </p:spPr>
        <p:txBody>
          <a:bodyPr/>
          <a:lstStyle/>
          <a:p>
            <a:r>
              <a:rPr lang="en-US" b="1" u="sng" dirty="0" smtClean="0"/>
              <a:t>God </a:t>
            </a:r>
            <a:r>
              <a:rPr lang="en-US" b="1" u="sng" dirty="0"/>
              <a:t>H</a:t>
            </a:r>
            <a:r>
              <a:rPr lang="en-US" b="1" u="sng" dirty="0" smtClean="0"/>
              <a:t>ates Injustice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5378" y="1264030"/>
            <a:ext cx="8911687" cy="5307106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 smtClean="0"/>
              <a:t>“He </a:t>
            </a:r>
            <a:r>
              <a:rPr lang="en-US" sz="2400" dirty="0"/>
              <a:t>who justifies the wicked and he who condemns the righteous are both alike an abomination to the LORD</a:t>
            </a:r>
            <a:r>
              <a:rPr lang="en-US" sz="2400" dirty="0" smtClean="0"/>
              <a:t>.” (17:15)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“A wicked person secretly takes a </a:t>
            </a:r>
            <a:r>
              <a:rPr lang="en-US" sz="2400" dirty="0" smtClean="0"/>
              <a:t>bribe to </a:t>
            </a:r>
            <a:r>
              <a:rPr lang="en-US" sz="2400" dirty="0"/>
              <a:t>subvert the course of justice</a:t>
            </a:r>
            <a:r>
              <a:rPr lang="en-US" sz="2400" dirty="0" smtClean="0"/>
              <a:t>.” (17:23)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“It is not good to show partiality to the guilty</a:t>
            </a:r>
            <a:r>
              <a:rPr lang="en-US" sz="2400" dirty="0" smtClean="0"/>
              <a:t>, denying </a:t>
            </a:r>
            <a:r>
              <a:rPr lang="en-US" sz="2400" dirty="0"/>
              <a:t>an innocent person justice</a:t>
            </a:r>
            <a:r>
              <a:rPr lang="en-US" sz="2400" dirty="0" smtClean="0"/>
              <a:t>.” (18:5)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“The uncultivated field of the poor yields abundant food</a:t>
            </a:r>
            <a:r>
              <a:rPr lang="en-US" sz="2400" dirty="0" smtClean="0"/>
              <a:t>, but </a:t>
            </a:r>
            <a:r>
              <a:rPr lang="en-US" sz="2400" dirty="0"/>
              <a:t>without justice, it is swept away</a:t>
            </a:r>
            <a:r>
              <a:rPr lang="en-US" sz="2400" dirty="0" smtClean="0"/>
              <a:t>.” (13:23)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“A worthless witness mocks </a:t>
            </a:r>
            <a:r>
              <a:rPr lang="en-US" sz="2400" dirty="0" smtClean="0"/>
              <a:t>justice, and </a:t>
            </a:r>
            <a:r>
              <a:rPr lang="en-US" sz="2400" dirty="0"/>
              <a:t>a wicked mouth swallows iniquity</a:t>
            </a:r>
            <a:r>
              <a:rPr lang="en-US" sz="2400" dirty="0" smtClean="0"/>
              <a:t>.” (19:28)</a:t>
            </a:r>
            <a:endParaRPr lang="en-US" sz="2400" dirty="0"/>
          </a:p>
          <a:p>
            <a:pPr>
              <a:spcBef>
                <a:spcPts val="600"/>
              </a:spcBef>
              <a:spcAft>
                <a:spcPts val="1200"/>
              </a:spcAft>
            </a:pP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625793" y="6571136"/>
            <a:ext cx="75662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 Unless otherwise indicated, all quotations are from the Book of Proverbs, CSB and ESV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019177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9487" y="274484"/>
            <a:ext cx="8911687" cy="837137"/>
          </a:xfrm>
        </p:spPr>
        <p:txBody>
          <a:bodyPr/>
          <a:lstStyle/>
          <a:p>
            <a:r>
              <a:rPr lang="en-US" b="1" u="sng" dirty="0" smtClean="0"/>
              <a:t>Kindness: Faithful, Covenant Love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5378" y="1264030"/>
            <a:ext cx="8663879" cy="5307106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 smtClean="0">
                <a:solidFill>
                  <a:srgbClr val="002060"/>
                </a:solidFill>
              </a:rPr>
              <a:t>The </a:t>
            </a:r>
            <a:r>
              <a:rPr lang="en-US" sz="2400" dirty="0">
                <a:solidFill>
                  <a:srgbClr val="002060"/>
                </a:solidFill>
              </a:rPr>
              <a:t>Hebrew </a:t>
            </a:r>
            <a:r>
              <a:rPr lang="en-US" sz="2400" dirty="0" smtClean="0">
                <a:solidFill>
                  <a:srgbClr val="002060"/>
                </a:solidFill>
              </a:rPr>
              <a:t>word for kindness (</a:t>
            </a:r>
            <a:r>
              <a:rPr lang="en-US" sz="2400" dirty="0" err="1" smtClean="0">
                <a:solidFill>
                  <a:srgbClr val="002060"/>
                </a:solidFill>
              </a:rPr>
              <a:t>ḥe·seḏ</a:t>
            </a:r>
            <a:r>
              <a:rPr lang="en-US" sz="2400" dirty="0" smtClean="0">
                <a:solidFill>
                  <a:srgbClr val="002060"/>
                </a:solidFill>
              </a:rPr>
              <a:t>) describes a “covenant love,” one that is active and unfailing.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 smtClean="0"/>
              <a:t>“</a:t>
            </a:r>
            <a:r>
              <a:rPr lang="en-US" sz="2400" dirty="0"/>
              <a:t>Let not steadfast love and faithfulness forsake you</a:t>
            </a:r>
            <a:r>
              <a:rPr lang="en-US" sz="2400" dirty="0" smtClean="0"/>
              <a:t>;  </a:t>
            </a:r>
            <a:r>
              <a:rPr lang="en-US" sz="2400" dirty="0"/>
              <a:t>bind them around your neck</a:t>
            </a:r>
            <a:r>
              <a:rPr lang="en-US" sz="2400" dirty="0" smtClean="0"/>
              <a:t>; write </a:t>
            </a:r>
            <a:r>
              <a:rPr lang="en-US" sz="2400" dirty="0"/>
              <a:t>them on the tablet of your heart</a:t>
            </a:r>
            <a:r>
              <a:rPr lang="en-US" sz="2400" dirty="0" smtClean="0"/>
              <a:t>.” (3:3) 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 smtClean="0"/>
              <a:t>“Do </a:t>
            </a:r>
            <a:r>
              <a:rPr lang="en-US" sz="2400" dirty="0"/>
              <a:t>they not go astray who devise evil</a:t>
            </a:r>
            <a:r>
              <a:rPr lang="en-US" sz="2400" dirty="0" smtClean="0"/>
              <a:t>? Those </a:t>
            </a:r>
            <a:r>
              <a:rPr lang="en-US" sz="2400" dirty="0"/>
              <a:t>who devise good </a:t>
            </a:r>
            <a:r>
              <a:rPr lang="en-US" sz="2400" dirty="0" smtClean="0"/>
              <a:t>meet </a:t>
            </a:r>
            <a:r>
              <a:rPr lang="en-US" sz="2400" dirty="0"/>
              <a:t>steadfast love and faithfulness</a:t>
            </a:r>
            <a:r>
              <a:rPr lang="en-US" sz="2400" dirty="0" smtClean="0"/>
              <a:t>.” (14:22)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“By steadfast love and faithfulness iniquity is atoned </a:t>
            </a:r>
            <a:r>
              <a:rPr lang="en-US" sz="2400" dirty="0" smtClean="0"/>
              <a:t>for, and </a:t>
            </a:r>
            <a:r>
              <a:rPr lang="en-US" sz="2400" dirty="0"/>
              <a:t>by the fear of the LORD one turns away from evil</a:t>
            </a:r>
            <a:r>
              <a:rPr lang="en-US" sz="2400" dirty="0" smtClean="0"/>
              <a:t>.” (16:6)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 smtClean="0">
                <a:solidFill>
                  <a:srgbClr val="002060"/>
                </a:solidFill>
              </a:rPr>
              <a:t>God’s covenant love sent Jesus to become our Savior, the only One who could atone for our sin.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 smtClean="0">
                <a:solidFill>
                  <a:srgbClr val="002060"/>
                </a:solidFill>
              </a:rPr>
              <a:t>Our kindness and faithfulness are the result of His grace. 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spcBef>
                <a:spcPts val="600"/>
              </a:spcBef>
              <a:spcAft>
                <a:spcPts val="1200"/>
              </a:spcAft>
            </a:pP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625793" y="6571136"/>
            <a:ext cx="75662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 Unless otherwise indicated, all quotations are from the Book of Proverbs, CSB and ESV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184598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9487" y="274484"/>
            <a:ext cx="8911687" cy="837137"/>
          </a:xfrm>
        </p:spPr>
        <p:txBody>
          <a:bodyPr/>
          <a:lstStyle/>
          <a:p>
            <a:r>
              <a:rPr lang="en-US" b="1" u="sng" dirty="0" smtClean="0"/>
              <a:t>Love Kindness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1835" y="1111621"/>
            <a:ext cx="8911687" cy="5307106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>
                <a:solidFill>
                  <a:srgbClr val="002060"/>
                </a:solidFill>
              </a:rPr>
              <a:t>“The children breathe in what the parents breathe out.” (Sinclair Ferguson)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 smtClean="0">
                <a:solidFill>
                  <a:srgbClr val="002060"/>
                </a:solidFill>
              </a:rPr>
              <a:t>What is most desirable in a man? Wealth, strength, handsome, position?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“What is desired in a man is steadfast love</a:t>
            </a:r>
            <a:r>
              <a:rPr lang="en-US" sz="2400" dirty="0" smtClean="0"/>
              <a:t>,” (19:22)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 smtClean="0"/>
              <a:t>“She </a:t>
            </a:r>
            <a:r>
              <a:rPr lang="en-US" sz="2400" dirty="0"/>
              <a:t>opens her mouth with wisdom, and the teaching of kindness is on her tongue</a:t>
            </a:r>
            <a:r>
              <a:rPr lang="en-US" sz="2400" dirty="0" smtClean="0"/>
              <a:t>.” (31:26)</a:t>
            </a:r>
            <a:endParaRPr lang="en-US" sz="2400" dirty="0"/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“A kind man benefits himself</a:t>
            </a:r>
            <a:r>
              <a:rPr lang="en-US" sz="2400" dirty="0" smtClean="0"/>
              <a:t>, but </a:t>
            </a:r>
            <a:r>
              <a:rPr lang="en-US" sz="2400" dirty="0"/>
              <a:t>a cruel person brings ruin on himself</a:t>
            </a:r>
            <a:r>
              <a:rPr lang="en-US" sz="2400" dirty="0" smtClean="0"/>
              <a:t>.” (11:17)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“Don’t gloat when your enemy falls</a:t>
            </a:r>
            <a:r>
              <a:rPr lang="en-US" sz="2400" dirty="0" smtClean="0"/>
              <a:t>, and </a:t>
            </a:r>
            <a:r>
              <a:rPr lang="en-US" sz="2400" dirty="0"/>
              <a:t>don’t let your heart rejoice when he stumbles</a:t>
            </a:r>
            <a:r>
              <a:rPr lang="en-US" sz="2400" dirty="0" smtClean="0"/>
              <a:t>,” (24:17)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625793" y="6571136"/>
            <a:ext cx="75662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 Unless otherwise indicated, all quotations are from the Book of Proverbs, CSB and ESV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525470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09511" y="484632"/>
            <a:ext cx="9899904" cy="886968"/>
          </a:xfrm>
        </p:spPr>
        <p:txBody>
          <a:bodyPr>
            <a:noAutofit/>
          </a:bodyPr>
          <a:lstStyle/>
          <a:p>
            <a:r>
              <a:rPr lang="en-US" sz="4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Key Principles</a:t>
            </a:r>
            <a:r>
              <a:rPr lang="en-US" sz="4000" b="1" dirty="0" smtClean="0"/>
              <a:t>: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8371" y="1371600"/>
            <a:ext cx="9486241" cy="5004816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 Justice demands that we speak for the poor, defenseless, and the oppressed.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200" dirty="0"/>
              <a:t> </a:t>
            </a:r>
            <a:r>
              <a:rPr lang="en-US" sz="3200" dirty="0" smtClean="0"/>
              <a:t>Kindness is a genuine desire for the good of others, expressed in our words and actions.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 True kindness is offered to the poor and to our enemies.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We pursue justice and kindness because God is just and faithfully kind.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3677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1229</TotalTime>
  <Words>741</Words>
  <Application>Microsoft Office PowerPoint</Application>
  <PresentationFormat>Widescreen</PresentationFormat>
  <Paragraphs>48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Century Gothic</vt:lpstr>
      <vt:lpstr>Wingdings 3</vt:lpstr>
      <vt:lpstr>Wisp</vt:lpstr>
      <vt:lpstr>Lessons from Proverbs Practical Advice for Living*</vt:lpstr>
      <vt:lpstr>Justice – an essential truth in Proverbs</vt:lpstr>
      <vt:lpstr>God Hates Injustice</vt:lpstr>
      <vt:lpstr>Kindness: Faithful, Covenant Love</vt:lpstr>
      <vt:lpstr>Love Kindness</vt:lpstr>
      <vt:lpstr>Key Principles: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Lessons from Proverbs Practical Advice for Living</dc:title>
  <dc:creator>Mark Robnett</dc:creator>
  <cp:lastModifiedBy>Mark Robnett</cp:lastModifiedBy>
  <cp:revision>65</cp:revision>
  <dcterms:created xsi:type="dcterms:W3CDTF">2022-01-24T15:36:14Z</dcterms:created>
  <dcterms:modified xsi:type="dcterms:W3CDTF">2022-05-15T12:56:55Z</dcterms:modified>
</cp:coreProperties>
</file>