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8" r:id="rId3"/>
    <p:sldId id="270" r:id="rId4"/>
    <p:sldId id="277" r:id="rId5"/>
    <p:sldId id="278" r:id="rId6"/>
    <p:sldId id="279" r:id="rId7"/>
    <p:sldId id="257" r:id="rId8"/>
    <p:sldId id="27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96" autoAdjust="0"/>
    <p:restoredTop sz="78643" autoAdjust="0"/>
  </p:normalViewPr>
  <p:slideViewPr>
    <p:cSldViewPr snapToGrid="0">
      <p:cViewPr varScale="1">
        <p:scale>
          <a:sx n="95" d="100"/>
          <a:sy n="95" d="100"/>
        </p:scale>
        <p:origin x="792" y="66"/>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FDF83-EEDE-4574-B660-9EB20E282CE8}" type="datetimeFigureOut">
              <a:rPr lang="en-US" smtClean="0"/>
              <a:t>5/12/2022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746567-1DBF-42BF-B873-5FDF9D525971}" type="slidenum">
              <a:rPr lang="en-US" smtClean="0"/>
              <a:t>‹#›</a:t>
            </a:fld>
            <a:endParaRPr lang="en-US"/>
          </a:p>
        </p:txBody>
      </p:sp>
    </p:spTree>
    <p:extLst>
      <p:ext uri="{BB962C8B-B14F-4D97-AF65-F5344CB8AC3E}">
        <p14:creationId xmlns:p14="http://schemas.microsoft.com/office/powerpoint/2010/main" val="2287657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Pride is idolatry</a:t>
            </a:r>
            <a:r>
              <a:rPr lang="en-US" baseline="0" dirty="0" smtClean="0"/>
              <a:t> – lifting up yourself in the place of importance (instead of the true God).</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2</a:t>
            </a:fld>
            <a:endParaRPr lang="en-US"/>
          </a:p>
        </p:txBody>
      </p:sp>
    </p:spTree>
    <p:extLst>
      <p:ext uri="{BB962C8B-B14F-4D97-AF65-F5344CB8AC3E}">
        <p14:creationId xmlns:p14="http://schemas.microsoft.com/office/powerpoint/2010/main" val="82058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Comparison with others</a:t>
            </a:r>
            <a:r>
              <a:rPr lang="en-US" baseline="0" dirty="0" smtClean="0"/>
              <a:t> (positively or negatively) will either lead to pride (which God hates) or self-criticism (which is really questioning </a:t>
            </a:r>
            <a:r>
              <a:rPr lang="en-US" baseline="0" dirty="0" smtClean="0"/>
              <a:t>God and thinking you know better than Him).  </a:t>
            </a:r>
            <a:r>
              <a:rPr lang="en-US" baseline="0" dirty="0" smtClean="0"/>
              <a:t>When you sense yourself getting on that path, stop quickly and get off!</a:t>
            </a:r>
            <a:endParaRPr lang="en-US" dirty="0" smtClean="0"/>
          </a:p>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3</a:t>
            </a:fld>
            <a:endParaRPr lang="en-US"/>
          </a:p>
        </p:txBody>
      </p:sp>
    </p:spTree>
    <p:extLst>
      <p:ext uri="{BB962C8B-B14F-4D97-AF65-F5344CB8AC3E}">
        <p14:creationId xmlns:p14="http://schemas.microsoft.com/office/powerpoint/2010/main" val="3501198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Pride makes people fools – unteachable and unreachable.</a:t>
            </a:r>
          </a:p>
          <a:p>
            <a:endParaRPr lang="en-US" dirty="0" smtClean="0"/>
          </a:p>
          <a:p>
            <a:r>
              <a:rPr lang="en-US" dirty="0" smtClean="0"/>
              <a:t>Be careful about trying</a:t>
            </a:r>
            <a:r>
              <a:rPr lang="en-US" baseline="0" dirty="0" smtClean="0"/>
              <a:t> to build relationships with influential people through prideful statements!</a:t>
            </a:r>
            <a:endParaRPr lang="en-US" dirty="0" smtClean="0"/>
          </a:p>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4</a:t>
            </a:fld>
            <a:endParaRPr lang="en-US"/>
          </a:p>
        </p:txBody>
      </p:sp>
    </p:spTree>
    <p:extLst>
      <p:ext uri="{BB962C8B-B14F-4D97-AF65-F5344CB8AC3E}">
        <p14:creationId xmlns:p14="http://schemas.microsoft.com/office/powerpoint/2010/main" val="1221421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amazing</a:t>
            </a:r>
            <a:r>
              <a:rPr lang="en-US" baseline="0" dirty="0" smtClean="0"/>
              <a:t> to think that the God of the universe pays attention to people and their attitudes and is actively involved in their judgment.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Pride is idolatry</a:t>
            </a:r>
            <a:r>
              <a:rPr lang="en-US" baseline="0" dirty="0" smtClean="0"/>
              <a:t> – lifting up yourself in the place of importance (instead of the true God).</a:t>
            </a:r>
            <a:endParaRPr lang="en-US"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5</a:t>
            </a:fld>
            <a:endParaRPr lang="en-US"/>
          </a:p>
        </p:txBody>
      </p:sp>
    </p:spTree>
    <p:extLst>
      <p:ext uri="{BB962C8B-B14F-4D97-AF65-F5344CB8AC3E}">
        <p14:creationId xmlns:p14="http://schemas.microsoft.com/office/powerpoint/2010/main" val="1162153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the antidote</a:t>
            </a:r>
            <a:r>
              <a:rPr lang="en-US" baseline="0" dirty="0" smtClean="0"/>
              <a:t> to pride?  Genuine humility.  How do we get it?  </a:t>
            </a:r>
          </a:p>
          <a:p>
            <a:endParaRPr lang="en-US" baseline="0" dirty="0" smtClean="0"/>
          </a:p>
          <a:p>
            <a:r>
              <a:rPr lang="en-US" baseline="0" dirty="0" smtClean="0"/>
              <a:t>Start with the fear of the Lord (meditation on His greatness).</a:t>
            </a:r>
          </a:p>
          <a:p>
            <a:endParaRPr lang="en-US" baseline="0" dirty="0" smtClean="0"/>
          </a:p>
          <a:p>
            <a:r>
              <a:rPr lang="en-US" baseline="0" dirty="0" smtClean="0"/>
              <a:t>Resist the temptation to compare yourself with others.</a:t>
            </a:r>
          </a:p>
          <a:p>
            <a:endParaRPr lang="en-US" dirty="0" smtClean="0"/>
          </a:p>
          <a:p>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6</a:t>
            </a:fld>
            <a:endParaRPr lang="en-US"/>
          </a:p>
        </p:txBody>
      </p:sp>
    </p:spTree>
    <p:extLst>
      <p:ext uri="{BB962C8B-B14F-4D97-AF65-F5344CB8AC3E}">
        <p14:creationId xmlns:p14="http://schemas.microsoft.com/office/powerpoint/2010/main" val="2373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long-term</a:t>
            </a:r>
            <a:r>
              <a:rPr lang="en-US" baseline="0" dirty="0" smtClean="0"/>
              <a:t> consequences of pride are ironic: the proud man wants to be honored, yet will be humbled. The humble man knows that he is not worthy of honor, yet he will graciously receive what he does not deserve.</a:t>
            </a:r>
            <a:endParaRPr lang="en-US" dirty="0"/>
          </a:p>
        </p:txBody>
      </p:sp>
      <p:sp>
        <p:nvSpPr>
          <p:cNvPr id="4" name="Slide Number Placeholder 3"/>
          <p:cNvSpPr>
            <a:spLocks noGrp="1"/>
          </p:cNvSpPr>
          <p:nvPr>
            <p:ph type="sldNum" sz="quarter" idx="10"/>
          </p:nvPr>
        </p:nvSpPr>
        <p:spPr/>
        <p:txBody>
          <a:bodyPr/>
          <a:lstStyle/>
          <a:p>
            <a:fld id="{F7746567-1DBF-42BF-B873-5FDF9D525971}" type="slidenum">
              <a:rPr lang="en-US" smtClean="0"/>
              <a:t>7</a:t>
            </a:fld>
            <a:endParaRPr lang="en-US"/>
          </a:p>
        </p:txBody>
      </p:sp>
    </p:spTree>
    <p:extLst>
      <p:ext uri="{BB962C8B-B14F-4D97-AF65-F5344CB8AC3E}">
        <p14:creationId xmlns:p14="http://schemas.microsoft.com/office/powerpoint/2010/main" val="1878948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1486893"/>
            <a:ext cx="7548698" cy="1406028"/>
          </a:xfrm>
        </p:spPr>
        <p:txBody>
          <a:bodyPr>
            <a:normAutofit/>
          </a:bodyPr>
          <a:lstStyle/>
          <a:p>
            <a:pPr algn="ctr"/>
            <a:r>
              <a:rPr lang="en-US" dirty="0" smtClean="0"/>
              <a:t>Lessons from Proverbs</a:t>
            </a:r>
            <a:br>
              <a:rPr lang="en-US" dirty="0" smtClean="0"/>
            </a:br>
            <a:r>
              <a:rPr lang="en-US" sz="2800" dirty="0" smtClean="0">
                <a:solidFill>
                  <a:schemeClr val="tx1">
                    <a:lumMod val="50000"/>
                    <a:lumOff val="50000"/>
                  </a:schemeClr>
                </a:solidFill>
              </a:rPr>
              <a:t>Practical Advice for Living</a:t>
            </a:r>
            <a:r>
              <a:rPr lang="en-US" sz="2800" baseline="30000" dirty="0" smtClean="0">
                <a:solidFill>
                  <a:schemeClr val="tx1">
                    <a:lumMod val="50000"/>
                    <a:lumOff val="50000"/>
                  </a:schemeClr>
                </a:solidFill>
              </a:rPr>
              <a:t>*</a:t>
            </a:r>
            <a:endParaRPr lang="en-US" sz="6600" baseline="30000" dirty="0">
              <a:solidFill>
                <a:schemeClr val="tx1">
                  <a:lumMod val="50000"/>
                  <a:lumOff val="50000"/>
                </a:schemeClr>
              </a:solidFill>
            </a:endParaRPr>
          </a:p>
        </p:txBody>
      </p:sp>
      <p:sp>
        <p:nvSpPr>
          <p:cNvPr id="3" name="Subtitle 2"/>
          <p:cNvSpPr>
            <a:spLocks noGrp="1"/>
          </p:cNvSpPr>
          <p:nvPr>
            <p:ph type="subTitle" idx="1"/>
          </p:nvPr>
        </p:nvSpPr>
        <p:spPr>
          <a:xfrm>
            <a:off x="4076101" y="3791422"/>
            <a:ext cx="4352282" cy="1126283"/>
          </a:xfrm>
        </p:spPr>
        <p:txBody>
          <a:bodyPr>
            <a:normAutofit/>
          </a:bodyPr>
          <a:lstStyle/>
          <a:p>
            <a:pPr algn="ctr"/>
            <a:r>
              <a:rPr lang="en-US" sz="4000" b="1" dirty="0" smtClean="0">
                <a:solidFill>
                  <a:schemeClr val="tx1"/>
                </a:solidFill>
              </a:rPr>
              <a:t>Pride</a:t>
            </a:r>
            <a:endParaRPr lang="en-US" sz="4000" b="1" dirty="0">
              <a:solidFill>
                <a:schemeClr val="tx1"/>
              </a:solidFill>
            </a:endParaRPr>
          </a:p>
        </p:txBody>
      </p:sp>
      <p:sp>
        <p:nvSpPr>
          <p:cNvPr id="5" name="TextBox 4"/>
          <p:cNvSpPr txBox="1"/>
          <p:nvPr/>
        </p:nvSpPr>
        <p:spPr>
          <a:xfrm>
            <a:off x="7360024" y="6436659"/>
            <a:ext cx="4831976" cy="307777"/>
          </a:xfrm>
          <a:prstGeom prst="rect">
            <a:avLst/>
          </a:prstGeom>
          <a:noFill/>
        </p:spPr>
        <p:txBody>
          <a:bodyPr wrap="square" rtlCol="0">
            <a:spAutoFit/>
          </a:bodyPr>
          <a:lstStyle/>
          <a:p>
            <a:r>
              <a:rPr lang="en-US" sz="1400" dirty="0" smtClean="0"/>
              <a:t>* From “A Father’s Gift” by Kenneth B. Wingate, 2009</a:t>
            </a:r>
            <a:endParaRPr lang="en-US" sz="1400" dirty="0"/>
          </a:p>
        </p:txBody>
      </p:sp>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Pride : One of the Deadliest Sins</a:t>
            </a:r>
            <a:endParaRPr lang="en-US" b="1" u="sng" dirty="0"/>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smtClean="0"/>
              <a:t>“The </a:t>
            </a:r>
            <a:r>
              <a:rPr lang="en-US" sz="2400" dirty="0"/>
              <a:t>Lord hates six things</a:t>
            </a:r>
            <a:r>
              <a:rPr lang="en-US" sz="2400" dirty="0" smtClean="0"/>
              <a:t>; in </a:t>
            </a:r>
            <a:r>
              <a:rPr lang="en-US" sz="2400" dirty="0"/>
              <a:t>fact, seven are detestable to him</a:t>
            </a:r>
            <a:r>
              <a:rPr lang="en-US" sz="2400" dirty="0" smtClean="0"/>
              <a:t>: </a:t>
            </a:r>
            <a:r>
              <a:rPr lang="en-US" sz="2400" b="1" dirty="0" smtClean="0"/>
              <a:t>arrogant </a:t>
            </a:r>
            <a:r>
              <a:rPr lang="en-US" sz="2400" b="1" dirty="0"/>
              <a:t>eyes</a:t>
            </a:r>
            <a:r>
              <a:rPr lang="en-US" sz="2400" dirty="0"/>
              <a:t>, a lying tongue</a:t>
            </a:r>
            <a:r>
              <a:rPr lang="en-US" sz="2400" dirty="0" smtClean="0"/>
              <a:t>, hands </a:t>
            </a:r>
            <a:r>
              <a:rPr lang="en-US" sz="2400" dirty="0"/>
              <a:t>that shed innocent </a:t>
            </a:r>
            <a:r>
              <a:rPr lang="en-US" sz="2400" dirty="0" smtClean="0"/>
              <a:t>blood…”  (6:16,17)</a:t>
            </a:r>
          </a:p>
          <a:p>
            <a:pPr>
              <a:spcBef>
                <a:spcPts val="600"/>
              </a:spcBef>
              <a:spcAft>
                <a:spcPts val="600"/>
              </a:spcAft>
            </a:pPr>
            <a:r>
              <a:rPr lang="en-US" sz="2400" dirty="0" smtClean="0"/>
              <a:t>The first thing on the list that God hates: arrogant (proud) eyes. </a:t>
            </a:r>
          </a:p>
          <a:p>
            <a:pPr>
              <a:spcBef>
                <a:spcPts val="600"/>
              </a:spcBef>
              <a:spcAft>
                <a:spcPts val="600"/>
              </a:spcAft>
            </a:pPr>
            <a:r>
              <a:rPr lang="en-US" sz="2400" dirty="0" smtClean="0"/>
              <a:t>A </a:t>
            </a:r>
            <a:r>
              <a:rPr lang="en-US" sz="2400" b="1" dirty="0" smtClean="0"/>
              <a:t>proud</a:t>
            </a:r>
            <a:r>
              <a:rPr lang="en-US" sz="2400" dirty="0" smtClean="0"/>
              <a:t> person </a:t>
            </a:r>
            <a:r>
              <a:rPr lang="en-US" sz="2400" b="1" dirty="0" smtClean="0"/>
              <a:t>lifts himself up</a:t>
            </a:r>
            <a:r>
              <a:rPr lang="en-US" sz="2400" dirty="0" smtClean="0"/>
              <a:t>.  He </a:t>
            </a:r>
            <a:r>
              <a:rPr lang="en-US" sz="2400" b="1" dirty="0" smtClean="0"/>
              <a:t>thinks</a:t>
            </a:r>
            <a:r>
              <a:rPr lang="en-US" sz="2400" dirty="0" smtClean="0"/>
              <a:t> that </a:t>
            </a:r>
            <a:r>
              <a:rPr lang="en-US" sz="2400" b="1" dirty="0" smtClean="0"/>
              <a:t>he is greater </a:t>
            </a:r>
            <a:r>
              <a:rPr lang="en-US" sz="2400" dirty="0" smtClean="0"/>
              <a:t>than others.  He is unwilling (unable?) to receive instruction.</a:t>
            </a:r>
          </a:p>
          <a:p>
            <a:pPr>
              <a:spcBef>
                <a:spcPts val="600"/>
              </a:spcBef>
              <a:spcAft>
                <a:spcPts val="600"/>
              </a:spcAft>
            </a:pPr>
            <a:r>
              <a:rPr lang="en-US" sz="2400" dirty="0"/>
              <a:t>Satan’s sin</a:t>
            </a:r>
            <a:r>
              <a:rPr lang="en-US" sz="2400" dirty="0" smtClean="0"/>
              <a:t>: “</a:t>
            </a:r>
            <a:r>
              <a:rPr lang="en-US" sz="2400" b="1" dirty="0"/>
              <a:t>I will </a:t>
            </a:r>
            <a:r>
              <a:rPr lang="en-US" sz="2400" dirty="0"/>
              <a:t>ascend to the heavens</a:t>
            </a:r>
            <a:r>
              <a:rPr lang="en-US" sz="2400" dirty="0" smtClean="0"/>
              <a:t>; </a:t>
            </a:r>
            <a:r>
              <a:rPr lang="en-US" sz="2400" b="1" dirty="0" smtClean="0"/>
              <a:t>I </a:t>
            </a:r>
            <a:r>
              <a:rPr lang="en-US" sz="2400" b="1" dirty="0"/>
              <a:t>will </a:t>
            </a:r>
            <a:r>
              <a:rPr lang="en-US" sz="2400" dirty="0"/>
              <a:t>set up my </a:t>
            </a:r>
            <a:r>
              <a:rPr lang="en-US" sz="2400" dirty="0" smtClean="0"/>
              <a:t>throne above </a:t>
            </a:r>
            <a:r>
              <a:rPr lang="en-US" sz="2400" dirty="0"/>
              <a:t>the stars of God</a:t>
            </a:r>
            <a:r>
              <a:rPr lang="en-US" sz="2400" dirty="0" smtClean="0"/>
              <a:t>. </a:t>
            </a:r>
            <a:r>
              <a:rPr lang="en-US" sz="2400" b="1" dirty="0" smtClean="0"/>
              <a:t>I </a:t>
            </a:r>
            <a:r>
              <a:rPr lang="en-US" sz="2400" b="1" dirty="0"/>
              <a:t>will </a:t>
            </a:r>
            <a:r>
              <a:rPr lang="en-US" sz="2400" dirty="0"/>
              <a:t>sit on the mount of the gods’ assembly</a:t>
            </a:r>
            <a:r>
              <a:rPr lang="en-US" sz="2400" dirty="0" smtClean="0"/>
              <a:t>, in </a:t>
            </a:r>
            <a:r>
              <a:rPr lang="en-US" sz="2400" dirty="0"/>
              <a:t>the remotest parts of the North</a:t>
            </a:r>
            <a:r>
              <a:rPr lang="en-US" sz="2400" dirty="0" smtClean="0"/>
              <a:t>. </a:t>
            </a:r>
            <a:r>
              <a:rPr lang="en-US" sz="2400" b="1" dirty="0" smtClean="0"/>
              <a:t>I </a:t>
            </a:r>
            <a:r>
              <a:rPr lang="en-US" sz="2400" b="1" dirty="0"/>
              <a:t>will </a:t>
            </a:r>
            <a:r>
              <a:rPr lang="en-US" sz="2400" dirty="0"/>
              <a:t>ascend above the highest clouds</a:t>
            </a:r>
            <a:r>
              <a:rPr lang="en-US" sz="2400" dirty="0" smtClean="0"/>
              <a:t>; </a:t>
            </a:r>
            <a:r>
              <a:rPr lang="en-US" sz="2400" b="1" dirty="0" smtClean="0"/>
              <a:t>I </a:t>
            </a:r>
            <a:r>
              <a:rPr lang="en-US" sz="2400" b="1" dirty="0"/>
              <a:t>will </a:t>
            </a:r>
            <a:r>
              <a:rPr lang="en-US" sz="2400" dirty="0"/>
              <a:t>make myself like the Most High</a:t>
            </a:r>
            <a:r>
              <a:rPr lang="en-US" sz="2400" dirty="0" smtClean="0"/>
              <a:t>.” (Isaiah 14:13,14)</a:t>
            </a:r>
            <a:endParaRPr lang="en-US" sz="2400" dirty="0"/>
          </a:p>
          <a:p>
            <a:pPr>
              <a:spcBef>
                <a:spcPts val="600"/>
              </a:spcBef>
              <a:spcAft>
                <a:spcPts val="600"/>
              </a:spcAft>
            </a:pPr>
            <a:endParaRPr lang="en-US" sz="2400" dirty="0" smtClean="0"/>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57880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A New Testament Parable</a:t>
            </a:r>
            <a:r>
              <a:rPr lang="en-US" b="1" dirty="0" smtClean="0"/>
              <a:t> (Luke 18)</a:t>
            </a:r>
            <a:endParaRPr lang="en-US" dirty="0"/>
          </a:p>
        </p:txBody>
      </p:sp>
      <p:sp>
        <p:nvSpPr>
          <p:cNvPr id="3" name="Content Placeholder 2"/>
          <p:cNvSpPr>
            <a:spLocks noGrp="1"/>
          </p:cNvSpPr>
          <p:nvPr>
            <p:ph idx="1"/>
          </p:nvPr>
        </p:nvSpPr>
        <p:spPr>
          <a:xfrm>
            <a:off x="1884558" y="1264030"/>
            <a:ext cx="9398559" cy="5307106"/>
          </a:xfrm>
        </p:spPr>
        <p:txBody>
          <a:bodyPr>
            <a:normAutofit fontScale="92500"/>
          </a:bodyPr>
          <a:lstStyle/>
          <a:p>
            <a:pPr>
              <a:spcBef>
                <a:spcPts val="600"/>
              </a:spcBef>
              <a:spcAft>
                <a:spcPts val="1200"/>
              </a:spcAft>
            </a:pPr>
            <a:r>
              <a:rPr lang="en-US" sz="2400" dirty="0" smtClean="0"/>
              <a:t>V.9 Jesus also </a:t>
            </a:r>
            <a:r>
              <a:rPr lang="en-US" sz="2400" dirty="0"/>
              <a:t>told this parable to some who trusted in themselves that they were righteous and looked down on everyone else</a:t>
            </a:r>
            <a:r>
              <a:rPr lang="en-US" sz="2400" dirty="0" smtClean="0"/>
              <a:t>:</a:t>
            </a:r>
          </a:p>
          <a:p>
            <a:pPr>
              <a:spcBef>
                <a:spcPts val="600"/>
              </a:spcBef>
              <a:spcAft>
                <a:spcPts val="1200"/>
              </a:spcAft>
            </a:pPr>
            <a:r>
              <a:rPr lang="en-US" sz="2400" dirty="0" smtClean="0"/>
              <a:t>V.11,12  “</a:t>
            </a:r>
            <a:r>
              <a:rPr lang="en-US" sz="2400" dirty="0"/>
              <a:t>Two men went up to the temple to pray, one a Pharisee and the other a tax collector. </a:t>
            </a:r>
            <a:r>
              <a:rPr lang="en-US" sz="2400" dirty="0" smtClean="0"/>
              <a:t>The </a:t>
            </a:r>
            <a:r>
              <a:rPr lang="en-US" sz="2400" dirty="0"/>
              <a:t>Pharisee was standing and praying like this about himself: </a:t>
            </a:r>
            <a:r>
              <a:rPr lang="en-US" sz="2400" dirty="0" smtClean="0"/>
              <a:t>‘God</a:t>
            </a:r>
            <a:r>
              <a:rPr lang="en-US" sz="2400" dirty="0"/>
              <a:t>, I thank you that I’m not like other people—greedy, unrighteous, adulterers, or even like this tax collector. </a:t>
            </a:r>
            <a:r>
              <a:rPr lang="en-US" sz="2400" dirty="0" smtClean="0"/>
              <a:t>I </a:t>
            </a:r>
            <a:r>
              <a:rPr lang="en-US" sz="2400" dirty="0"/>
              <a:t>fast twice a week; I give a </a:t>
            </a:r>
            <a:r>
              <a:rPr lang="en-US" sz="2400" dirty="0" smtClean="0"/>
              <a:t>tenth of </a:t>
            </a:r>
            <a:r>
              <a:rPr lang="en-US" sz="2400" dirty="0"/>
              <a:t>everything I get</a:t>
            </a:r>
            <a:r>
              <a:rPr lang="en-US" sz="2400" dirty="0" smtClean="0"/>
              <a:t>.’”</a:t>
            </a:r>
          </a:p>
          <a:p>
            <a:pPr>
              <a:spcBef>
                <a:spcPts val="600"/>
              </a:spcBef>
              <a:spcAft>
                <a:spcPts val="1200"/>
              </a:spcAft>
            </a:pPr>
            <a:r>
              <a:rPr lang="en-US" sz="2400" dirty="0" smtClean="0"/>
              <a:t>V.13,14 </a:t>
            </a:r>
            <a:r>
              <a:rPr lang="en-US" sz="2400" dirty="0"/>
              <a:t>“But the tax collector, standing far off, would not even raise his eyes to heaven but kept striking his chest and saying, ‘God, have mercy on me</a:t>
            </a:r>
            <a:r>
              <a:rPr lang="en-US" sz="2400" dirty="0" smtClean="0"/>
              <a:t>, </a:t>
            </a:r>
            <a:r>
              <a:rPr lang="en-US" sz="2400" dirty="0"/>
              <a:t>a sinner!’ </a:t>
            </a:r>
            <a:r>
              <a:rPr lang="en-US" sz="2400" dirty="0" smtClean="0"/>
              <a:t>I </a:t>
            </a:r>
            <a:r>
              <a:rPr lang="en-US" sz="2400" dirty="0"/>
              <a:t>tell you, this one went down to his house justified rather than the other, because everyone who </a:t>
            </a:r>
            <a:r>
              <a:rPr lang="en-US" sz="2400" b="1" dirty="0"/>
              <a:t>exalts himself </a:t>
            </a:r>
            <a:r>
              <a:rPr lang="en-US" sz="2400" dirty="0"/>
              <a:t>will be humbled, but the one who </a:t>
            </a:r>
            <a:r>
              <a:rPr lang="en-US" sz="2400" b="1" dirty="0"/>
              <a:t>humbles himself</a:t>
            </a:r>
            <a:r>
              <a:rPr lang="en-US" sz="2400" dirty="0"/>
              <a:t> will be exalted.”</a:t>
            </a: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cxnSp>
        <p:nvCxnSpPr>
          <p:cNvPr id="6" name="Straight Connector 5"/>
          <p:cNvCxnSpPr/>
          <p:nvPr/>
        </p:nvCxnSpPr>
        <p:spPr>
          <a:xfrm flipV="1">
            <a:off x="8329962" y="1616927"/>
            <a:ext cx="2776653" cy="22303"/>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962509" y="1970051"/>
            <a:ext cx="2635403" cy="371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304158" y="1988419"/>
            <a:ext cx="1791628" cy="3708"/>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9478539" y="3214836"/>
            <a:ext cx="1400379" cy="21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2339898" y="3531219"/>
            <a:ext cx="1717286" cy="1093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619896" y="4779506"/>
            <a:ext cx="2062972"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2339898" y="5096107"/>
            <a:ext cx="1717286" cy="3068"/>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2449487" y="5419493"/>
            <a:ext cx="4455843" cy="10502"/>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4164981" y="3878663"/>
            <a:ext cx="663497" cy="1"/>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6868223" y="3878662"/>
            <a:ext cx="663497" cy="1"/>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17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left)">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par>
                          <p:cTn id="38" fill="hold">
                            <p:stCondLst>
                              <p:cond delay="500"/>
                            </p:stCondLst>
                            <p:childTnLst>
                              <p:par>
                                <p:cTn id="39" presetID="22" presetClass="entr" presetSubtype="8" fill="hold"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left)">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wipe(left)">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wipe(left)">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15"/>
                                        </p:tgtEl>
                                        <p:attrNameLst>
                                          <p:attrName>style.visibility</p:attrName>
                                        </p:attrNameLst>
                                      </p:cBhvr>
                                      <p:to>
                                        <p:strVal val="visible"/>
                                      </p:to>
                                    </p:set>
                                    <p:animEffect transition="in" filter="wipe(left)">
                                      <p:cBhvr>
                                        <p:cTn id="56" dur="500"/>
                                        <p:tgtEl>
                                          <p:spTgt spid="15"/>
                                        </p:tgtEl>
                                      </p:cBhvr>
                                    </p:animEffect>
                                  </p:childTnLst>
                                </p:cTn>
                              </p:par>
                            </p:childTnLst>
                          </p:cTn>
                        </p:par>
                        <p:par>
                          <p:cTn id="57" fill="hold">
                            <p:stCondLst>
                              <p:cond delay="500"/>
                            </p:stCondLst>
                            <p:childTnLst>
                              <p:par>
                                <p:cTn id="58" presetID="22" presetClass="entr" presetSubtype="8" fill="hold" nodeType="after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wipe(left)">
                                      <p:cBhvr>
                                        <p:cTn id="60" dur="500"/>
                                        <p:tgtEl>
                                          <p:spTgt spid="19"/>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wipe(left)">
                                      <p:cBhvr>
                                        <p:cTn id="6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Pride in Action</a:t>
            </a:r>
            <a:endParaRPr lang="en-US" b="1" u="sng" dirty="0"/>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a:t>“Do you see a person who is </a:t>
            </a:r>
            <a:r>
              <a:rPr lang="en-US" sz="2400" b="1" dirty="0"/>
              <a:t>wise in his own eyes</a:t>
            </a:r>
            <a:r>
              <a:rPr lang="en-US" sz="2400" dirty="0" smtClean="0"/>
              <a:t>?  There </a:t>
            </a:r>
            <a:r>
              <a:rPr lang="en-US" sz="2400" dirty="0"/>
              <a:t>is more hope for a fool than for him</a:t>
            </a:r>
            <a:r>
              <a:rPr lang="en-US" sz="2400" dirty="0" smtClean="0"/>
              <a:t>.” (26:12)</a:t>
            </a:r>
          </a:p>
          <a:p>
            <a:pPr>
              <a:spcBef>
                <a:spcPts val="600"/>
              </a:spcBef>
              <a:spcAft>
                <a:spcPts val="600"/>
              </a:spcAft>
            </a:pPr>
            <a:r>
              <a:rPr lang="en-US" sz="2400" dirty="0"/>
              <a:t>“It is not good to eat much honey</a:t>
            </a:r>
            <a:r>
              <a:rPr lang="en-US" sz="2400" dirty="0" smtClean="0"/>
              <a:t>, nor </a:t>
            </a:r>
            <a:r>
              <a:rPr lang="en-US" sz="2400" dirty="0"/>
              <a:t>is it glorious to </a:t>
            </a:r>
            <a:r>
              <a:rPr lang="en-US" sz="2400" b="1" dirty="0"/>
              <a:t>seek one's own glory</a:t>
            </a:r>
            <a:r>
              <a:rPr lang="en-US" sz="2400" dirty="0" smtClean="0"/>
              <a:t>.” (25:27 ESV)  Both things are sickening!</a:t>
            </a:r>
          </a:p>
          <a:p>
            <a:pPr>
              <a:spcBef>
                <a:spcPts val="600"/>
              </a:spcBef>
              <a:spcAft>
                <a:spcPts val="600"/>
              </a:spcAft>
            </a:pPr>
            <a:r>
              <a:rPr lang="en-US" sz="2400" dirty="0"/>
              <a:t>“Let another praise you, and </a:t>
            </a:r>
            <a:r>
              <a:rPr lang="en-US" sz="2400" b="1" dirty="0"/>
              <a:t>not your own </a:t>
            </a:r>
            <a:r>
              <a:rPr lang="en-US" sz="2400" b="1" dirty="0" smtClean="0"/>
              <a:t>mouth </a:t>
            </a:r>
            <a:r>
              <a:rPr lang="en-US" sz="2400" dirty="0" smtClean="0"/>
              <a:t>– a stranger</a:t>
            </a:r>
            <a:r>
              <a:rPr lang="en-US" sz="2400" dirty="0"/>
              <a:t>, and not your own lips</a:t>
            </a:r>
            <a:r>
              <a:rPr lang="en-US" sz="2400" dirty="0" smtClean="0"/>
              <a:t>.” (27:2)</a:t>
            </a:r>
          </a:p>
          <a:p>
            <a:pPr>
              <a:spcBef>
                <a:spcPts val="600"/>
              </a:spcBef>
              <a:spcAft>
                <a:spcPts val="600"/>
              </a:spcAft>
            </a:pPr>
            <a:r>
              <a:rPr lang="en-US" sz="2400" dirty="0"/>
              <a:t>“</a:t>
            </a:r>
            <a:r>
              <a:rPr lang="en-US" sz="2400" b="1" dirty="0"/>
              <a:t>Don’t boast about yourself </a:t>
            </a:r>
            <a:r>
              <a:rPr lang="en-US" sz="2400" dirty="0"/>
              <a:t>before the king</a:t>
            </a:r>
            <a:r>
              <a:rPr lang="en-US" sz="2400" dirty="0" smtClean="0"/>
              <a:t>, and </a:t>
            </a:r>
            <a:r>
              <a:rPr lang="en-US" sz="2400" dirty="0"/>
              <a:t>don’t stand in the place of the great</a:t>
            </a:r>
            <a:r>
              <a:rPr lang="en-US" sz="2400" dirty="0" smtClean="0"/>
              <a:t>; for </a:t>
            </a:r>
            <a:r>
              <a:rPr lang="en-US" sz="2400" dirty="0"/>
              <a:t>it is better for him to say to you, </a:t>
            </a:r>
            <a:r>
              <a:rPr lang="en-US" sz="2400" dirty="0" smtClean="0"/>
              <a:t>‘Come </a:t>
            </a:r>
            <a:r>
              <a:rPr lang="en-US" sz="2400" dirty="0"/>
              <a:t>up here</a:t>
            </a:r>
            <a:r>
              <a:rPr lang="en-US" sz="2400" dirty="0" smtClean="0"/>
              <a:t>!’ than </a:t>
            </a:r>
            <a:r>
              <a:rPr lang="en-US" sz="2400" dirty="0"/>
              <a:t>to demote you in plain view of a noble</a:t>
            </a:r>
            <a:r>
              <a:rPr lang="en-US" sz="2400" dirty="0" smtClean="0"/>
              <a:t>.” (25:6,7)</a:t>
            </a:r>
          </a:p>
          <a:p>
            <a:pPr>
              <a:spcBef>
                <a:spcPts val="600"/>
              </a:spcBef>
              <a:spcAft>
                <a:spcPts val="600"/>
              </a:spcAft>
            </a:pPr>
            <a:r>
              <a:rPr lang="en-US" sz="2400" dirty="0"/>
              <a:t>“If you have been foolish by </a:t>
            </a:r>
            <a:r>
              <a:rPr lang="en-US" sz="2400" b="1" dirty="0"/>
              <a:t>exalting </a:t>
            </a:r>
            <a:r>
              <a:rPr lang="en-US" sz="2400" b="1" dirty="0" smtClean="0"/>
              <a:t>yourself </a:t>
            </a:r>
            <a:r>
              <a:rPr lang="en-US" sz="2400" dirty="0" smtClean="0"/>
              <a:t>or </a:t>
            </a:r>
            <a:r>
              <a:rPr lang="en-US" sz="2400" dirty="0"/>
              <a:t>if you’ve been scheming</a:t>
            </a:r>
            <a:r>
              <a:rPr lang="en-US" sz="2400" dirty="0" smtClean="0"/>
              <a:t>, put </a:t>
            </a:r>
            <a:r>
              <a:rPr lang="en-US" sz="2400" dirty="0"/>
              <a:t>your hand over your mouth</a:t>
            </a:r>
            <a:r>
              <a:rPr lang="en-US" sz="2400" dirty="0" smtClean="0"/>
              <a:t>.”  (30:32)</a:t>
            </a:r>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63318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The Result of Pride</a:t>
            </a:r>
            <a:endParaRPr lang="en-US" b="1" u="sng" dirty="0"/>
          </a:p>
        </p:txBody>
      </p:sp>
      <p:sp>
        <p:nvSpPr>
          <p:cNvPr id="3" name="Content Placeholder 2"/>
          <p:cNvSpPr>
            <a:spLocks noGrp="1"/>
          </p:cNvSpPr>
          <p:nvPr>
            <p:ph idx="1"/>
          </p:nvPr>
        </p:nvSpPr>
        <p:spPr>
          <a:xfrm>
            <a:off x="1979093" y="1111621"/>
            <a:ext cx="9259418" cy="5459515"/>
          </a:xfrm>
        </p:spPr>
        <p:txBody>
          <a:bodyPr>
            <a:normAutofit/>
          </a:bodyPr>
          <a:lstStyle/>
          <a:p>
            <a:pPr>
              <a:spcBef>
                <a:spcPts val="600"/>
              </a:spcBef>
              <a:spcAft>
                <a:spcPts val="600"/>
              </a:spcAft>
            </a:pPr>
            <a:r>
              <a:rPr lang="en-US" sz="2400" dirty="0"/>
              <a:t>“</a:t>
            </a:r>
            <a:r>
              <a:rPr lang="en-US" sz="2400" b="1" dirty="0"/>
              <a:t>Pride</a:t>
            </a:r>
            <a:r>
              <a:rPr lang="en-US" sz="2400" dirty="0"/>
              <a:t> comes before </a:t>
            </a:r>
            <a:r>
              <a:rPr lang="en-US" sz="2400" b="1" dirty="0"/>
              <a:t>destruction</a:t>
            </a:r>
            <a:r>
              <a:rPr lang="en-US" sz="2400" dirty="0" smtClean="0"/>
              <a:t>, and </a:t>
            </a:r>
            <a:r>
              <a:rPr lang="en-US" sz="2400" dirty="0"/>
              <a:t>an arrogant spirit </a:t>
            </a:r>
            <a:r>
              <a:rPr lang="en-US" sz="2400" b="1" dirty="0"/>
              <a:t>before</a:t>
            </a:r>
            <a:r>
              <a:rPr lang="en-US" sz="2400" dirty="0"/>
              <a:t> a fall</a:t>
            </a:r>
            <a:r>
              <a:rPr lang="en-US" sz="2400" dirty="0" smtClean="0"/>
              <a:t>.”  (16:18)</a:t>
            </a:r>
          </a:p>
          <a:p>
            <a:pPr>
              <a:spcBef>
                <a:spcPts val="600"/>
              </a:spcBef>
              <a:spcAft>
                <a:spcPts val="600"/>
              </a:spcAft>
            </a:pPr>
            <a:r>
              <a:rPr lang="en-US" sz="2400" dirty="0"/>
              <a:t>“</a:t>
            </a:r>
            <a:r>
              <a:rPr lang="en-US" sz="2400" b="1" dirty="0"/>
              <a:t>The Lord tears apart </a:t>
            </a:r>
            <a:r>
              <a:rPr lang="en-US" sz="2400" dirty="0"/>
              <a:t>the house of the </a:t>
            </a:r>
            <a:r>
              <a:rPr lang="en-US" sz="2400" b="1" dirty="0"/>
              <a:t>proud</a:t>
            </a:r>
            <a:r>
              <a:rPr lang="en-US" sz="2400" dirty="0" smtClean="0"/>
              <a:t>, but </a:t>
            </a:r>
            <a:r>
              <a:rPr lang="en-US" sz="2400" dirty="0"/>
              <a:t>he protects the widow’s territory</a:t>
            </a:r>
            <a:r>
              <a:rPr lang="en-US" sz="2400" dirty="0" smtClean="0"/>
              <a:t>.”  (15:25)</a:t>
            </a:r>
          </a:p>
          <a:p>
            <a:pPr>
              <a:spcBef>
                <a:spcPts val="600"/>
              </a:spcBef>
              <a:spcAft>
                <a:spcPts val="600"/>
              </a:spcAft>
            </a:pPr>
            <a:r>
              <a:rPr lang="en-US" sz="2400" dirty="0"/>
              <a:t>“Everyone with a </a:t>
            </a:r>
            <a:r>
              <a:rPr lang="en-US" sz="2400" b="1" dirty="0"/>
              <a:t>proud heart </a:t>
            </a:r>
            <a:r>
              <a:rPr lang="en-US" sz="2400" dirty="0"/>
              <a:t>is </a:t>
            </a:r>
            <a:r>
              <a:rPr lang="en-US" sz="2400" b="1" dirty="0"/>
              <a:t>detestable to the Lord</a:t>
            </a:r>
            <a:r>
              <a:rPr lang="en-US" sz="2400" dirty="0" smtClean="0"/>
              <a:t>; be </a:t>
            </a:r>
            <a:r>
              <a:rPr lang="en-US" sz="2400" dirty="0"/>
              <a:t>assured</a:t>
            </a:r>
            <a:r>
              <a:rPr lang="en-US" sz="2400" dirty="0" smtClean="0"/>
              <a:t>, </a:t>
            </a:r>
            <a:r>
              <a:rPr lang="en-US" sz="2400" dirty="0"/>
              <a:t>he </a:t>
            </a:r>
            <a:r>
              <a:rPr lang="en-US" sz="2400" b="1" dirty="0"/>
              <a:t>will not go unpunished</a:t>
            </a:r>
            <a:r>
              <a:rPr lang="en-US" sz="2400" dirty="0" smtClean="0"/>
              <a:t>.”  (16:5)</a:t>
            </a:r>
          </a:p>
          <a:p>
            <a:pPr>
              <a:spcBef>
                <a:spcPts val="600"/>
              </a:spcBef>
              <a:spcAft>
                <a:spcPts val="600"/>
              </a:spcAft>
            </a:pPr>
            <a:r>
              <a:rPr lang="en-US" sz="2400" dirty="0"/>
              <a:t>“A rich person is </a:t>
            </a:r>
            <a:r>
              <a:rPr lang="en-US" sz="2400" b="1" dirty="0"/>
              <a:t>wise in his own </a:t>
            </a:r>
            <a:r>
              <a:rPr lang="en-US" sz="2400" b="1" dirty="0" smtClean="0"/>
              <a:t>eyes</a:t>
            </a:r>
            <a:r>
              <a:rPr lang="en-US" sz="2400" dirty="0" smtClean="0"/>
              <a:t>, but </a:t>
            </a:r>
            <a:r>
              <a:rPr lang="en-US" sz="2400" dirty="0"/>
              <a:t>a poor one who has discernment sees through him</a:t>
            </a:r>
            <a:r>
              <a:rPr lang="en-US" sz="2400" dirty="0" smtClean="0"/>
              <a:t>.”  (28:11)</a:t>
            </a:r>
            <a:endParaRPr lang="en-US" sz="2400" dirty="0"/>
          </a:p>
          <a:p>
            <a:pPr>
              <a:spcBef>
                <a:spcPts val="600"/>
              </a:spcBef>
              <a:spcAft>
                <a:spcPts val="600"/>
              </a:spcAft>
            </a:pPr>
            <a:r>
              <a:rPr lang="en-US" sz="2400" dirty="0" smtClean="0"/>
              <a:t>When a person thinks that their success is because of their greatness, </a:t>
            </a:r>
            <a:r>
              <a:rPr lang="en-US" sz="2400" b="1" dirty="0" smtClean="0"/>
              <a:t>they forget </a:t>
            </a:r>
            <a:r>
              <a:rPr lang="en-US" sz="2400" dirty="0" smtClean="0"/>
              <a:t>that </a:t>
            </a:r>
            <a:r>
              <a:rPr lang="en-US" sz="2400" b="1" dirty="0" smtClean="0"/>
              <a:t>God is ultimately responsible </a:t>
            </a:r>
            <a:r>
              <a:rPr lang="en-US" sz="2400" dirty="0" smtClean="0"/>
              <a:t>for their existence, intellect, education, and life circumstances.</a:t>
            </a:r>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89151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The Grace of Humility</a:t>
            </a:r>
            <a:endParaRPr lang="en-US" b="1" u="sng" dirty="0"/>
          </a:p>
        </p:txBody>
      </p:sp>
      <p:sp>
        <p:nvSpPr>
          <p:cNvPr id="3" name="Content Placeholder 2"/>
          <p:cNvSpPr>
            <a:spLocks noGrp="1"/>
          </p:cNvSpPr>
          <p:nvPr>
            <p:ph idx="1"/>
          </p:nvPr>
        </p:nvSpPr>
        <p:spPr>
          <a:xfrm>
            <a:off x="1979093" y="1111621"/>
            <a:ext cx="9259418" cy="5459515"/>
          </a:xfrm>
        </p:spPr>
        <p:txBody>
          <a:bodyPr>
            <a:normAutofit fontScale="92500" lnSpcReduction="10000"/>
          </a:bodyPr>
          <a:lstStyle/>
          <a:p>
            <a:pPr>
              <a:spcBef>
                <a:spcPts val="600"/>
              </a:spcBef>
              <a:spcAft>
                <a:spcPts val="600"/>
              </a:spcAft>
            </a:pPr>
            <a:r>
              <a:rPr lang="en-US" sz="2400" dirty="0" smtClean="0"/>
              <a:t>The </a:t>
            </a:r>
            <a:r>
              <a:rPr lang="en-US" sz="2400" b="1" dirty="0" smtClean="0"/>
              <a:t>logic of genuine humility </a:t>
            </a:r>
            <a:r>
              <a:rPr lang="en-US" sz="2400" dirty="0" smtClean="0"/>
              <a:t>is very simple: I did not create myself. I did not choose my birthplace, family, ethnicity, sex, strength, IQ, etc.  How can I boast about anything?</a:t>
            </a:r>
          </a:p>
          <a:p>
            <a:pPr>
              <a:spcBef>
                <a:spcPts val="600"/>
              </a:spcBef>
              <a:spcAft>
                <a:spcPts val="600"/>
              </a:spcAft>
            </a:pPr>
            <a:r>
              <a:rPr lang="en-US" sz="2400" dirty="0"/>
              <a:t>“You may say to yourself, ‘My power and my own ability have gained this wealth for me,’ </a:t>
            </a:r>
            <a:r>
              <a:rPr lang="en-US" sz="2400" dirty="0" smtClean="0"/>
              <a:t>but </a:t>
            </a:r>
            <a:r>
              <a:rPr lang="en-US" sz="2400" b="1" dirty="0"/>
              <a:t>remember</a:t>
            </a:r>
            <a:r>
              <a:rPr lang="en-US" sz="2400" dirty="0"/>
              <a:t> that the Lord your </a:t>
            </a:r>
            <a:r>
              <a:rPr lang="en-US" sz="2400" b="1" dirty="0"/>
              <a:t>God gives you the power </a:t>
            </a:r>
            <a:r>
              <a:rPr lang="en-US" sz="2400" dirty="0"/>
              <a:t>to gain wealth</a:t>
            </a:r>
            <a:r>
              <a:rPr lang="en-US" sz="2400" dirty="0" smtClean="0"/>
              <a:t>,” (Deuteronomy 8:17,18)</a:t>
            </a:r>
          </a:p>
          <a:p>
            <a:pPr>
              <a:spcBef>
                <a:spcPts val="600"/>
              </a:spcBef>
              <a:spcAft>
                <a:spcPts val="600"/>
              </a:spcAft>
            </a:pPr>
            <a:r>
              <a:rPr lang="en-US" sz="2400" dirty="0" smtClean="0"/>
              <a:t>God </a:t>
            </a:r>
            <a:r>
              <a:rPr lang="en-US" sz="2400" b="1" dirty="0" smtClean="0"/>
              <a:t>hates pride</a:t>
            </a:r>
            <a:r>
              <a:rPr lang="en-US" sz="2400" dirty="0" smtClean="0"/>
              <a:t>.  But God </a:t>
            </a:r>
            <a:r>
              <a:rPr lang="en-US" sz="2400" b="1" dirty="0" smtClean="0"/>
              <a:t>loves humility</a:t>
            </a:r>
            <a:r>
              <a:rPr lang="en-US" sz="2400" dirty="0" smtClean="0"/>
              <a:t>.</a:t>
            </a:r>
          </a:p>
          <a:p>
            <a:pPr>
              <a:spcBef>
                <a:spcPts val="600"/>
              </a:spcBef>
              <a:spcAft>
                <a:spcPts val="600"/>
              </a:spcAft>
            </a:pPr>
            <a:r>
              <a:rPr lang="en-US" sz="2400" dirty="0"/>
              <a:t>“When arrogance comes, disgrace follows</a:t>
            </a:r>
            <a:r>
              <a:rPr lang="en-US" sz="2400" dirty="0" smtClean="0"/>
              <a:t>, but </a:t>
            </a:r>
            <a:r>
              <a:rPr lang="en-US" sz="2400" b="1" dirty="0"/>
              <a:t>with humility </a:t>
            </a:r>
            <a:r>
              <a:rPr lang="en-US" sz="2400" dirty="0"/>
              <a:t>comes </a:t>
            </a:r>
            <a:r>
              <a:rPr lang="en-US" sz="2400" b="1" dirty="0"/>
              <a:t>wisdom</a:t>
            </a:r>
            <a:r>
              <a:rPr lang="en-US" sz="2400" dirty="0" smtClean="0"/>
              <a:t>.”  (11:2)</a:t>
            </a:r>
          </a:p>
          <a:p>
            <a:pPr>
              <a:spcBef>
                <a:spcPts val="600"/>
              </a:spcBef>
              <a:spcAft>
                <a:spcPts val="600"/>
              </a:spcAft>
            </a:pPr>
            <a:r>
              <a:rPr lang="en-US" sz="2400" dirty="0"/>
              <a:t>“The fear of the Lord is what wisdom </a:t>
            </a:r>
            <a:r>
              <a:rPr lang="en-US" sz="2400" dirty="0" smtClean="0"/>
              <a:t>teaches, and </a:t>
            </a:r>
            <a:r>
              <a:rPr lang="en-US" sz="2400" b="1" dirty="0"/>
              <a:t>humility</a:t>
            </a:r>
            <a:r>
              <a:rPr lang="en-US" sz="2400" dirty="0"/>
              <a:t> comes before honor</a:t>
            </a:r>
            <a:r>
              <a:rPr lang="en-US" sz="2400" dirty="0" smtClean="0"/>
              <a:t>.”  (15:33)</a:t>
            </a:r>
          </a:p>
          <a:p>
            <a:pPr>
              <a:spcBef>
                <a:spcPts val="600"/>
              </a:spcBef>
              <a:spcAft>
                <a:spcPts val="600"/>
              </a:spcAft>
            </a:pPr>
            <a:r>
              <a:rPr lang="en-US" sz="2400" dirty="0"/>
              <a:t>“All of you </a:t>
            </a:r>
            <a:r>
              <a:rPr lang="en-US" sz="2400" b="1" dirty="0"/>
              <a:t>clothe yourselves </a:t>
            </a:r>
            <a:r>
              <a:rPr lang="en-US" sz="2400" b="1" dirty="0" smtClean="0"/>
              <a:t>with </a:t>
            </a:r>
            <a:r>
              <a:rPr lang="en-US" sz="2400" b="1" dirty="0"/>
              <a:t>humility </a:t>
            </a:r>
            <a:r>
              <a:rPr lang="en-US" sz="2400" dirty="0"/>
              <a:t>toward one another, </a:t>
            </a:r>
            <a:r>
              <a:rPr lang="en-US" sz="2400" dirty="0" smtClean="0"/>
              <a:t>because </a:t>
            </a:r>
            <a:r>
              <a:rPr lang="en-US" sz="2400" b="1" dirty="0" smtClean="0"/>
              <a:t>God</a:t>
            </a:r>
            <a:r>
              <a:rPr lang="en-US" sz="2400" dirty="0" smtClean="0"/>
              <a:t> </a:t>
            </a:r>
            <a:r>
              <a:rPr lang="en-US" sz="2400" dirty="0"/>
              <a:t>resists the </a:t>
            </a:r>
            <a:r>
              <a:rPr lang="en-US" sz="2400" dirty="0" smtClean="0"/>
              <a:t>proud but </a:t>
            </a:r>
            <a:r>
              <a:rPr lang="en-US" sz="2400" b="1" dirty="0"/>
              <a:t>gives grace </a:t>
            </a:r>
            <a:r>
              <a:rPr lang="en-US" sz="2400" dirty="0"/>
              <a:t>to the </a:t>
            </a:r>
            <a:r>
              <a:rPr lang="en-US" sz="2400" b="1" dirty="0"/>
              <a:t>humble</a:t>
            </a:r>
            <a:r>
              <a:rPr lang="en-US" sz="2400" dirty="0" smtClean="0"/>
              <a:t>.”  (1 Peter 5:5)</a:t>
            </a:r>
          </a:p>
          <a:p>
            <a:pPr>
              <a:spcBef>
                <a:spcPts val="600"/>
              </a:spcBef>
              <a:spcAft>
                <a:spcPts val="600"/>
              </a:spcAft>
            </a:pPr>
            <a:endParaRPr lang="en-US" sz="2400" dirty="0" smtClean="0"/>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4243973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80032" y="259754"/>
            <a:ext cx="9899904" cy="1100695"/>
          </a:xfrm>
        </p:spPr>
        <p:txBody>
          <a:bodyPr>
            <a:noAutofit/>
          </a:bodyPr>
          <a:lstStyle/>
          <a:p>
            <a:r>
              <a:rPr lang="en-US" sz="3000" b="1" u="sng" dirty="0"/>
              <a:t>Key Principle</a:t>
            </a:r>
            <a:r>
              <a:rPr lang="en-US" sz="3000" b="1" dirty="0"/>
              <a:t>:  </a:t>
            </a:r>
            <a:r>
              <a:rPr lang="en-US" sz="3000" dirty="0" smtClean="0"/>
              <a:t>“A </a:t>
            </a:r>
            <a:r>
              <a:rPr lang="en-US" sz="3000" dirty="0"/>
              <a:t>person’s </a:t>
            </a:r>
            <a:r>
              <a:rPr lang="en-US" sz="3000" b="1" dirty="0"/>
              <a:t>pride</a:t>
            </a:r>
            <a:r>
              <a:rPr lang="en-US" sz="3000" dirty="0"/>
              <a:t> will humble him</a:t>
            </a:r>
            <a:r>
              <a:rPr lang="en-US" sz="3000" dirty="0" smtClean="0"/>
              <a:t>, but </a:t>
            </a:r>
            <a:r>
              <a:rPr lang="en-US" sz="3000" dirty="0"/>
              <a:t>a </a:t>
            </a:r>
            <a:r>
              <a:rPr lang="en-US" sz="3000" b="1" dirty="0"/>
              <a:t>humble spirit </a:t>
            </a:r>
            <a:r>
              <a:rPr lang="en-US" sz="3000" dirty="0"/>
              <a:t>will </a:t>
            </a:r>
            <a:r>
              <a:rPr lang="en-US" sz="3000" dirty="0" smtClean="0"/>
              <a:t>gain </a:t>
            </a:r>
            <a:r>
              <a:rPr lang="en-US" sz="3000" dirty="0"/>
              <a:t>honor</a:t>
            </a:r>
            <a:r>
              <a:rPr lang="en-US" sz="3000" dirty="0" smtClean="0"/>
              <a:t>.” Proverbs 29:23</a:t>
            </a:r>
            <a:endParaRPr lang="en-US" sz="3000" dirty="0"/>
          </a:p>
        </p:txBody>
      </p:sp>
      <p:sp>
        <p:nvSpPr>
          <p:cNvPr id="3" name="Content Placeholder 2"/>
          <p:cNvSpPr>
            <a:spLocks noGrp="1"/>
          </p:cNvSpPr>
          <p:nvPr>
            <p:ph idx="1"/>
          </p:nvPr>
        </p:nvSpPr>
        <p:spPr>
          <a:xfrm>
            <a:off x="1929161" y="1639227"/>
            <a:ext cx="9511990" cy="4850782"/>
          </a:xfrm>
        </p:spPr>
        <p:txBody>
          <a:bodyPr>
            <a:normAutofit/>
          </a:bodyPr>
          <a:lstStyle/>
          <a:p>
            <a:pPr marL="0" indent="0">
              <a:spcBef>
                <a:spcPts val="0"/>
              </a:spcBef>
              <a:spcAft>
                <a:spcPts val="1200"/>
              </a:spcAft>
              <a:buNone/>
            </a:pPr>
            <a:r>
              <a:rPr lang="en-US" sz="2800" b="1" u="sng" dirty="0" smtClean="0"/>
              <a:t>Some other results of pride in the Old Testament:</a:t>
            </a:r>
          </a:p>
          <a:p>
            <a:pPr>
              <a:spcBef>
                <a:spcPts val="0"/>
              </a:spcBef>
              <a:spcAft>
                <a:spcPts val="1200"/>
              </a:spcAft>
            </a:pPr>
            <a:r>
              <a:rPr lang="en-US" sz="2800" dirty="0" smtClean="0"/>
              <a:t>It </a:t>
            </a:r>
            <a:r>
              <a:rPr lang="en-US" sz="2800" dirty="0"/>
              <a:t>led to </a:t>
            </a:r>
            <a:r>
              <a:rPr lang="en-US" sz="2800" dirty="0" err="1"/>
              <a:t>Uzziah's</a:t>
            </a:r>
            <a:r>
              <a:rPr lang="en-US" sz="2800" dirty="0"/>
              <a:t> downfall </a:t>
            </a:r>
            <a:r>
              <a:rPr lang="en-US" sz="2800" dirty="0" smtClean="0"/>
              <a:t>(2 </a:t>
            </a:r>
            <a:r>
              <a:rPr lang="en-US" sz="2800" dirty="0" err="1"/>
              <a:t>Chron</a:t>
            </a:r>
            <a:r>
              <a:rPr lang="en-US" sz="2800" dirty="0"/>
              <a:t> 26:16 </a:t>
            </a:r>
            <a:r>
              <a:rPr lang="en-US" sz="2800" dirty="0" smtClean="0"/>
              <a:t>) </a:t>
            </a:r>
          </a:p>
          <a:p>
            <a:pPr>
              <a:spcBef>
                <a:spcPts val="0"/>
              </a:spcBef>
              <a:spcAft>
                <a:spcPts val="1200"/>
              </a:spcAft>
            </a:pPr>
            <a:r>
              <a:rPr lang="en-US" sz="2800" dirty="0" smtClean="0"/>
              <a:t>It hardened Nebuchadnezzar’s heart (Dan </a:t>
            </a:r>
            <a:r>
              <a:rPr lang="en-US" sz="2800" dirty="0"/>
              <a:t>5:20 </a:t>
            </a:r>
            <a:r>
              <a:rPr lang="en-US" sz="2800" dirty="0" smtClean="0"/>
              <a:t>)</a:t>
            </a:r>
          </a:p>
          <a:p>
            <a:pPr>
              <a:spcBef>
                <a:spcPts val="0"/>
              </a:spcBef>
              <a:spcAft>
                <a:spcPts val="1200"/>
              </a:spcAft>
            </a:pPr>
            <a:r>
              <a:rPr lang="en-US" sz="2800" dirty="0" smtClean="0"/>
              <a:t>It </a:t>
            </a:r>
            <a:r>
              <a:rPr lang="en-US" sz="2800" dirty="0"/>
              <a:t>goes before destruction </a:t>
            </a:r>
            <a:r>
              <a:rPr lang="en-US" sz="2800" dirty="0" smtClean="0"/>
              <a:t>(</a:t>
            </a:r>
            <a:r>
              <a:rPr lang="en-US" sz="2800" dirty="0" err="1" smtClean="0"/>
              <a:t>Prov</a:t>
            </a:r>
            <a:r>
              <a:rPr lang="en-US" sz="2800" dirty="0" smtClean="0"/>
              <a:t> </a:t>
            </a:r>
            <a:r>
              <a:rPr lang="en-US" sz="2800" dirty="0"/>
              <a:t>16:18 </a:t>
            </a:r>
            <a:r>
              <a:rPr lang="en-US" sz="2800" dirty="0" smtClean="0"/>
              <a:t>)</a:t>
            </a:r>
          </a:p>
          <a:p>
            <a:pPr>
              <a:spcBef>
                <a:spcPts val="0"/>
              </a:spcBef>
              <a:spcAft>
                <a:spcPts val="1200"/>
              </a:spcAft>
            </a:pPr>
            <a:r>
              <a:rPr lang="en-US" sz="2800" dirty="0" smtClean="0"/>
              <a:t>It </a:t>
            </a:r>
            <a:r>
              <a:rPr lang="en-US" sz="2800" dirty="0"/>
              <a:t>does not seek God </a:t>
            </a:r>
            <a:r>
              <a:rPr lang="en-US" sz="2800" dirty="0" smtClean="0"/>
              <a:t>(Psalm </a:t>
            </a:r>
            <a:r>
              <a:rPr lang="en-US" sz="2800" dirty="0"/>
              <a:t>10:4 </a:t>
            </a:r>
            <a:r>
              <a:rPr lang="en-US" sz="2800" dirty="0" smtClean="0"/>
              <a:t>)</a:t>
            </a:r>
          </a:p>
          <a:p>
            <a:pPr>
              <a:spcBef>
                <a:spcPts val="0"/>
              </a:spcBef>
              <a:spcAft>
                <a:spcPts val="1200"/>
              </a:spcAft>
            </a:pPr>
            <a:r>
              <a:rPr lang="en-US" sz="2800" dirty="0" smtClean="0"/>
              <a:t>It </a:t>
            </a:r>
            <a:r>
              <a:rPr lang="en-US" sz="2800" dirty="0"/>
              <a:t>brings disgrace </a:t>
            </a:r>
            <a:r>
              <a:rPr lang="en-US" sz="2800" dirty="0" smtClean="0"/>
              <a:t>(</a:t>
            </a:r>
            <a:r>
              <a:rPr lang="en-US" sz="2800" dirty="0" err="1" smtClean="0"/>
              <a:t>Prov</a:t>
            </a:r>
            <a:r>
              <a:rPr lang="en-US" sz="2800" dirty="0" smtClean="0"/>
              <a:t> </a:t>
            </a:r>
            <a:r>
              <a:rPr lang="en-US" sz="2800" dirty="0"/>
              <a:t>11:2 </a:t>
            </a:r>
            <a:r>
              <a:rPr lang="en-US" sz="2800" dirty="0" smtClean="0"/>
              <a:t>)</a:t>
            </a:r>
          </a:p>
          <a:p>
            <a:pPr>
              <a:spcBef>
                <a:spcPts val="0"/>
              </a:spcBef>
              <a:spcAft>
                <a:spcPts val="1200"/>
              </a:spcAft>
            </a:pPr>
            <a:r>
              <a:rPr lang="en-US" sz="2800" dirty="0" smtClean="0"/>
              <a:t>It </a:t>
            </a:r>
            <a:r>
              <a:rPr lang="en-US" sz="2800" dirty="0"/>
              <a:t>breeds quarrels </a:t>
            </a:r>
            <a:r>
              <a:rPr lang="en-US" sz="2800" dirty="0" smtClean="0"/>
              <a:t>(</a:t>
            </a:r>
            <a:r>
              <a:rPr lang="en-US" sz="2800" dirty="0" err="1" smtClean="0"/>
              <a:t>Prov</a:t>
            </a:r>
            <a:r>
              <a:rPr lang="en-US" sz="2800" dirty="0" smtClean="0"/>
              <a:t> </a:t>
            </a:r>
            <a:r>
              <a:rPr lang="en-US" sz="2800" dirty="0"/>
              <a:t>13:10 </a:t>
            </a:r>
            <a:r>
              <a:rPr lang="en-US" sz="2800" dirty="0" smtClean="0"/>
              <a:t>)</a:t>
            </a:r>
          </a:p>
          <a:p>
            <a:pPr>
              <a:spcBef>
                <a:spcPts val="0"/>
              </a:spcBef>
              <a:spcAft>
                <a:spcPts val="1200"/>
              </a:spcAft>
            </a:pPr>
            <a:r>
              <a:rPr lang="en-US" sz="2800" dirty="0" smtClean="0"/>
              <a:t>It </a:t>
            </a:r>
            <a:r>
              <a:rPr lang="en-US" sz="2800" dirty="0"/>
              <a:t>deceives </a:t>
            </a:r>
            <a:r>
              <a:rPr lang="en-US" sz="2800" dirty="0" smtClean="0"/>
              <a:t>(</a:t>
            </a:r>
            <a:r>
              <a:rPr lang="en-US" sz="2800" dirty="0" err="1" smtClean="0"/>
              <a:t>Jer</a:t>
            </a:r>
            <a:r>
              <a:rPr lang="en-US" sz="2800" dirty="0" smtClean="0"/>
              <a:t> 49:16)</a:t>
            </a:r>
          </a:p>
        </p:txBody>
      </p:sp>
    </p:spTree>
    <p:extLst>
      <p:ext uri="{BB962C8B-B14F-4D97-AF65-F5344CB8AC3E}">
        <p14:creationId xmlns:p14="http://schemas.microsoft.com/office/powerpoint/2010/main" val="36367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927" y="51464"/>
            <a:ext cx="10671717" cy="837137"/>
          </a:xfrm>
        </p:spPr>
        <p:txBody>
          <a:bodyPr>
            <a:noAutofit/>
          </a:bodyPr>
          <a:lstStyle/>
          <a:p>
            <a:r>
              <a:rPr lang="en-US" sz="4000" b="1" u="sng" dirty="0" smtClean="0"/>
              <a:t>Some More Topics in the Book of Proverbs</a:t>
            </a:r>
            <a:endParaRPr lang="en-US" sz="4000" b="1" u="sng" dirty="0"/>
          </a:p>
        </p:txBody>
      </p:sp>
      <p:sp>
        <p:nvSpPr>
          <p:cNvPr id="3" name="Content Placeholder 2"/>
          <p:cNvSpPr>
            <a:spLocks noGrp="1"/>
          </p:cNvSpPr>
          <p:nvPr>
            <p:ph idx="1"/>
          </p:nvPr>
        </p:nvSpPr>
        <p:spPr>
          <a:xfrm>
            <a:off x="1795346" y="1210235"/>
            <a:ext cx="9980342" cy="5100918"/>
          </a:xfrm>
        </p:spPr>
        <p:txBody>
          <a:bodyPr numCol="2">
            <a:normAutofit/>
          </a:bodyPr>
          <a:lstStyle/>
          <a:p>
            <a:pPr>
              <a:lnSpc>
                <a:spcPct val="150000"/>
              </a:lnSpc>
              <a:spcBef>
                <a:spcPts val="600"/>
              </a:spcBef>
              <a:spcAft>
                <a:spcPts val="600"/>
              </a:spcAft>
            </a:pPr>
            <a:r>
              <a:rPr lang="en-US" sz="3600" dirty="0" smtClean="0"/>
              <a:t>Guidance</a:t>
            </a:r>
          </a:p>
          <a:p>
            <a:pPr>
              <a:lnSpc>
                <a:spcPct val="150000"/>
              </a:lnSpc>
              <a:spcBef>
                <a:spcPts val="600"/>
              </a:spcBef>
              <a:spcAft>
                <a:spcPts val="600"/>
              </a:spcAft>
            </a:pPr>
            <a:r>
              <a:rPr lang="en-US" sz="3600" dirty="0" smtClean="0"/>
              <a:t>Friends </a:t>
            </a:r>
            <a:r>
              <a:rPr lang="en-US" sz="3600" dirty="0"/>
              <a:t>and </a:t>
            </a:r>
            <a:r>
              <a:rPr lang="en-US" sz="3600" dirty="0" smtClean="0"/>
              <a:t>Neighbors</a:t>
            </a:r>
          </a:p>
          <a:p>
            <a:pPr>
              <a:lnSpc>
                <a:spcPct val="150000"/>
              </a:lnSpc>
              <a:spcBef>
                <a:spcPts val="600"/>
              </a:spcBef>
              <a:spcAft>
                <a:spcPts val="600"/>
              </a:spcAft>
            </a:pPr>
            <a:r>
              <a:rPr lang="en-US" sz="3600" dirty="0" smtClean="0"/>
              <a:t>Self-Control</a:t>
            </a:r>
          </a:p>
          <a:p>
            <a:pPr>
              <a:lnSpc>
                <a:spcPct val="150000"/>
              </a:lnSpc>
              <a:spcBef>
                <a:spcPts val="600"/>
              </a:spcBef>
              <a:spcAft>
                <a:spcPts val="600"/>
              </a:spcAft>
            </a:pPr>
            <a:r>
              <a:rPr lang="en-US" sz="3600" dirty="0" smtClean="0"/>
              <a:t>Sexual </a:t>
            </a:r>
            <a:r>
              <a:rPr lang="en-US" sz="3600" dirty="0"/>
              <a:t>Purity</a:t>
            </a:r>
          </a:p>
          <a:p>
            <a:pPr>
              <a:lnSpc>
                <a:spcPct val="150000"/>
              </a:lnSpc>
              <a:spcBef>
                <a:spcPts val="600"/>
              </a:spcBef>
              <a:spcAft>
                <a:spcPts val="600"/>
              </a:spcAft>
            </a:pPr>
            <a:r>
              <a:rPr lang="en-US" sz="3600" dirty="0" smtClean="0"/>
              <a:t>Kindness and Mercy</a:t>
            </a:r>
          </a:p>
          <a:p>
            <a:pPr>
              <a:lnSpc>
                <a:spcPct val="150000"/>
              </a:lnSpc>
              <a:spcBef>
                <a:spcPts val="600"/>
              </a:spcBef>
              <a:spcAft>
                <a:spcPts val="600"/>
              </a:spcAft>
            </a:pPr>
            <a:r>
              <a:rPr lang="en-US" sz="3600" dirty="0" smtClean="0"/>
              <a:t>Wickedness and Evil</a:t>
            </a:r>
          </a:p>
          <a:p>
            <a:pPr>
              <a:lnSpc>
                <a:spcPct val="150000"/>
              </a:lnSpc>
              <a:spcBef>
                <a:spcPts val="600"/>
              </a:spcBef>
              <a:spcAft>
                <a:spcPts val="600"/>
              </a:spcAft>
            </a:pPr>
            <a:r>
              <a:rPr lang="en-US" sz="3600" dirty="0" smtClean="0"/>
              <a:t>The Future</a:t>
            </a:r>
          </a:p>
          <a:p>
            <a:pPr>
              <a:lnSpc>
                <a:spcPct val="150000"/>
              </a:lnSpc>
              <a:spcBef>
                <a:spcPts val="600"/>
              </a:spcBef>
              <a:spcAft>
                <a:spcPts val="600"/>
              </a:spcAft>
            </a:pPr>
            <a:r>
              <a:rPr lang="en-US" sz="3600" dirty="0" smtClean="0"/>
              <a:t>The Lord</a:t>
            </a:r>
          </a:p>
        </p:txBody>
      </p:sp>
    </p:spTree>
    <p:extLst>
      <p:ext uri="{BB962C8B-B14F-4D97-AF65-F5344CB8AC3E}">
        <p14:creationId xmlns:p14="http://schemas.microsoft.com/office/powerpoint/2010/main" val="2643926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1333</TotalTime>
  <Words>1207</Words>
  <Application>Microsoft Office PowerPoint</Application>
  <PresentationFormat>Widescreen</PresentationFormat>
  <Paragraphs>77</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Wingdings 3</vt:lpstr>
      <vt:lpstr>Wisp</vt:lpstr>
      <vt:lpstr>Lessons from Proverbs Practical Advice for Living*</vt:lpstr>
      <vt:lpstr>Pride : One of the Deadliest Sins</vt:lpstr>
      <vt:lpstr>A New Testament Parable (Luke 18)</vt:lpstr>
      <vt:lpstr>Pride in Action</vt:lpstr>
      <vt:lpstr>The Result of Pride</vt:lpstr>
      <vt:lpstr>The Grace of Humility</vt:lpstr>
      <vt:lpstr>Key Principle:  “A person’s pride will humble him, but a humble spirit will gain honor.” Proverbs 29:23</vt:lpstr>
      <vt:lpstr>Some More Topics in the Book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80</cp:revision>
  <dcterms:created xsi:type="dcterms:W3CDTF">2022-01-24T15:36:14Z</dcterms:created>
  <dcterms:modified xsi:type="dcterms:W3CDTF">2022-05-12T12:02:00Z</dcterms:modified>
</cp:coreProperties>
</file>