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8" r:id="rId3"/>
    <p:sldId id="259" r:id="rId4"/>
    <p:sldId id="261" r:id="rId5"/>
    <p:sldId id="260"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563" autoAdjust="0"/>
    <p:restoredTop sz="70300" autoAdjust="0"/>
  </p:normalViewPr>
  <p:slideViewPr>
    <p:cSldViewPr snapToGrid="0">
      <p:cViewPr varScale="1">
        <p:scale>
          <a:sx n="84" d="100"/>
          <a:sy n="84" d="100"/>
        </p:scale>
        <p:origin x="1140" y="96"/>
      </p:cViewPr>
      <p:guideLst/>
    </p:cSldViewPr>
  </p:slideViewPr>
  <p:notesTextViewPr>
    <p:cViewPr>
      <p:scale>
        <a:sx n="200" d="100"/>
        <a:sy n="200"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FDF83-EEDE-4574-B660-9EB20E282CE8}" type="datetimeFigureOut">
              <a:rPr lang="en-US" smtClean="0"/>
              <a:t>5/14/2022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746567-1DBF-42BF-B873-5FDF9D525971}" type="slidenum">
              <a:rPr lang="en-US" smtClean="0"/>
              <a:t>‹#›</a:t>
            </a:fld>
            <a:endParaRPr lang="en-US"/>
          </a:p>
        </p:txBody>
      </p:sp>
    </p:spTree>
    <p:extLst>
      <p:ext uri="{BB962C8B-B14F-4D97-AF65-F5344CB8AC3E}">
        <p14:creationId xmlns:p14="http://schemas.microsoft.com/office/powerpoint/2010/main" val="2287657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often talk about our lives like a book.  Since none of us can see the future, we really don’t know what’s on the next page.  And it seems to be made up of chapters – major changes through which we move as we grow and age.  Tonight, for some of us, we are starting a new chapter.  And if you are a Christian, you have good news: God has written a wonderful book for you.  </a:t>
            </a:r>
            <a:r>
              <a:rPr lang="en-US" sz="1200" b="1" kern="1200" dirty="0" smtClean="0">
                <a:solidFill>
                  <a:schemeClr val="tx1"/>
                </a:solidFill>
                <a:effectLst/>
                <a:latin typeface="+mn-lt"/>
                <a:ea typeface="+mn-ea"/>
                <a:cs typeface="+mn-cs"/>
              </a:rPr>
              <a:t>Psalm 139:16 </a:t>
            </a:r>
            <a:r>
              <a:rPr lang="en-US" sz="1200" kern="1200" dirty="0" smtClean="0">
                <a:solidFill>
                  <a:schemeClr val="tx1"/>
                </a:solidFill>
                <a:effectLst/>
                <a:latin typeface="+mn-lt"/>
                <a:ea typeface="+mn-ea"/>
                <a:cs typeface="+mn-cs"/>
              </a:rPr>
              <a:t>says that God is the author of this book, written before you were born.  And because He is the author, we can rejoice in His wonderful plan for His children </a:t>
            </a:r>
            <a:r>
              <a:rPr lang="en-US" sz="1200" b="1" kern="1200" dirty="0" smtClean="0">
                <a:solidFill>
                  <a:schemeClr val="tx1"/>
                </a:solidFill>
                <a:effectLst/>
                <a:latin typeface="+mn-lt"/>
                <a:ea typeface="+mn-ea"/>
                <a:cs typeface="+mn-cs"/>
              </a:rPr>
              <a:t>(Psalm 139:5,6)</a:t>
            </a:r>
            <a:r>
              <a:rPr lang="en-US"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Tonight, I’d like for us to look at some things that should be on all of our minds when we turn the page to a new chapter.  The Bible includes a few “new chapter” stories that can teach us some important truths during the changes in our lives.</a:t>
            </a:r>
          </a:p>
        </p:txBody>
      </p:sp>
      <p:sp>
        <p:nvSpPr>
          <p:cNvPr id="4" name="Slide Number Placeholder 3"/>
          <p:cNvSpPr>
            <a:spLocks noGrp="1"/>
          </p:cNvSpPr>
          <p:nvPr>
            <p:ph type="sldNum" sz="quarter" idx="10"/>
          </p:nvPr>
        </p:nvSpPr>
        <p:spPr/>
        <p:txBody>
          <a:bodyPr/>
          <a:lstStyle/>
          <a:p>
            <a:fld id="{F7746567-1DBF-42BF-B873-5FDF9D525971}" type="slidenum">
              <a:rPr lang="en-US" smtClean="0"/>
              <a:t>1</a:t>
            </a:fld>
            <a:endParaRPr lang="en-US"/>
          </a:p>
        </p:txBody>
      </p:sp>
    </p:spTree>
    <p:extLst>
      <p:ext uri="{BB962C8B-B14F-4D97-AF65-F5344CB8AC3E}">
        <p14:creationId xmlns:p14="http://schemas.microsoft.com/office/powerpoint/2010/main" val="1450253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First, turn to </a:t>
            </a:r>
            <a:r>
              <a:rPr lang="en-US" sz="1200" b="1" kern="1200" dirty="0" smtClean="0">
                <a:solidFill>
                  <a:schemeClr val="tx1"/>
                </a:solidFill>
                <a:effectLst/>
                <a:latin typeface="+mn-lt"/>
                <a:ea typeface="+mn-ea"/>
                <a:cs typeface="+mn-cs"/>
              </a:rPr>
              <a:t>Acts 20.</a:t>
            </a:r>
            <a:r>
              <a:rPr lang="en-US" sz="1200" kern="1200" dirty="0" smtClean="0">
                <a:solidFill>
                  <a:schemeClr val="tx1"/>
                </a:solidFill>
                <a:effectLst/>
                <a:latin typeface="+mn-lt"/>
                <a:ea typeface="+mn-ea"/>
                <a:cs typeface="+mn-cs"/>
              </a:rPr>
              <a:t>  Paul is speaking to the </a:t>
            </a:r>
            <a:r>
              <a:rPr lang="en-US" sz="1200" b="1" kern="1200" dirty="0" smtClean="0">
                <a:solidFill>
                  <a:schemeClr val="tx1"/>
                </a:solidFill>
                <a:effectLst/>
                <a:latin typeface="+mn-lt"/>
                <a:ea typeface="+mn-ea"/>
                <a:cs typeface="+mn-cs"/>
              </a:rPr>
              <a:t>leaders of the church </a:t>
            </a:r>
            <a:r>
              <a:rPr lang="en-US" sz="1200" kern="1200" dirty="0" smtClean="0">
                <a:solidFill>
                  <a:schemeClr val="tx1"/>
                </a:solidFill>
                <a:effectLst/>
                <a:latin typeface="+mn-lt"/>
                <a:ea typeface="+mn-ea"/>
                <a:cs typeface="+mn-cs"/>
              </a:rPr>
              <a:t>in the city of Ephesus as he begins his journey toward Jerusalem.  Some things to notice:</a:t>
            </a:r>
          </a:p>
          <a:p>
            <a:r>
              <a:rPr lang="en-US" sz="1200" b="1" kern="1200" dirty="0" smtClean="0">
                <a:solidFill>
                  <a:schemeClr val="tx1"/>
                </a:solidFill>
                <a:effectLst/>
                <a:latin typeface="+mn-lt"/>
                <a:ea typeface="+mn-ea"/>
                <a:cs typeface="+mn-cs"/>
              </a:rPr>
              <a:t>v.22</a:t>
            </a:r>
            <a:r>
              <a:rPr lang="en-US" sz="1200" kern="1200" dirty="0" smtClean="0">
                <a:solidFill>
                  <a:schemeClr val="tx1"/>
                </a:solidFill>
                <a:effectLst/>
                <a:latin typeface="+mn-lt"/>
                <a:ea typeface="+mn-ea"/>
                <a:cs typeface="+mn-cs"/>
              </a:rPr>
              <a:t> – he knew that he should go to Jerusalem, but wasn’t sure what would happen there</a:t>
            </a:r>
          </a:p>
          <a:p>
            <a:r>
              <a:rPr lang="en-US" sz="1200" b="1" kern="1200" dirty="0" smtClean="0">
                <a:solidFill>
                  <a:schemeClr val="tx1"/>
                </a:solidFill>
                <a:effectLst/>
                <a:latin typeface="+mn-lt"/>
                <a:ea typeface="+mn-ea"/>
                <a:cs typeface="+mn-cs"/>
              </a:rPr>
              <a:t>v.23,24</a:t>
            </a:r>
            <a:r>
              <a:rPr lang="en-US" sz="1200" kern="1200" dirty="0" smtClean="0">
                <a:solidFill>
                  <a:schemeClr val="tx1"/>
                </a:solidFill>
                <a:effectLst/>
                <a:latin typeface="+mn-lt"/>
                <a:ea typeface="+mn-ea"/>
                <a:cs typeface="+mn-cs"/>
              </a:rPr>
              <a:t> – he expected hardships, but wanted to finish well</a:t>
            </a:r>
          </a:p>
          <a:p>
            <a:r>
              <a:rPr lang="en-US" sz="1200" b="1" kern="1200" dirty="0" smtClean="0">
                <a:solidFill>
                  <a:schemeClr val="tx1"/>
                </a:solidFill>
                <a:effectLst/>
                <a:latin typeface="+mn-lt"/>
                <a:ea typeface="+mn-ea"/>
                <a:cs typeface="+mn-cs"/>
              </a:rPr>
              <a:t>v.25</a:t>
            </a:r>
            <a:r>
              <a:rPr lang="en-US" sz="1200" kern="1200" dirty="0" smtClean="0">
                <a:solidFill>
                  <a:schemeClr val="tx1"/>
                </a:solidFill>
                <a:effectLst/>
                <a:latin typeface="+mn-lt"/>
                <a:ea typeface="+mn-ea"/>
                <a:cs typeface="+mn-cs"/>
              </a:rPr>
              <a:t> – he didn’t expect to see them again, a point of sadness (v.36-38)</a:t>
            </a:r>
          </a:p>
          <a:p>
            <a:r>
              <a:rPr lang="en-US" sz="1200" b="1" kern="1200" dirty="0" smtClean="0">
                <a:solidFill>
                  <a:schemeClr val="tx1"/>
                </a:solidFill>
                <a:effectLst/>
                <a:latin typeface="+mn-lt"/>
                <a:ea typeface="+mn-ea"/>
                <a:cs typeface="+mn-cs"/>
              </a:rPr>
              <a:t>v.29-31</a:t>
            </a:r>
            <a:r>
              <a:rPr lang="en-US" sz="1200" kern="1200" dirty="0" smtClean="0">
                <a:solidFill>
                  <a:schemeClr val="tx1"/>
                </a:solidFill>
                <a:effectLst/>
                <a:latin typeface="+mn-lt"/>
                <a:ea typeface="+mn-ea"/>
                <a:cs typeface="+mn-cs"/>
              </a:rPr>
              <a:t> – false teaching will come, so </a:t>
            </a:r>
            <a:r>
              <a:rPr lang="en-US" sz="1200" b="1" u="sng" kern="1200" dirty="0" smtClean="0">
                <a:solidFill>
                  <a:schemeClr val="tx1"/>
                </a:solidFill>
                <a:effectLst/>
                <a:latin typeface="+mn-lt"/>
                <a:ea typeface="+mn-ea"/>
                <a:cs typeface="+mn-cs"/>
              </a:rPr>
              <a:t>be on your guard</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v.32</a:t>
            </a:r>
            <a:r>
              <a:rPr lang="en-US" sz="1200" kern="1200" dirty="0" smtClean="0">
                <a:solidFill>
                  <a:schemeClr val="tx1"/>
                </a:solidFill>
                <a:effectLst/>
                <a:latin typeface="+mn-lt"/>
                <a:ea typeface="+mn-ea"/>
                <a:cs typeface="+mn-cs"/>
              </a:rPr>
              <a:t> – </a:t>
            </a:r>
            <a:r>
              <a:rPr lang="en-US" sz="1200" b="1" u="sng" kern="1200" dirty="0" smtClean="0">
                <a:solidFill>
                  <a:schemeClr val="tx1"/>
                </a:solidFill>
                <a:effectLst/>
                <a:latin typeface="+mn-lt"/>
                <a:ea typeface="+mn-ea"/>
                <a:cs typeface="+mn-cs"/>
              </a:rPr>
              <a:t>the Word of God </a:t>
            </a:r>
            <a:r>
              <a:rPr lang="en-US" sz="1200" kern="1200" dirty="0" smtClean="0">
                <a:solidFill>
                  <a:schemeClr val="tx1"/>
                </a:solidFill>
                <a:effectLst/>
                <a:latin typeface="+mn-lt"/>
                <a:ea typeface="+mn-ea"/>
                <a:cs typeface="+mn-cs"/>
              </a:rPr>
              <a:t>will be your defense and source of truth</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the summary statement: in every new chapter of life, we will be challenged by the enemy.  He will lie to us and tempt us with distortions of the truth, even through people in our own circles of fellowship.  Two commands to remember: </a:t>
            </a:r>
            <a:r>
              <a:rPr lang="en-US" sz="1200" u="sng" kern="1200" dirty="0" smtClean="0">
                <a:solidFill>
                  <a:schemeClr val="tx1"/>
                </a:solidFill>
                <a:effectLst/>
                <a:latin typeface="+mn-lt"/>
                <a:ea typeface="+mn-ea"/>
                <a:cs typeface="+mn-cs"/>
              </a:rPr>
              <a:t>be on your guard,</a:t>
            </a:r>
            <a:r>
              <a:rPr lang="en-US" sz="1200" kern="1200" dirty="0" smtClean="0">
                <a:solidFill>
                  <a:schemeClr val="tx1"/>
                </a:solidFill>
                <a:effectLst/>
                <a:latin typeface="+mn-lt"/>
                <a:ea typeface="+mn-ea"/>
                <a:cs typeface="+mn-cs"/>
              </a:rPr>
              <a:t> and </a:t>
            </a:r>
            <a:r>
              <a:rPr lang="en-US" sz="1200" u="sng" kern="1200" dirty="0" smtClean="0">
                <a:solidFill>
                  <a:schemeClr val="tx1"/>
                </a:solidFill>
                <a:effectLst/>
                <a:latin typeface="+mn-lt"/>
                <a:ea typeface="+mn-ea"/>
                <a:cs typeface="+mn-cs"/>
              </a:rPr>
              <a:t>be strong in the Word</a:t>
            </a:r>
            <a:r>
              <a:rPr lang="en-US" sz="1200" kern="1200" dirty="0" smtClean="0">
                <a:solidFill>
                  <a:schemeClr val="tx1"/>
                </a:solidFill>
                <a:effectLst/>
                <a:latin typeface="+mn-lt"/>
                <a:ea typeface="+mn-ea"/>
                <a:cs typeface="+mn-cs"/>
              </a:rPr>
              <a:t>.  The only way to be strong in the Word is to read it, yourself, every day.  Starting tomorrow let me encourage you to read one chapter each day and underline a verse that speaks directly to you.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746567-1DBF-42BF-B873-5FDF9D525971}" type="slidenum">
              <a:rPr lang="en-US" smtClean="0"/>
              <a:t>2</a:t>
            </a:fld>
            <a:endParaRPr lang="en-US"/>
          </a:p>
        </p:txBody>
      </p:sp>
    </p:spTree>
    <p:extLst>
      <p:ext uri="{BB962C8B-B14F-4D97-AF65-F5344CB8AC3E}">
        <p14:creationId xmlns:p14="http://schemas.microsoft.com/office/powerpoint/2010/main" val="820589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Paul travels onward, he eventually reaches the city of Caesarea (</a:t>
            </a:r>
            <a:r>
              <a:rPr lang="en-US" sz="1200" b="1" kern="1200" dirty="0" smtClean="0">
                <a:solidFill>
                  <a:schemeClr val="tx1"/>
                </a:solidFill>
                <a:effectLst/>
                <a:latin typeface="+mn-lt"/>
                <a:ea typeface="+mn-ea"/>
                <a:cs typeface="+mn-cs"/>
              </a:rPr>
              <a:t>Acts 21</a:t>
            </a:r>
            <a:r>
              <a:rPr lang="en-US" sz="1200" kern="1200" dirty="0" smtClean="0">
                <a:solidFill>
                  <a:schemeClr val="tx1"/>
                </a:solidFill>
                <a:effectLst/>
                <a:latin typeface="+mn-lt"/>
                <a:ea typeface="+mn-ea"/>
                <a:cs typeface="+mn-cs"/>
              </a:rPr>
              <a:t>).  In this city, he visits another church and has an encounter with people who do not want him to continue this journey.  Basically, they are not willing to move to the next chapter of the book God has written.  Notice:</a:t>
            </a:r>
          </a:p>
          <a:p>
            <a:r>
              <a:rPr lang="en-US" sz="1200" b="1" kern="1200" dirty="0" smtClean="0">
                <a:solidFill>
                  <a:schemeClr val="tx1"/>
                </a:solidFill>
                <a:effectLst/>
                <a:latin typeface="+mn-lt"/>
                <a:ea typeface="+mn-ea"/>
                <a:cs typeface="+mn-cs"/>
              </a:rPr>
              <a:t>v.10,11</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Agabus</a:t>
            </a:r>
            <a:r>
              <a:rPr lang="en-US" sz="1200" kern="1200" dirty="0" smtClean="0">
                <a:solidFill>
                  <a:schemeClr val="tx1"/>
                </a:solidFill>
                <a:effectLst/>
                <a:latin typeface="+mn-lt"/>
                <a:ea typeface="+mn-ea"/>
                <a:cs typeface="+mn-cs"/>
              </a:rPr>
              <a:t> prophesies that Paul will be bound and imprisoned</a:t>
            </a:r>
          </a:p>
          <a:p>
            <a:r>
              <a:rPr lang="en-US" sz="1200" b="1" kern="1200" dirty="0" smtClean="0">
                <a:solidFill>
                  <a:schemeClr val="tx1"/>
                </a:solidFill>
                <a:effectLst/>
                <a:latin typeface="+mn-lt"/>
                <a:ea typeface="+mn-ea"/>
                <a:cs typeface="+mn-cs"/>
              </a:rPr>
              <a:t>v.12</a:t>
            </a:r>
            <a:r>
              <a:rPr lang="en-US" sz="1200" kern="1200" dirty="0" smtClean="0">
                <a:solidFill>
                  <a:schemeClr val="tx1"/>
                </a:solidFill>
                <a:effectLst/>
                <a:latin typeface="+mn-lt"/>
                <a:ea typeface="+mn-ea"/>
                <a:cs typeface="+mn-cs"/>
              </a:rPr>
              <a:t> – the people were unwilling to experience short-term pain</a:t>
            </a:r>
          </a:p>
          <a:p>
            <a:r>
              <a:rPr lang="en-US" sz="1200" b="1" kern="1200" dirty="0" smtClean="0">
                <a:solidFill>
                  <a:schemeClr val="tx1"/>
                </a:solidFill>
                <a:effectLst/>
                <a:latin typeface="+mn-lt"/>
                <a:ea typeface="+mn-ea"/>
                <a:cs typeface="+mn-cs"/>
              </a:rPr>
              <a:t>v.13</a:t>
            </a:r>
            <a:r>
              <a:rPr lang="en-US" sz="1200" kern="1200" dirty="0" smtClean="0">
                <a:solidFill>
                  <a:schemeClr val="tx1"/>
                </a:solidFill>
                <a:effectLst/>
                <a:latin typeface="+mn-lt"/>
                <a:ea typeface="+mn-ea"/>
                <a:cs typeface="+mn-cs"/>
              </a:rPr>
              <a:t> – even his friends tried to hold him back, but Paul kept his focus clear.</a:t>
            </a:r>
          </a:p>
          <a:p>
            <a:r>
              <a:rPr lang="en-US" sz="1200" b="1" kern="1200" dirty="0" smtClean="0">
                <a:solidFill>
                  <a:schemeClr val="tx1"/>
                </a:solidFill>
                <a:effectLst/>
                <a:latin typeface="+mn-lt"/>
                <a:ea typeface="+mn-ea"/>
                <a:cs typeface="+mn-cs"/>
              </a:rPr>
              <a:t>v.14</a:t>
            </a:r>
            <a:r>
              <a:rPr lang="en-US" sz="1200" kern="1200" dirty="0" smtClean="0">
                <a:solidFill>
                  <a:schemeClr val="tx1"/>
                </a:solidFill>
                <a:effectLst/>
                <a:latin typeface="+mn-lt"/>
                <a:ea typeface="+mn-ea"/>
                <a:cs typeface="+mn-cs"/>
              </a:rPr>
              <a:t> – ultimately, everyone agreed that “</a:t>
            </a:r>
            <a:r>
              <a:rPr lang="en-US" sz="1200" b="1" u="sng" kern="1200" dirty="0" smtClean="0">
                <a:solidFill>
                  <a:schemeClr val="tx1"/>
                </a:solidFill>
                <a:effectLst/>
                <a:latin typeface="+mn-lt"/>
                <a:ea typeface="+mn-ea"/>
                <a:cs typeface="+mn-cs"/>
              </a:rPr>
              <a:t>the Lord’s will be done</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I read this passage, I’m challenged with the difference between being a </a:t>
            </a:r>
            <a:r>
              <a:rPr lang="en-US" sz="1200" i="1" kern="1200" dirty="0" smtClean="0">
                <a:solidFill>
                  <a:schemeClr val="tx1"/>
                </a:solidFill>
                <a:effectLst/>
                <a:latin typeface="+mn-lt"/>
                <a:ea typeface="+mn-ea"/>
                <a:cs typeface="+mn-cs"/>
              </a:rPr>
              <a:t>committed </a:t>
            </a:r>
            <a:r>
              <a:rPr lang="en-US" sz="1200" kern="1200" dirty="0" smtClean="0">
                <a:solidFill>
                  <a:schemeClr val="tx1"/>
                </a:solidFill>
                <a:effectLst/>
                <a:latin typeface="+mn-lt"/>
                <a:ea typeface="+mn-ea"/>
                <a:cs typeface="+mn-cs"/>
              </a:rPr>
              <a:t>Christian and a </a:t>
            </a:r>
            <a:r>
              <a:rPr lang="en-US" sz="1200" i="1" kern="1200" dirty="0" smtClean="0">
                <a:solidFill>
                  <a:schemeClr val="tx1"/>
                </a:solidFill>
                <a:effectLst/>
                <a:latin typeface="+mn-lt"/>
                <a:ea typeface="+mn-ea"/>
                <a:cs typeface="+mn-cs"/>
              </a:rPr>
              <a:t>surrendered</a:t>
            </a:r>
            <a:r>
              <a:rPr lang="en-US" sz="1200" kern="1200" dirty="0" smtClean="0">
                <a:solidFill>
                  <a:schemeClr val="tx1"/>
                </a:solidFill>
                <a:effectLst/>
                <a:latin typeface="+mn-lt"/>
                <a:ea typeface="+mn-ea"/>
                <a:cs typeface="+mn-cs"/>
              </a:rPr>
              <a:t> Christian.  Am I only willing to follow God’s will when it feels good to me, or am I </a:t>
            </a:r>
            <a:r>
              <a:rPr lang="en-US" sz="1200" u="sng" kern="1200" dirty="0" smtClean="0">
                <a:solidFill>
                  <a:schemeClr val="tx1"/>
                </a:solidFill>
                <a:effectLst/>
                <a:latin typeface="+mn-lt"/>
                <a:ea typeface="+mn-ea"/>
                <a:cs typeface="+mn-cs"/>
              </a:rPr>
              <a:t>surrendered</a:t>
            </a:r>
            <a:r>
              <a:rPr lang="en-US" sz="1200" kern="1200" dirty="0" smtClean="0">
                <a:solidFill>
                  <a:schemeClr val="tx1"/>
                </a:solidFill>
                <a:effectLst/>
                <a:latin typeface="+mn-lt"/>
                <a:ea typeface="+mn-ea"/>
                <a:cs typeface="+mn-cs"/>
              </a:rPr>
              <a:t>, willing to </a:t>
            </a:r>
            <a:r>
              <a:rPr lang="en-US" sz="1200" u="sng" kern="1200" dirty="0" smtClean="0">
                <a:solidFill>
                  <a:schemeClr val="tx1"/>
                </a:solidFill>
                <a:effectLst/>
                <a:latin typeface="+mn-lt"/>
                <a:ea typeface="+mn-ea"/>
                <a:cs typeface="+mn-cs"/>
              </a:rPr>
              <a:t>accept the will of the Lord</a:t>
            </a:r>
            <a:r>
              <a:rPr lang="en-US" sz="1200" kern="1200" dirty="0" smtClean="0">
                <a:solidFill>
                  <a:schemeClr val="tx1"/>
                </a:solidFill>
                <a:effectLst/>
                <a:latin typeface="+mn-lt"/>
                <a:ea typeface="+mn-ea"/>
                <a:cs typeface="+mn-cs"/>
              </a:rPr>
              <a:t>, even if it leads me to a place that is not easy?  When you pray, don’t just ask for God to make your life easy – ask for His will to be done in you and through you.</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746567-1DBF-42BF-B873-5FDF9D525971}" type="slidenum">
              <a:rPr lang="en-US" smtClean="0"/>
              <a:t>3</a:t>
            </a:fld>
            <a:endParaRPr lang="en-US"/>
          </a:p>
        </p:txBody>
      </p:sp>
    </p:spTree>
    <p:extLst>
      <p:ext uri="{BB962C8B-B14F-4D97-AF65-F5344CB8AC3E}">
        <p14:creationId xmlns:p14="http://schemas.microsoft.com/office/powerpoint/2010/main" val="739849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Finally, turn to </a:t>
            </a:r>
            <a:r>
              <a:rPr lang="en-US" sz="1200" b="1" kern="1200" dirty="0" smtClean="0">
                <a:solidFill>
                  <a:schemeClr val="tx1"/>
                </a:solidFill>
                <a:effectLst/>
                <a:latin typeface="+mn-lt"/>
                <a:ea typeface="+mn-ea"/>
                <a:cs typeface="+mn-cs"/>
              </a:rPr>
              <a:t>1 Kings 18.</a:t>
            </a:r>
            <a:r>
              <a:rPr lang="en-US" sz="1200" kern="1200" dirty="0" smtClean="0">
                <a:solidFill>
                  <a:schemeClr val="tx1"/>
                </a:solidFill>
                <a:effectLst/>
                <a:latin typeface="+mn-lt"/>
                <a:ea typeface="+mn-ea"/>
                <a:cs typeface="+mn-cs"/>
              </a:rPr>
              <a:t>  In this passage, we read about one of the most famous prophets of Israel: Elijah.  At the time, nation of Israel was ruled by a bad king named Ahab.  Ahab and his wife (Jezebel) led the nation to worship a false god named Baal.  In order to show the power of the true God, Elijah calls together all of the people and 450 prophets of Baal.  He challenges Baal to light a fire beneath his own sacrifice (</a:t>
            </a:r>
            <a:r>
              <a:rPr lang="en-US" sz="1200" b="1" kern="1200" dirty="0" smtClean="0">
                <a:solidFill>
                  <a:schemeClr val="tx1"/>
                </a:solidFill>
                <a:effectLst/>
                <a:latin typeface="+mn-lt"/>
                <a:ea typeface="+mn-ea"/>
                <a:cs typeface="+mn-cs"/>
              </a:rPr>
              <a:t>verses 22-24</a:t>
            </a:r>
            <a:r>
              <a:rPr lang="en-US" sz="1200" kern="1200" dirty="0" smtClean="0">
                <a:solidFill>
                  <a:schemeClr val="tx1"/>
                </a:solidFill>
                <a:effectLst/>
                <a:latin typeface="+mn-lt"/>
                <a:ea typeface="+mn-ea"/>
                <a:cs typeface="+mn-cs"/>
              </a:rPr>
              <a:t>).  As Baal’s prophets dance and shout, no one answers or pays attention.  But when Elijah calls on God (</a:t>
            </a:r>
            <a:r>
              <a:rPr lang="en-US" sz="1200" b="1" kern="1200" dirty="0" smtClean="0">
                <a:solidFill>
                  <a:schemeClr val="tx1"/>
                </a:solidFill>
                <a:effectLst/>
                <a:latin typeface="+mn-lt"/>
                <a:ea typeface="+mn-ea"/>
                <a:cs typeface="+mn-cs"/>
              </a:rPr>
              <a:t>verses 36-39</a:t>
            </a:r>
            <a:r>
              <a:rPr lang="en-US" sz="1200" kern="1200" dirty="0" smtClean="0">
                <a:solidFill>
                  <a:schemeClr val="tx1"/>
                </a:solidFill>
                <a:effectLst/>
                <a:latin typeface="+mn-lt"/>
                <a:ea typeface="+mn-ea"/>
                <a:cs typeface="+mn-cs"/>
              </a:rPr>
              <a:t>), fire falls from heaven and burns his sacrifice to the ground.</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Elijah had a student/servant named Elisha.  As Elijah grows old, Elisha knows that he will soon be called to replace Elijah.  You can imagine how frightening it would be to replace such a famous man.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746567-1DBF-42BF-B873-5FDF9D525971}" type="slidenum">
              <a:rPr lang="en-US" smtClean="0"/>
              <a:t>4</a:t>
            </a:fld>
            <a:endParaRPr lang="en-US"/>
          </a:p>
        </p:txBody>
      </p:sp>
    </p:spTree>
    <p:extLst>
      <p:ext uri="{BB962C8B-B14F-4D97-AF65-F5344CB8AC3E}">
        <p14:creationId xmlns:p14="http://schemas.microsoft.com/office/powerpoint/2010/main" val="1275016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Elisha follows Elijah as he travels from Gilgal, to Jericho, to the Jordan River.  Let’s pick up the story as they stand on the bank of the Jordan River:</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v.7,8</a:t>
            </a:r>
            <a:r>
              <a:rPr lang="en-US" sz="1200" kern="1200" dirty="0" smtClean="0">
                <a:solidFill>
                  <a:schemeClr val="tx1"/>
                </a:solidFill>
                <a:effectLst/>
                <a:latin typeface="+mn-lt"/>
                <a:ea typeface="+mn-ea"/>
                <a:cs typeface="+mn-cs"/>
              </a:rPr>
              <a:t> – the Jordan was previously parted when the Israelites crossed into the promised land, starting a new chapter in their lives.</a:t>
            </a:r>
          </a:p>
          <a:p>
            <a:r>
              <a:rPr lang="en-US" sz="1200" b="1" kern="1200" dirty="0" smtClean="0">
                <a:solidFill>
                  <a:schemeClr val="tx1"/>
                </a:solidFill>
                <a:effectLst/>
                <a:latin typeface="+mn-lt"/>
                <a:ea typeface="+mn-ea"/>
                <a:cs typeface="+mn-cs"/>
              </a:rPr>
              <a:t>v.9</a:t>
            </a:r>
            <a:r>
              <a:rPr lang="en-US" sz="1200" kern="1200" dirty="0" smtClean="0">
                <a:solidFill>
                  <a:schemeClr val="tx1"/>
                </a:solidFill>
                <a:effectLst/>
                <a:latin typeface="+mn-lt"/>
                <a:ea typeface="+mn-ea"/>
                <a:cs typeface="+mn-cs"/>
              </a:rPr>
              <a:t> – Elisha feared losing Elijah, knowing that he needed to be </a:t>
            </a:r>
            <a:r>
              <a:rPr lang="en-US" sz="1200" b="1" u="sng" kern="1200" dirty="0" smtClean="0">
                <a:solidFill>
                  <a:schemeClr val="tx1"/>
                </a:solidFill>
                <a:effectLst/>
                <a:latin typeface="+mn-lt"/>
                <a:ea typeface="+mn-ea"/>
                <a:cs typeface="+mn-cs"/>
              </a:rPr>
              <a:t>filled with the Spirit</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v.10</a:t>
            </a:r>
            <a:r>
              <a:rPr lang="en-US" sz="1200" kern="1200" dirty="0" smtClean="0">
                <a:solidFill>
                  <a:schemeClr val="tx1"/>
                </a:solidFill>
                <a:effectLst/>
                <a:latin typeface="+mn-lt"/>
                <a:ea typeface="+mn-ea"/>
                <a:cs typeface="+mn-cs"/>
              </a:rPr>
              <a:t> – this doesn’t happen by the work of man, only by the power and will of God.</a:t>
            </a:r>
          </a:p>
          <a:p>
            <a:r>
              <a:rPr lang="en-US" sz="1200" b="1" kern="1200" dirty="0" smtClean="0">
                <a:solidFill>
                  <a:schemeClr val="tx1"/>
                </a:solidFill>
                <a:effectLst/>
                <a:latin typeface="+mn-lt"/>
                <a:ea typeface="+mn-ea"/>
                <a:cs typeface="+mn-cs"/>
              </a:rPr>
              <a:t>v.11,12</a:t>
            </a:r>
            <a:r>
              <a:rPr lang="en-US" sz="1200" kern="1200" dirty="0" smtClean="0">
                <a:solidFill>
                  <a:schemeClr val="tx1"/>
                </a:solidFill>
                <a:effectLst/>
                <a:latin typeface="+mn-lt"/>
                <a:ea typeface="+mn-ea"/>
                <a:cs typeface="+mn-cs"/>
              </a:rPr>
              <a:t> – When Elijah left, Elisha accepted a new chapter of life and calling, taking up the cloak</a:t>
            </a:r>
          </a:p>
          <a:p>
            <a:r>
              <a:rPr lang="en-US" sz="1200" b="1" kern="1200" dirty="0" smtClean="0">
                <a:solidFill>
                  <a:schemeClr val="tx1"/>
                </a:solidFill>
                <a:effectLst/>
                <a:latin typeface="+mn-lt"/>
                <a:ea typeface="+mn-ea"/>
                <a:cs typeface="+mn-cs"/>
              </a:rPr>
              <a:t>v.13,14</a:t>
            </a:r>
            <a:r>
              <a:rPr lang="en-US" sz="1200" kern="1200" dirty="0" smtClean="0">
                <a:solidFill>
                  <a:schemeClr val="tx1"/>
                </a:solidFill>
                <a:effectLst/>
                <a:latin typeface="+mn-lt"/>
                <a:ea typeface="+mn-ea"/>
                <a:cs typeface="+mn-cs"/>
              </a:rPr>
              <a:t> – In this new chapter, Elisha found new power and closeness to God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each of you enters a new chapter in your life, I pray that you will each be filled with the Spirit of God.  I don’t know that you will do the same things Paul or Elisha did, but I know that God desires each of you (and each of us) to be filled with His Spirit.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746567-1DBF-42BF-B873-5FDF9D525971}" type="slidenum">
              <a:rPr lang="en-US" smtClean="0"/>
              <a:t>5</a:t>
            </a:fld>
            <a:endParaRPr lang="en-US"/>
          </a:p>
        </p:txBody>
      </p:sp>
    </p:spTree>
    <p:extLst>
      <p:ext uri="{BB962C8B-B14F-4D97-AF65-F5344CB8AC3E}">
        <p14:creationId xmlns:p14="http://schemas.microsoft.com/office/powerpoint/2010/main" val="2886585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Ephesians 5 </a:t>
            </a:r>
            <a:r>
              <a:rPr lang="en-US" sz="1200" kern="1200" dirty="0" smtClean="0">
                <a:solidFill>
                  <a:schemeClr val="tx1"/>
                </a:solidFill>
                <a:effectLst/>
                <a:latin typeface="+mn-lt"/>
                <a:ea typeface="+mn-ea"/>
                <a:cs typeface="+mn-cs"/>
              </a:rPr>
              <a:t>gives us some important commands:</a:t>
            </a:r>
          </a:p>
          <a:p>
            <a:r>
              <a:rPr lang="en-US" sz="1200" b="1" kern="1200" dirty="0" smtClean="0">
                <a:solidFill>
                  <a:schemeClr val="tx1"/>
                </a:solidFill>
                <a:effectLst/>
                <a:latin typeface="+mn-lt"/>
                <a:ea typeface="+mn-ea"/>
                <a:cs typeface="+mn-cs"/>
              </a:rPr>
              <a:t>v.15</a:t>
            </a:r>
            <a:r>
              <a:rPr lang="en-US" sz="1200" kern="1200" dirty="0" smtClean="0">
                <a:solidFill>
                  <a:schemeClr val="tx1"/>
                </a:solidFill>
                <a:effectLst/>
                <a:latin typeface="+mn-lt"/>
                <a:ea typeface="+mn-ea"/>
                <a:cs typeface="+mn-cs"/>
              </a:rPr>
              <a:t> – </a:t>
            </a:r>
            <a:r>
              <a:rPr lang="en-US" sz="1200" u="sng" kern="1200" dirty="0" smtClean="0">
                <a:solidFill>
                  <a:schemeClr val="tx1"/>
                </a:solidFill>
                <a:effectLst/>
                <a:latin typeface="+mn-lt"/>
                <a:ea typeface="+mn-ea"/>
                <a:cs typeface="+mn-cs"/>
              </a:rPr>
              <a:t>be wise</a:t>
            </a:r>
            <a:r>
              <a:rPr lang="en-US" sz="1200" kern="1200" dirty="0" smtClean="0">
                <a:solidFill>
                  <a:schemeClr val="tx1"/>
                </a:solidFill>
                <a:effectLst/>
                <a:latin typeface="+mn-lt"/>
                <a:ea typeface="+mn-ea"/>
                <a:cs typeface="+mn-cs"/>
              </a:rPr>
              <a:t> how you live.  Don’t just do what is typical, seek to be wise.</a:t>
            </a:r>
          </a:p>
          <a:p>
            <a:r>
              <a:rPr lang="en-US" sz="1200" b="1" kern="1200" dirty="0" smtClean="0">
                <a:solidFill>
                  <a:schemeClr val="tx1"/>
                </a:solidFill>
                <a:effectLst/>
                <a:latin typeface="+mn-lt"/>
                <a:ea typeface="+mn-ea"/>
                <a:cs typeface="+mn-cs"/>
              </a:rPr>
              <a:t>v.16</a:t>
            </a:r>
            <a:r>
              <a:rPr lang="en-US" sz="1200" kern="1200" dirty="0" smtClean="0">
                <a:solidFill>
                  <a:schemeClr val="tx1"/>
                </a:solidFill>
                <a:effectLst/>
                <a:latin typeface="+mn-lt"/>
                <a:ea typeface="+mn-ea"/>
                <a:cs typeface="+mn-cs"/>
              </a:rPr>
              <a:t> – make the most of </a:t>
            </a:r>
            <a:r>
              <a:rPr lang="en-US" sz="1200" u="sng" kern="1200" dirty="0" smtClean="0">
                <a:solidFill>
                  <a:schemeClr val="tx1"/>
                </a:solidFill>
                <a:effectLst/>
                <a:latin typeface="+mn-lt"/>
                <a:ea typeface="+mn-ea"/>
                <a:cs typeface="+mn-cs"/>
              </a:rPr>
              <a:t>every opportunity</a:t>
            </a:r>
            <a:r>
              <a:rPr lang="en-US" sz="1200" kern="1200" dirty="0" smtClean="0">
                <a:solidFill>
                  <a:schemeClr val="tx1"/>
                </a:solidFill>
                <a:effectLst/>
                <a:latin typeface="+mn-lt"/>
                <a:ea typeface="+mn-ea"/>
                <a:cs typeface="+mn-cs"/>
              </a:rPr>
              <a:t>.  Your life is short, don’t waste it.</a:t>
            </a:r>
          </a:p>
          <a:p>
            <a:r>
              <a:rPr lang="en-US" sz="1200" b="1" kern="1200" dirty="0" smtClean="0">
                <a:solidFill>
                  <a:schemeClr val="tx1"/>
                </a:solidFill>
                <a:effectLst/>
                <a:latin typeface="+mn-lt"/>
                <a:ea typeface="+mn-ea"/>
                <a:cs typeface="+mn-cs"/>
              </a:rPr>
              <a:t>v.17</a:t>
            </a:r>
            <a:r>
              <a:rPr lang="en-US" sz="1200" kern="1200" dirty="0" smtClean="0">
                <a:solidFill>
                  <a:schemeClr val="tx1"/>
                </a:solidFill>
                <a:effectLst/>
                <a:latin typeface="+mn-lt"/>
                <a:ea typeface="+mn-ea"/>
                <a:cs typeface="+mn-cs"/>
              </a:rPr>
              <a:t> – try to understand </a:t>
            </a:r>
            <a:r>
              <a:rPr lang="en-US" sz="1200" u="sng" kern="1200" dirty="0" smtClean="0">
                <a:solidFill>
                  <a:schemeClr val="tx1"/>
                </a:solidFill>
                <a:effectLst/>
                <a:latin typeface="+mn-lt"/>
                <a:ea typeface="+mn-ea"/>
                <a:cs typeface="+mn-cs"/>
              </a:rPr>
              <a:t>the will of the Lord</a:t>
            </a:r>
            <a:r>
              <a:rPr lang="en-US" sz="1200" kern="1200" dirty="0" smtClean="0">
                <a:solidFill>
                  <a:schemeClr val="tx1"/>
                </a:solidFill>
                <a:effectLst/>
                <a:latin typeface="+mn-lt"/>
                <a:ea typeface="+mn-ea"/>
                <a:cs typeface="+mn-cs"/>
              </a:rPr>
              <a:t> for you (not just the expectations of your society or the plans of your parents).</a:t>
            </a:r>
          </a:p>
          <a:p>
            <a:r>
              <a:rPr lang="en-US" sz="1200" b="1" kern="1200" dirty="0" smtClean="0">
                <a:solidFill>
                  <a:schemeClr val="tx1"/>
                </a:solidFill>
                <a:effectLst/>
                <a:latin typeface="+mn-lt"/>
                <a:ea typeface="+mn-ea"/>
                <a:cs typeface="+mn-cs"/>
              </a:rPr>
              <a:t>v.18</a:t>
            </a:r>
            <a:r>
              <a:rPr lang="en-US" sz="1200" kern="1200" dirty="0" smtClean="0">
                <a:solidFill>
                  <a:schemeClr val="tx1"/>
                </a:solidFill>
                <a:effectLst/>
                <a:latin typeface="+mn-lt"/>
                <a:ea typeface="+mn-ea"/>
                <a:cs typeface="+mn-cs"/>
              </a:rPr>
              <a:t> – be </a:t>
            </a:r>
            <a:r>
              <a:rPr lang="en-US" sz="1200" u="sng" kern="1200" dirty="0" smtClean="0">
                <a:solidFill>
                  <a:schemeClr val="tx1"/>
                </a:solidFill>
                <a:effectLst/>
                <a:latin typeface="+mn-lt"/>
                <a:ea typeface="+mn-ea"/>
                <a:cs typeface="+mn-cs"/>
              </a:rPr>
              <a:t>filled with the Spirit</a:t>
            </a:r>
            <a:r>
              <a:rPr lang="en-US" sz="1200" kern="1200" dirty="0" smtClean="0">
                <a:solidFill>
                  <a:schemeClr val="tx1"/>
                </a:solidFill>
                <a:effectLst/>
                <a:latin typeface="+mn-lt"/>
                <a:ea typeface="+mn-ea"/>
                <a:cs typeface="+mn-cs"/>
              </a:rPr>
              <a:t> of God.</a:t>
            </a:r>
          </a:p>
          <a:p>
            <a:r>
              <a:rPr lang="en-US"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F7746567-1DBF-42BF-B873-5FDF9D525971}" type="slidenum">
              <a:rPr lang="en-US" smtClean="0"/>
              <a:t>6</a:t>
            </a:fld>
            <a:endParaRPr lang="en-US"/>
          </a:p>
        </p:txBody>
      </p:sp>
    </p:spTree>
    <p:extLst>
      <p:ext uri="{BB962C8B-B14F-4D97-AF65-F5344CB8AC3E}">
        <p14:creationId xmlns:p14="http://schemas.microsoft.com/office/powerpoint/2010/main" val="2882279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Like Elisha, God desires each of His children to be filled with His Spirit.  Unfortunately, we often </a:t>
            </a:r>
            <a:r>
              <a:rPr lang="en-US" sz="1200" b="1" kern="1200" dirty="0" smtClean="0">
                <a:solidFill>
                  <a:schemeClr val="tx1"/>
                </a:solidFill>
                <a:effectLst/>
                <a:latin typeface="+mn-lt"/>
                <a:ea typeface="+mn-ea"/>
                <a:cs typeface="+mn-cs"/>
              </a:rPr>
              <a:t>fill our minds </a:t>
            </a:r>
            <a:r>
              <a:rPr lang="en-US" sz="1200" kern="1200" dirty="0" smtClean="0">
                <a:solidFill>
                  <a:schemeClr val="tx1"/>
                </a:solidFill>
                <a:effectLst/>
                <a:latin typeface="+mn-lt"/>
                <a:ea typeface="+mn-ea"/>
                <a:cs typeface="+mn-cs"/>
              </a:rPr>
              <a:t>and </a:t>
            </a:r>
            <a:r>
              <a:rPr lang="en-US" sz="1200" b="1" kern="1200" dirty="0" smtClean="0">
                <a:solidFill>
                  <a:schemeClr val="tx1"/>
                </a:solidFill>
                <a:effectLst/>
                <a:latin typeface="+mn-lt"/>
                <a:ea typeface="+mn-ea"/>
                <a:cs typeface="+mn-cs"/>
              </a:rPr>
              <a:t>our lives </a:t>
            </a:r>
            <a:r>
              <a:rPr lang="en-US" sz="1200" kern="1200" dirty="0" smtClean="0">
                <a:solidFill>
                  <a:schemeClr val="tx1"/>
                </a:solidFill>
                <a:effectLst/>
                <a:latin typeface="+mn-lt"/>
                <a:ea typeface="+mn-ea"/>
                <a:cs typeface="+mn-cs"/>
              </a:rPr>
              <a:t>with </a:t>
            </a:r>
            <a:r>
              <a:rPr lang="en-US" sz="1200" b="1" kern="1200" dirty="0" smtClean="0">
                <a:solidFill>
                  <a:schemeClr val="tx1"/>
                </a:solidFill>
                <a:effectLst/>
                <a:latin typeface="+mn-lt"/>
                <a:ea typeface="+mn-ea"/>
                <a:cs typeface="+mn-cs"/>
              </a:rPr>
              <a:t>worthless things</a:t>
            </a:r>
            <a:r>
              <a:rPr lang="en-US" sz="1200" kern="1200" dirty="0" smtClean="0">
                <a:solidFill>
                  <a:schemeClr val="tx1"/>
                </a:solidFill>
                <a:effectLst/>
                <a:latin typeface="+mn-lt"/>
                <a:ea typeface="+mn-ea"/>
                <a:cs typeface="+mn-cs"/>
              </a:rPr>
              <a:t>.  Not just alcohol, but also with entertainment, mobile phone chatting, computer games, etc.  What does it mean to be filled with the Spirit?  As we saw in verses 16 and 17, pray to understand the will of the Lord and look for opportunities to please Him.  In </a:t>
            </a:r>
            <a:r>
              <a:rPr lang="en-US" sz="1200" b="1" kern="1200" dirty="0" smtClean="0">
                <a:solidFill>
                  <a:schemeClr val="tx1"/>
                </a:solidFill>
                <a:effectLst/>
                <a:latin typeface="+mn-lt"/>
                <a:ea typeface="+mn-ea"/>
                <a:cs typeface="+mn-cs"/>
              </a:rPr>
              <a:t>verses 19 and 20</a:t>
            </a:r>
            <a:r>
              <a:rPr lang="en-US" sz="1200" kern="1200" dirty="0" smtClean="0">
                <a:solidFill>
                  <a:schemeClr val="tx1"/>
                </a:solidFill>
                <a:effectLst/>
                <a:latin typeface="+mn-lt"/>
                <a:ea typeface="+mn-ea"/>
                <a:cs typeface="+mn-cs"/>
              </a:rPr>
              <a:t>, He tells us to fill our mind with spiritual truth and songs, giving thanks to God for everything.  I like a definition from John MacArthur: </a:t>
            </a:r>
          </a:p>
          <a:p>
            <a:r>
              <a:rPr lang="en-US" sz="1200" kern="1200" dirty="0" smtClean="0">
                <a:solidFill>
                  <a:schemeClr val="tx1"/>
                </a:solidFill>
                <a:effectLst/>
                <a:latin typeface="+mn-lt"/>
                <a:ea typeface="+mn-ea"/>
                <a:cs typeface="+mn-cs"/>
              </a:rPr>
              <a:t>   “Being filled with the Spirit is</a:t>
            </a:r>
          </a:p>
          <a:p>
            <a:r>
              <a:rPr lang="en-US" sz="1200" kern="1200" dirty="0" smtClean="0">
                <a:solidFill>
                  <a:schemeClr val="tx1"/>
                </a:solidFill>
                <a:effectLst/>
                <a:latin typeface="+mn-lt"/>
                <a:ea typeface="+mn-ea"/>
                <a:cs typeface="+mn-cs"/>
              </a:rPr>
              <a:t>       living in the conscious presence of the Lord Jesus Christ, </a:t>
            </a:r>
          </a:p>
          <a:p>
            <a:r>
              <a:rPr lang="en-US" sz="1200" kern="1200" dirty="0" smtClean="0">
                <a:solidFill>
                  <a:schemeClr val="tx1"/>
                </a:solidFill>
                <a:effectLst/>
                <a:latin typeface="+mn-lt"/>
                <a:ea typeface="+mn-ea"/>
                <a:cs typeface="+mn-cs"/>
              </a:rPr>
              <a:t>       letting His mind, through the Word, </a:t>
            </a:r>
          </a:p>
          <a:p>
            <a:r>
              <a:rPr lang="en-US" sz="1200" kern="1200" dirty="0" smtClean="0">
                <a:solidFill>
                  <a:schemeClr val="tx1"/>
                </a:solidFill>
                <a:effectLst/>
                <a:latin typeface="+mn-lt"/>
                <a:ea typeface="+mn-ea"/>
                <a:cs typeface="+mn-cs"/>
              </a:rPr>
              <a:t>       dominate everything that is thought and done.” </a:t>
            </a:r>
          </a:p>
          <a:p>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746567-1DBF-42BF-B873-5FDF9D525971}" type="slidenum">
              <a:rPr lang="en-US" smtClean="0"/>
              <a:t>7</a:t>
            </a:fld>
            <a:endParaRPr lang="en-US"/>
          </a:p>
        </p:txBody>
      </p:sp>
    </p:spTree>
    <p:extLst>
      <p:ext uri="{BB962C8B-B14F-4D97-AF65-F5344CB8AC3E}">
        <p14:creationId xmlns:p14="http://schemas.microsoft.com/office/powerpoint/2010/main" val="481652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summary, let me remind you how to live in this new chapter of life:</a:t>
            </a:r>
          </a:p>
          <a:p>
            <a:pPr lvl="0"/>
            <a:r>
              <a:rPr lang="en-US" sz="1200" kern="1200" dirty="0" smtClean="0">
                <a:solidFill>
                  <a:schemeClr val="tx1"/>
                </a:solidFill>
                <a:effectLst/>
                <a:latin typeface="+mn-lt"/>
                <a:ea typeface="+mn-ea"/>
                <a:cs typeface="+mn-cs"/>
              </a:rPr>
              <a:t>Be strong in </a:t>
            </a:r>
            <a:r>
              <a:rPr lang="en-US" sz="1200" b="1" kern="1200" dirty="0" smtClean="0">
                <a:solidFill>
                  <a:schemeClr val="tx1"/>
                </a:solidFill>
                <a:effectLst/>
                <a:latin typeface="+mn-lt"/>
                <a:ea typeface="+mn-ea"/>
                <a:cs typeface="+mn-cs"/>
              </a:rPr>
              <a:t>the Word</a:t>
            </a:r>
            <a:r>
              <a:rPr lang="en-US" sz="1200" kern="1200" dirty="0" smtClean="0">
                <a:solidFill>
                  <a:schemeClr val="tx1"/>
                </a:solidFill>
                <a:effectLst/>
                <a:latin typeface="+mn-lt"/>
                <a:ea typeface="+mn-ea"/>
                <a:cs typeface="+mn-cs"/>
              </a:rPr>
              <a:t>: read it every day</a:t>
            </a:r>
          </a:p>
          <a:p>
            <a:pPr lvl="0"/>
            <a:r>
              <a:rPr lang="en-US" sz="1200" b="1" kern="1200" dirty="0" smtClean="0">
                <a:solidFill>
                  <a:schemeClr val="tx1"/>
                </a:solidFill>
                <a:effectLst/>
                <a:latin typeface="+mn-lt"/>
                <a:ea typeface="+mn-ea"/>
                <a:cs typeface="+mn-cs"/>
              </a:rPr>
              <a:t>Surrender</a:t>
            </a:r>
            <a:r>
              <a:rPr lang="en-US" sz="1200" kern="1200" dirty="0" smtClean="0">
                <a:solidFill>
                  <a:schemeClr val="tx1"/>
                </a:solidFill>
                <a:effectLst/>
                <a:latin typeface="+mn-lt"/>
                <a:ea typeface="+mn-ea"/>
                <a:cs typeface="+mn-cs"/>
              </a:rPr>
              <a:t> your life to God’s will; don’t just do the easy thing</a:t>
            </a:r>
          </a:p>
          <a:p>
            <a:pPr lvl="0"/>
            <a:r>
              <a:rPr lang="en-US" sz="1200" kern="1200" dirty="0" smtClean="0">
                <a:solidFill>
                  <a:schemeClr val="tx1"/>
                </a:solidFill>
                <a:effectLst/>
                <a:latin typeface="+mn-lt"/>
                <a:ea typeface="+mn-ea"/>
                <a:cs typeface="+mn-cs"/>
              </a:rPr>
              <a:t>Seek to be </a:t>
            </a:r>
            <a:r>
              <a:rPr lang="en-US" sz="1200" b="1" kern="1200" dirty="0" smtClean="0">
                <a:solidFill>
                  <a:schemeClr val="tx1"/>
                </a:solidFill>
                <a:effectLst/>
                <a:latin typeface="+mn-lt"/>
                <a:ea typeface="+mn-ea"/>
                <a:cs typeface="+mn-cs"/>
              </a:rPr>
              <a:t>filled with the Spirit</a:t>
            </a:r>
            <a:r>
              <a:rPr lang="en-US" sz="1200" kern="1200" dirty="0" smtClean="0">
                <a:solidFill>
                  <a:schemeClr val="tx1"/>
                </a:solidFill>
                <a:effectLst/>
                <a:latin typeface="+mn-lt"/>
                <a:ea typeface="+mn-ea"/>
                <a:cs typeface="+mn-cs"/>
              </a:rPr>
              <a:t> of God, thanking Him for everything</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new chapter will often be accompanied with fears and uncertainties.  Welcome to real life for every person living on this broken world!  But if you walk with God, you can also have the confidence that your loving Father will direct your steps and guard you from the enemy.  In this world, </a:t>
            </a:r>
            <a:r>
              <a:rPr lang="en-US" sz="1200" u="sng" kern="1200" dirty="0" smtClean="0">
                <a:solidFill>
                  <a:schemeClr val="tx1"/>
                </a:solidFill>
                <a:effectLst/>
                <a:latin typeface="+mn-lt"/>
                <a:ea typeface="+mn-ea"/>
                <a:cs typeface="+mn-cs"/>
              </a:rPr>
              <a:t>uncertainty is certain</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rPr>
              <a:t>but fear is optional</a:t>
            </a:r>
            <a:r>
              <a:rPr lang="en-US" sz="1200" kern="1200" dirty="0" smtClean="0">
                <a:solidFill>
                  <a:schemeClr val="tx1"/>
                </a:solidFill>
                <a:effectLst/>
                <a:latin typeface="+mn-lt"/>
                <a:ea typeface="+mn-ea"/>
                <a:cs typeface="+mn-cs"/>
              </a:rPr>
              <a:t>. As you turn the page into the unknown, go forward with the knowledge that God is in control, He loves you, and is working things together for your good and His glory.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746567-1DBF-42BF-B873-5FDF9D525971}" type="slidenum">
              <a:rPr lang="en-US" smtClean="0"/>
              <a:t>8</a:t>
            </a:fld>
            <a:endParaRPr lang="en-US"/>
          </a:p>
        </p:txBody>
      </p:sp>
    </p:spTree>
    <p:extLst>
      <p:ext uri="{BB962C8B-B14F-4D97-AF65-F5344CB8AC3E}">
        <p14:creationId xmlns:p14="http://schemas.microsoft.com/office/powerpoint/2010/main" val="2326794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9459" y="60863"/>
            <a:ext cx="7548698" cy="1406028"/>
          </a:xfrm>
        </p:spPr>
        <p:txBody>
          <a:bodyPr>
            <a:normAutofit/>
          </a:bodyPr>
          <a:lstStyle/>
          <a:p>
            <a:pPr algn="ctr"/>
            <a:r>
              <a:rPr lang="en-US" sz="6600" b="1" dirty="0" smtClean="0">
                <a:latin typeface="Comic Sans MS" panose="030F0702030302020204" pitchFamily="66" charset="0"/>
              </a:rPr>
              <a:t>Turning the Page</a:t>
            </a:r>
            <a:endParaRPr lang="en-US" sz="8000" b="1" baseline="30000" dirty="0">
              <a:solidFill>
                <a:schemeClr val="tx1">
                  <a:lumMod val="50000"/>
                  <a:lumOff val="50000"/>
                </a:schemeClr>
              </a:solidFill>
              <a:latin typeface="Comic Sans MS" panose="030F0702030302020204" pitchFamily="66" charset="0"/>
            </a:endParaRPr>
          </a:p>
        </p:txBody>
      </p:sp>
      <p:sp>
        <p:nvSpPr>
          <p:cNvPr id="3" name="Subtitle 2"/>
          <p:cNvSpPr>
            <a:spLocks noGrp="1"/>
          </p:cNvSpPr>
          <p:nvPr>
            <p:ph type="subTitle" idx="1"/>
          </p:nvPr>
        </p:nvSpPr>
        <p:spPr>
          <a:xfrm>
            <a:off x="1872343" y="4777496"/>
            <a:ext cx="9677400" cy="1357521"/>
          </a:xfrm>
        </p:spPr>
        <p:txBody>
          <a:bodyPr>
            <a:normAutofit/>
          </a:bodyPr>
          <a:lstStyle/>
          <a:p>
            <a:r>
              <a:rPr lang="en-US" sz="2400" dirty="0"/>
              <a:t>Your eyes saw my unformed body</a:t>
            </a:r>
            <a:r>
              <a:rPr lang="en-US" sz="2400" dirty="0" smtClean="0"/>
              <a:t>; all </a:t>
            </a:r>
            <a:r>
              <a:rPr lang="en-US" sz="2400" dirty="0"/>
              <a:t>the days ordained for me were written in your </a:t>
            </a:r>
            <a:r>
              <a:rPr lang="en-US" sz="2400" dirty="0" smtClean="0"/>
              <a:t>book before </a:t>
            </a:r>
            <a:r>
              <a:rPr lang="en-US" sz="2400" dirty="0"/>
              <a:t>one of them came to be. </a:t>
            </a:r>
            <a:r>
              <a:rPr lang="en-US" sz="2400" dirty="0" smtClean="0"/>
              <a:t>  </a:t>
            </a:r>
          </a:p>
          <a:p>
            <a:pPr algn="r"/>
            <a:r>
              <a:rPr lang="en-US" sz="2400" dirty="0" smtClean="0"/>
              <a:t>Psalm 139:16</a:t>
            </a:r>
            <a:endParaRPr lang="en-US" sz="4800" b="1"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72814" y="1684619"/>
            <a:ext cx="3901988" cy="2875149"/>
          </a:xfrm>
          <a:prstGeom prst="rect">
            <a:avLst/>
          </a:prstGeom>
        </p:spPr>
      </p:pic>
    </p:spTree>
    <p:extLst>
      <p:ext uri="{BB962C8B-B14F-4D97-AF65-F5344CB8AC3E}">
        <p14:creationId xmlns:p14="http://schemas.microsoft.com/office/powerpoint/2010/main" val="2348434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A New Chapter for Paul (Acts 20)</a:t>
            </a:r>
            <a:endParaRPr lang="en-US" b="1" u="sng" dirty="0"/>
          </a:p>
        </p:txBody>
      </p:sp>
      <p:sp>
        <p:nvSpPr>
          <p:cNvPr id="3" name="Content Placeholder 2"/>
          <p:cNvSpPr>
            <a:spLocks noGrp="1"/>
          </p:cNvSpPr>
          <p:nvPr>
            <p:ph idx="1"/>
          </p:nvPr>
        </p:nvSpPr>
        <p:spPr>
          <a:xfrm>
            <a:off x="2515413" y="1220481"/>
            <a:ext cx="9066987" cy="4614266"/>
          </a:xfrm>
        </p:spPr>
        <p:txBody>
          <a:bodyPr>
            <a:normAutofit fontScale="92500"/>
          </a:bodyPr>
          <a:lstStyle/>
          <a:p>
            <a:pPr marL="0" indent="0">
              <a:spcBef>
                <a:spcPts val="600"/>
              </a:spcBef>
              <a:spcAft>
                <a:spcPts val="1200"/>
              </a:spcAft>
              <a:buNone/>
            </a:pPr>
            <a:r>
              <a:rPr lang="en-US" sz="2600" b="1" dirty="0">
                <a:solidFill>
                  <a:schemeClr val="tx1"/>
                </a:solidFill>
              </a:rPr>
              <a:t>v.22</a:t>
            </a:r>
            <a:r>
              <a:rPr lang="en-US" sz="2600" dirty="0">
                <a:solidFill>
                  <a:schemeClr val="tx1"/>
                </a:solidFill>
              </a:rPr>
              <a:t> – he knew </a:t>
            </a:r>
            <a:r>
              <a:rPr lang="en-US" sz="2600" dirty="0" smtClean="0">
                <a:solidFill>
                  <a:schemeClr val="tx1"/>
                </a:solidFill>
              </a:rPr>
              <a:t>where he should go, but wasn’t sure what would happen </a:t>
            </a:r>
            <a:r>
              <a:rPr lang="en-US" sz="2600" dirty="0">
                <a:solidFill>
                  <a:schemeClr val="tx1"/>
                </a:solidFill>
              </a:rPr>
              <a:t>there</a:t>
            </a:r>
          </a:p>
          <a:p>
            <a:pPr marL="0" indent="0">
              <a:spcBef>
                <a:spcPts val="600"/>
              </a:spcBef>
              <a:spcAft>
                <a:spcPts val="1200"/>
              </a:spcAft>
              <a:buNone/>
            </a:pPr>
            <a:r>
              <a:rPr lang="en-US" sz="2600" b="1" dirty="0">
                <a:solidFill>
                  <a:schemeClr val="tx1"/>
                </a:solidFill>
              </a:rPr>
              <a:t>v.23,24</a:t>
            </a:r>
            <a:r>
              <a:rPr lang="en-US" sz="2600" dirty="0">
                <a:solidFill>
                  <a:schemeClr val="tx1"/>
                </a:solidFill>
              </a:rPr>
              <a:t> – he expected hardships, but wanted to finish well</a:t>
            </a:r>
          </a:p>
          <a:p>
            <a:pPr marL="0" indent="0">
              <a:spcBef>
                <a:spcPts val="600"/>
              </a:spcBef>
              <a:spcAft>
                <a:spcPts val="1200"/>
              </a:spcAft>
              <a:buNone/>
            </a:pPr>
            <a:r>
              <a:rPr lang="en-US" sz="2600" b="1" dirty="0">
                <a:solidFill>
                  <a:schemeClr val="tx1"/>
                </a:solidFill>
              </a:rPr>
              <a:t>v.25</a:t>
            </a:r>
            <a:r>
              <a:rPr lang="en-US" sz="2600" dirty="0">
                <a:solidFill>
                  <a:schemeClr val="tx1"/>
                </a:solidFill>
              </a:rPr>
              <a:t> – he </a:t>
            </a:r>
            <a:r>
              <a:rPr lang="en-US" sz="2600" dirty="0" smtClean="0">
                <a:solidFill>
                  <a:schemeClr val="tx1"/>
                </a:solidFill>
              </a:rPr>
              <a:t>would miss </a:t>
            </a:r>
            <a:r>
              <a:rPr lang="en-US" sz="2600" b="1" u="sng" dirty="0" smtClean="0">
                <a:solidFill>
                  <a:schemeClr val="tx1"/>
                </a:solidFill>
              </a:rPr>
              <a:t>their fellowship</a:t>
            </a:r>
            <a:r>
              <a:rPr lang="en-US" sz="2600" dirty="0" smtClean="0">
                <a:solidFill>
                  <a:schemeClr val="tx1"/>
                </a:solidFill>
              </a:rPr>
              <a:t> (</a:t>
            </a:r>
            <a:r>
              <a:rPr lang="en-US" sz="2600" dirty="0">
                <a:solidFill>
                  <a:schemeClr val="tx1"/>
                </a:solidFill>
              </a:rPr>
              <a:t>v.36-38)</a:t>
            </a:r>
          </a:p>
          <a:p>
            <a:pPr marL="0" indent="0">
              <a:spcBef>
                <a:spcPts val="600"/>
              </a:spcBef>
              <a:spcAft>
                <a:spcPts val="1200"/>
              </a:spcAft>
              <a:buNone/>
            </a:pPr>
            <a:r>
              <a:rPr lang="en-US" sz="2600" b="1" dirty="0">
                <a:solidFill>
                  <a:schemeClr val="tx1"/>
                </a:solidFill>
              </a:rPr>
              <a:t>v.29-31</a:t>
            </a:r>
            <a:r>
              <a:rPr lang="en-US" sz="2600" dirty="0">
                <a:solidFill>
                  <a:schemeClr val="tx1"/>
                </a:solidFill>
              </a:rPr>
              <a:t> – false teaching will come, so </a:t>
            </a:r>
            <a:r>
              <a:rPr lang="en-US" sz="2600" b="1" u="sng" dirty="0">
                <a:solidFill>
                  <a:schemeClr val="tx1"/>
                </a:solidFill>
              </a:rPr>
              <a:t>be on your guard</a:t>
            </a:r>
            <a:endParaRPr lang="en-US" sz="2600" dirty="0">
              <a:solidFill>
                <a:schemeClr val="tx1"/>
              </a:solidFill>
            </a:endParaRPr>
          </a:p>
          <a:p>
            <a:pPr marL="0" indent="0">
              <a:spcBef>
                <a:spcPts val="600"/>
              </a:spcBef>
              <a:spcAft>
                <a:spcPts val="1200"/>
              </a:spcAft>
              <a:buNone/>
            </a:pPr>
            <a:r>
              <a:rPr lang="en-US" sz="2600" b="1" dirty="0">
                <a:solidFill>
                  <a:schemeClr val="tx1"/>
                </a:solidFill>
              </a:rPr>
              <a:t>v.32</a:t>
            </a:r>
            <a:r>
              <a:rPr lang="en-US" sz="2600" dirty="0">
                <a:solidFill>
                  <a:schemeClr val="tx1"/>
                </a:solidFill>
              </a:rPr>
              <a:t> – </a:t>
            </a:r>
            <a:r>
              <a:rPr lang="en-US" sz="2600" b="1" u="sng" dirty="0">
                <a:solidFill>
                  <a:schemeClr val="tx1"/>
                </a:solidFill>
              </a:rPr>
              <a:t>the Word of God </a:t>
            </a:r>
            <a:r>
              <a:rPr lang="en-US" sz="2600" dirty="0">
                <a:solidFill>
                  <a:schemeClr val="tx1"/>
                </a:solidFill>
              </a:rPr>
              <a:t>will be your defense and source of </a:t>
            </a:r>
            <a:r>
              <a:rPr lang="en-US" sz="2600" dirty="0" smtClean="0">
                <a:solidFill>
                  <a:schemeClr val="tx1"/>
                </a:solidFill>
              </a:rPr>
              <a:t>truth</a:t>
            </a:r>
          </a:p>
          <a:p>
            <a:pPr marL="0" indent="0">
              <a:spcBef>
                <a:spcPts val="600"/>
              </a:spcBef>
              <a:spcAft>
                <a:spcPts val="1200"/>
              </a:spcAft>
              <a:buNone/>
            </a:pPr>
            <a:r>
              <a:rPr lang="en-US" sz="2600" dirty="0" smtClean="0">
                <a:solidFill>
                  <a:schemeClr val="tx1"/>
                </a:solidFill>
                <a:sym typeface="Wingdings" panose="05000000000000000000" pitchFamily="2" charset="2"/>
              </a:rPr>
              <a:t> Join a local church, be on your guard against false teaching, and read and meditate on the Bible </a:t>
            </a:r>
            <a:r>
              <a:rPr lang="en-US" sz="2600" i="1" dirty="0" smtClean="0">
                <a:solidFill>
                  <a:schemeClr val="tx1"/>
                </a:solidFill>
                <a:sym typeface="Wingdings" panose="05000000000000000000" pitchFamily="2" charset="2"/>
              </a:rPr>
              <a:t>every day</a:t>
            </a:r>
            <a:endParaRPr lang="en-US" sz="2600" i="1" dirty="0">
              <a:solidFill>
                <a:schemeClr val="tx1"/>
              </a:solidFill>
            </a:endParaRPr>
          </a:p>
        </p:txBody>
      </p:sp>
    </p:spTree>
    <p:extLst>
      <p:ext uri="{BB962C8B-B14F-4D97-AF65-F5344CB8AC3E}">
        <p14:creationId xmlns:p14="http://schemas.microsoft.com/office/powerpoint/2010/main" val="578800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A New Chapter for Paul (Acts 21)</a:t>
            </a:r>
            <a:endParaRPr lang="en-US" b="1" u="sng" dirty="0"/>
          </a:p>
        </p:txBody>
      </p:sp>
      <p:sp>
        <p:nvSpPr>
          <p:cNvPr id="3" name="Content Placeholder 2"/>
          <p:cNvSpPr>
            <a:spLocks noGrp="1"/>
          </p:cNvSpPr>
          <p:nvPr>
            <p:ph idx="1"/>
          </p:nvPr>
        </p:nvSpPr>
        <p:spPr>
          <a:xfrm>
            <a:off x="2515413" y="1220481"/>
            <a:ext cx="8845761" cy="4614266"/>
          </a:xfrm>
        </p:spPr>
        <p:txBody>
          <a:bodyPr>
            <a:normAutofit fontScale="92500" lnSpcReduction="10000"/>
          </a:bodyPr>
          <a:lstStyle/>
          <a:p>
            <a:pPr marL="0" indent="0">
              <a:spcBef>
                <a:spcPts val="600"/>
              </a:spcBef>
              <a:spcAft>
                <a:spcPts val="1200"/>
              </a:spcAft>
              <a:buNone/>
            </a:pPr>
            <a:r>
              <a:rPr lang="en-US" sz="2800" b="1" dirty="0">
                <a:solidFill>
                  <a:schemeClr val="tx1"/>
                </a:solidFill>
              </a:rPr>
              <a:t>v.10,11</a:t>
            </a:r>
            <a:r>
              <a:rPr lang="en-US" sz="2800" dirty="0">
                <a:solidFill>
                  <a:schemeClr val="tx1"/>
                </a:solidFill>
              </a:rPr>
              <a:t> – </a:t>
            </a:r>
            <a:r>
              <a:rPr lang="en-US" sz="2800" dirty="0" smtClean="0">
                <a:solidFill>
                  <a:schemeClr val="tx1"/>
                </a:solidFill>
              </a:rPr>
              <a:t>Sometimes your future will not be easy</a:t>
            </a:r>
            <a:endParaRPr lang="en-US" sz="2800" dirty="0">
              <a:solidFill>
                <a:schemeClr val="tx1"/>
              </a:solidFill>
            </a:endParaRPr>
          </a:p>
          <a:p>
            <a:pPr marL="0" indent="0">
              <a:spcBef>
                <a:spcPts val="600"/>
              </a:spcBef>
              <a:spcAft>
                <a:spcPts val="1200"/>
              </a:spcAft>
              <a:buNone/>
            </a:pPr>
            <a:r>
              <a:rPr lang="en-US" sz="2800" b="1" dirty="0">
                <a:solidFill>
                  <a:schemeClr val="tx1"/>
                </a:solidFill>
              </a:rPr>
              <a:t>v.12</a:t>
            </a:r>
            <a:r>
              <a:rPr lang="en-US" sz="2800" dirty="0">
                <a:solidFill>
                  <a:schemeClr val="tx1"/>
                </a:solidFill>
              </a:rPr>
              <a:t> – </a:t>
            </a:r>
            <a:r>
              <a:rPr lang="en-US" sz="2800" dirty="0" smtClean="0">
                <a:solidFill>
                  <a:schemeClr val="tx1"/>
                </a:solidFill>
              </a:rPr>
              <a:t>Your friends may try to keep you from walking the narrow path (Matthew 7:13,14)</a:t>
            </a:r>
          </a:p>
          <a:p>
            <a:pPr marL="0" indent="0">
              <a:spcBef>
                <a:spcPts val="600"/>
              </a:spcBef>
              <a:spcAft>
                <a:spcPts val="1200"/>
              </a:spcAft>
              <a:buNone/>
            </a:pPr>
            <a:r>
              <a:rPr lang="en-US" sz="2800" b="1" dirty="0" smtClean="0">
                <a:solidFill>
                  <a:schemeClr val="tx1"/>
                </a:solidFill>
              </a:rPr>
              <a:t>v.13</a:t>
            </a:r>
            <a:r>
              <a:rPr lang="en-US" sz="2800" dirty="0" smtClean="0">
                <a:solidFill>
                  <a:schemeClr val="tx1"/>
                </a:solidFill>
              </a:rPr>
              <a:t> </a:t>
            </a:r>
            <a:r>
              <a:rPr lang="en-US" sz="2800" dirty="0">
                <a:solidFill>
                  <a:schemeClr val="tx1"/>
                </a:solidFill>
              </a:rPr>
              <a:t>– even </a:t>
            </a:r>
            <a:r>
              <a:rPr lang="en-US" sz="2800" dirty="0" smtClean="0">
                <a:solidFill>
                  <a:schemeClr val="tx1"/>
                </a:solidFill>
              </a:rPr>
              <a:t>if your friends try to </a:t>
            </a:r>
            <a:r>
              <a:rPr lang="en-US" sz="2800" dirty="0">
                <a:solidFill>
                  <a:schemeClr val="tx1"/>
                </a:solidFill>
              </a:rPr>
              <a:t>hold </a:t>
            </a:r>
            <a:r>
              <a:rPr lang="en-US" sz="2800" dirty="0" smtClean="0">
                <a:solidFill>
                  <a:schemeClr val="tx1"/>
                </a:solidFill>
              </a:rPr>
              <a:t>you back, keep your focus clear</a:t>
            </a:r>
            <a:endParaRPr lang="en-US" sz="2800" dirty="0">
              <a:solidFill>
                <a:schemeClr val="tx1"/>
              </a:solidFill>
            </a:endParaRPr>
          </a:p>
          <a:p>
            <a:pPr marL="0" indent="0">
              <a:spcBef>
                <a:spcPts val="600"/>
              </a:spcBef>
              <a:spcAft>
                <a:spcPts val="1200"/>
              </a:spcAft>
              <a:buNone/>
            </a:pPr>
            <a:r>
              <a:rPr lang="en-US" sz="2800" b="1" dirty="0">
                <a:solidFill>
                  <a:schemeClr val="tx1"/>
                </a:solidFill>
              </a:rPr>
              <a:t>v.14</a:t>
            </a:r>
            <a:r>
              <a:rPr lang="en-US" sz="2800" dirty="0">
                <a:solidFill>
                  <a:schemeClr val="tx1"/>
                </a:solidFill>
              </a:rPr>
              <a:t> – ultimately, </a:t>
            </a:r>
            <a:r>
              <a:rPr lang="en-US" sz="2800" dirty="0" smtClean="0">
                <a:solidFill>
                  <a:schemeClr val="tx1"/>
                </a:solidFill>
              </a:rPr>
              <a:t>what matters most is that </a:t>
            </a:r>
            <a:r>
              <a:rPr lang="en-US" sz="2800" dirty="0">
                <a:solidFill>
                  <a:schemeClr val="tx1"/>
                </a:solidFill>
              </a:rPr>
              <a:t>“</a:t>
            </a:r>
            <a:r>
              <a:rPr lang="en-US" sz="2800" b="1" u="sng" dirty="0">
                <a:solidFill>
                  <a:schemeClr val="tx1"/>
                </a:solidFill>
              </a:rPr>
              <a:t>the Lord’s will be done</a:t>
            </a:r>
            <a:r>
              <a:rPr lang="en-US" sz="2800" dirty="0" smtClean="0">
                <a:solidFill>
                  <a:schemeClr val="tx1"/>
                </a:solidFill>
              </a:rPr>
              <a:t>.”</a:t>
            </a:r>
          </a:p>
          <a:p>
            <a:pPr marL="0" indent="0">
              <a:spcBef>
                <a:spcPts val="600"/>
              </a:spcBef>
              <a:buNone/>
            </a:pPr>
            <a:r>
              <a:rPr lang="en-US" sz="2800" dirty="0" smtClean="0">
                <a:solidFill>
                  <a:schemeClr val="tx1"/>
                </a:solidFill>
                <a:sym typeface="Wingdings" panose="05000000000000000000" pitchFamily="2" charset="2"/>
              </a:rPr>
              <a:t></a:t>
            </a:r>
            <a:r>
              <a:rPr lang="en-US" sz="2800" dirty="0" smtClean="0">
                <a:solidFill>
                  <a:schemeClr val="tx1"/>
                </a:solidFill>
              </a:rPr>
              <a:t> Don’t just be </a:t>
            </a:r>
            <a:r>
              <a:rPr lang="en-US" sz="2800" i="1" dirty="0" smtClean="0">
                <a:solidFill>
                  <a:schemeClr val="tx1"/>
                </a:solidFill>
              </a:rPr>
              <a:t>committed</a:t>
            </a:r>
            <a:r>
              <a:rPr lang="en-US" sz="2800" dirty="0" smtClean="0">
                <a:solidFill>
                  <a:schemeClr val="tx1"/>
                </a:solidFill>
              </a:rPr>
              <a:t> to Christ; </a:t>
            </a:r>
          </a:p>
          <a:p>
            <a:pPr marL="0" indent="0">
              <a:spcBef>
                <a:spcPts val="600"/>
              </a:spcBef>
              <a:buNone/>
            </a:pPr>
            <a:r>
              <a:rPr lang="en-US" sz="2800" dirty="0" smtClean="0">
                <a:solidFill>
                  <a:schemeClr val="tx1"/>
                </a:solidFill>
              </a:rPr>
              <a:t>                                                be </a:t>
            </a:r>
            <a:r>
              <a:rPr lang="en-US" sz="2800" i="1" dirty="0" smtClean="0">
                <a:solidFill>
                  <a:schemeClr val="tx1"/>
                </a:solidFill>
              </a:rPr>
              <a:t>surrendered</a:t>
            </a:r>
            <a:r>
              <a:rPr lang="en-US" sz="2800" dirty="0" smtClean="0">
                <a:solidFill>
                  <a:schemeClr val="tx1"/>
                </a:solidFill>
              </a:rPr>
              <a:t> to Christ</a:t>
            </a:r>
            <a:endParaRPr lang="en-US" sz="2800" dirty="0">
              <a:solidFill>
                <a:schemeClr val="tx1"/>
              </a:solidFill>
            </a:endParaRPr>
          </a:p>
        </p:txBody>
      </p:sp>
    </p:spTree>
    <p:extLst>
      <p:ext uri="{BB962C8B-B14F-4D97-AF65-F5344CB8AC3E}">
        <p14:creationId xmlns:p14="http://schemas.microsoft.com/office/powerpoint/2010/main" val="2530744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par>
                          <p:cTn id="28" fill="hold">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wipe(left)">
                                      <p:cBhvr>
                                        <p:cTn id="3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a:t>The example of Elijah (1 Kings 18)</a:t>
            </a:r>
          </a:p>
        </p:txBody>
      </p:sp>
      <p:sp>
        <p:nvSpPr>
          <p:cNvPr id="3" name="Content Placeholder 2"/>
          <p:cNvSpPr>
            <a:spLocks noGrp="1"/>
          </p:cNvSpPr>
          <p:nvPr>
            <p:ph idx="1"/>
          </p:nvPr>
        </p:nvSpPr>
        <p:spPr>
          <a:xfrm>
            <a:off x="2515413" y="1220481"/>
            <a:ext cx="8845761" cy="4614266"/>
          </a:xfrm>
        </p:spPr>
        <p:txBody>
          <a:bodyPr>
            <a:normAutofit/>
          </a:bodyPr>
          <a:lstStyle/>
          <a:p>
            <a:pPr marL="0" indent="0">
              <a:spcBef>
                <a:spcPts val="600"/>
              </a:spcBef>
              <a:spcAft>
                <a:spcPts val="1200"/>
              </a:spcAft>
              <a:buNone/>
            </a:pPr>
            <a:r>
              <a:rPr lang="en-US" sz="3200" b="1" dirty="0" smtClean="0">
                <a:solidFill>
                  <a:schemeClr val="tx1"/>
                </a:solidFill>
              </a:rPr>
              <a:t>v.20-22</a:t>
            </a:r>
            <a:r>
              <a:rPr lang="en-US" sz="3200" dirty="0" smtClean="0">
                <a:solidFill>
                  <a:schemeClr val="tx1"/>
                </a:solidFill>
              </a:rPr>
              <a:t> </a:t>
            </a:r>
            <a:r>
              <a:rPr lang="en-US" sz="3200" dirty="0">
                <a:solidFill>
                  <a:schemeClr val="tx1"/>
                </a:solidFill>
              </a:rPr>
              <a:t>– </a:t>
            </a:r>
            <a:r>
              <a:rPr lang="en-US" sz="3200" dirty="0" smtClean="0">
                <a:solidFill>
                  <a:schemeClr val="tx1"/>
                </a:solidFill>
              </a:rPr>
              <a:t>Elijah: a bold voice for God</a:t>
            </a:r>
            <a:endParaRPr lang="en-US" sz="3200" dirty="0">
              <a:solidFill>
                <a:schemeClr val="tx1"/>
              </a:solidFill>
            </a:endParaRPr>
          </a:p>
          <a:p>
            <a:pPr marL="0" indent="0">
              <a:spcBef>
                <a:spcPts val="600"/>
              </a:spcBef>
              <a:spcAft>
                <a:spcPts val="1200"/>
              </a:spcAft>
              <a:buNone/>
            </a:pPr>
            <a:r>
              <a:rPr lang="en-US" sz="3200" b="1" dirty="0" smtClean="0">
                <a:solidFill>
                  <a:schemeClr val="tx1"/>
                </a:solidFill>
              </a:rPr>
              <a:t>v.23-24</a:t>
            </a:r>
            <a:r>
              <a:rPr lang="en-US" sz="3200" dirty="0" smtClean="0">
                <a:solidFill>
                  <a:schemeClr val="tx1"/>
                </a:solidFill>
              </a:rPr>
              <a:t> </a:t>
            </a:r>
            <a:r>
              <a:rPr lang="en-US" sz="3200" dirty="0">
                <a:solidFill>
                  <a:schemeClr val="tx1"/>
                </a:solidFill>
              </a:rPr>
              <a:t>– </a:t>
            </a:r>
            <a:r>
              <a:rPr lang="en-US" sz="3200" dirty="0" smtClean="0">
                <a:solidFill>
                  <a:schemeClr val="tx1"/>
                </a:solidFill>
              </a:rPr>
              <a:t>The true God vs. the false god</a:t>
            </a:r>
          </a:p>
          <a:p>
            <a:pPr marL="0" indent="0">
              <a:spcBef>
                <a:spcPts val="600"/>
              </a:spcBef>
              <a:spcAft>
                <a:spcPts val="1200"/>
              </a:spcAft>
              <a:buNone/>
            </a:pPr>
            <a:r>
              <a:rPr lang="en-US" sz="3200" b="1" dirty="0" smtClean="0">
                <a:solidFill>
                  <a:schemeClr val="tx1"/>
                </a:solidFill>
              </a:rPr>
              <a:t>v.29</a:t>
            </a:r>
            <a:r>
              <a:rPr lang="en-US" sz="3200" dirty="0" smtClean="0">
                <a:solidFill>
                  <a:schemeClr val="tx1"/>
                </a:solidFill>
              </a:rPr>
              <a:t> </a:t>
            </a:r>
            <a:r>
              <a:rPr lang="en-US" sz="3200" dirty="0">
                <a:solidFill>
                  <a:schemeClr val="tx1"/>
                </a:solidFill>
              </a:rPr>
              <a:t>– </a:t>
            </a:r>
            <a:r>
              <a:rPr lang="en-US" sz="3200" dirty="0" smtClean="0">
                <a:solidFill>
                  <a:schemeClr val="tx1"/>
                </a:solidFill>
              </a:rPr>
              <a:t>silence from Baal</a:t>
            </a:r>
            <a:endParaRPr lang="en-US" sz="3200" dirty="0">
              <a:solidFill>
                <a:schemeClr val="tx1"/>
              </a:solidFill>
            </a:endParaRPr>
          </a:p>
          <a:p>
            <a:pPr marL="0" indent="0">
              <a:spcBef>
                <a:spcPts val="600"/>
              </a:spcBef>
              <a:spcAft>
                <a:spcPts val="1200"/>
              </a:spcAft>
              <a:buNone/>
            </a:pPr>
            <a:r>
              <a:rPr lang="en-US" sz="3200" b="1" dirty="0" smtClean="0">
                <a:solidFill>
                  <a:schemeClr val="tx1"/>
                </a:solidFill>
              </a:rPr>
              <a:t>v.36-39</a:t>
            </a:r>
            <a:r>
              <a:rPr lang="en-US" sz="3200" dirty="0" smtClean="0">
                <a:solidFill>
                  <a:schemeClr val="tx1"/>
                </a:solidFill>
              </a:rPr>
              <a:t> </a:t>
            </a:r>
            <a:r>
              <a:rPr lang="en-US" sz="3200" dirty="0">
                <a:solidFill>
                  <a:schemeClr val="tx1"/>
                </a:solidFill>
              </a:rPr>
              <a:t>– </a:t>
            </a:r>
            <a:r>
              <a:rPr lang="en-US" sz="3200" dirty="0" smtClean="0">
                <a:solidFill>
                  <a:schemeClr val="tx1"/>
                </a:solidFill>
              </a:rPr>
              <a:t>the true God responds with Power</a:t>
            </a:r>
          </a:p>
          <a:p>
            <a:pPr marL="0" indent="0">
              <a:spcBef>
                <a:spcPts val="600"/>
              </a:spcBef>
              <a:spcAft>
                <a:spcPts val="1200"/>
              </a:spcAft>
              <a:buNone/>
            </a:pPr>
            <a:r>
              <a:rPr lang="en-US" sz="3200" b="1" dirty="0" smtClean="0">
                <a:solidFill>
                  <a:schemeClr val="tx1"/>
                </a:solidFill>
              </a:rPr>
              <a:t>2 Kings 2:1-2 </a:t>
            </a:r>
            <a:r>
              <a:rPr lang="en-US" sz="3200" dirty="0" smtClean="0">
                <a:solidFill>
                  <a:schemeClr val="tx1"/>
                </a:solidFill>
              </a:rPr>
              <a:t>– how to effectively serve God when the teacher leaves?</a:t>
            </a:r>
            <a:endParaRPr lang="en-US" sz="3200" dirty="0">
              <a:solidFill>
                <a:schemeClr val="tx1"/>
              </a:solidFill>
            </a:endParaRPr>
          </a:p>
        </p:txBody>
      </p:sp>
    </p:spTree>
    <p:extLst>
      <p:ext uri="{BB962C8B-B14F-4D97-AF65-F5344CB8AC3E}">
        <p14:creationId xmlns:p14="http://schemas.microsoft.com/office/powerpoint/2010/main" val="1618164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A New Chapter for Elisha (2 Kings 2)</a:t>
            </a:r>
            <a:endParaRPr lang="en-US" b="1" u="sng" dirty="0"/>
          </a:p>
        </p:txBody>
      </p:sp>
      <p:sp>
        <p:nvSpPr>
          <p:cNvPr id="3" name="Content Placeholder 2"/>
          <p:cNvSpPr>
            <a:spLocks noGrp="1"/>
          </p:cNvSpPr>
          <p:nvPr>
            <p:ph idx="1"/>
          </p:nvPr>
        </p:nvSpPr>
        <p:spPr>
          <a:xfrm>
            <a:off x="2144487" y="1220481"/>
            <a:ext cx="9405256" cy="4995262"/>
          </a:xfrm>
        </p:spPr>
        <p:txBody>
          <a:bodyPr>
            <a:normAutofit/>
          </a:bodyPr>
          <a:lstStyle/>
          <a:p>
            <a:pPr marL="0" indent="0">
              <a:buNone/>
            </a:pPr>
            <a:r>
              <a:rPr lang="en-US" sz="3200" b="1" dirty="0">
                <a:solidFill>
                  <a:schemeClr val="tx1"/>
                </a:solidFill>
              </a:rPr>
              <a:t>v.7,8</a:t>
            </a:r>
            <a:r>
              <a:rPr lang="en-US" sz="3200" dirty="0">
                <a:solidFill>
                  <a:schemeClr val="tx1"/>
                </a:solidFill>
              </a:rPr>
              <a:t> – </a:t>
            </a:r>
            <a:r>
              <a:rPr lang="en-US" sz="3200" dirty="0" smtClean="0">
                <a:solidFill>
                  <a:schemeClr val="tx1"/>
                </a:solidFill>
              </a:rPr>
              <a:t>crossing the Jordan started a new </a:t>
            </a:r>
            <a:r>
              <a:rPr lang="en-US" sz="3200" dirty="0">
                <a:solidFill>
                  <a:schemeClr val="tx1"/>
                </a:solidFill>
              </a:rPr>
              <a:t>chapter in </a:t>
            </a:r>
            <a:r>
              <a:rPr lang="en-US" sz="3200" dirty="0" smtClean="0">
                <a:solidFill>
                  <a:schemeClr val="tx1"/>
                </a:solidFill>
              </a:rPr>
              <a:t>the lives of Israel (and Elisha)</a:t>
            </a:r>
            <a:endParaRPr lang="en-US" sz="3200" dirty="0">
              <a:solidFill>
                <a:schemeClr val="tx1"/>
              </a:solidFill>
            </a:endParaRPr>
          </a:p>
          <a:p>
            <a:pPr marL="0" indent="0">
              <a:buNone/>
            </a:pPr>
            <a:r>
              <a:rPr lang="en-US" sz="3200" b="1" dirty="0" smtClean="0">
                <a:solidFill>
                  <a:schemeClr val="tx1"/>
                </a:solidFill>
              </a:rPr>
              <a:t>v.9,10</a:t>
            </a:r>
            <a:r>
              <a:rPr lang="en-US" sz="3200" dirty="0" smtClean="0">
                <a:solidFill>
                  <a:schemeClr val="tx1"/>
                </a:solidFill>
              </a:rPr>
              <a:t> </a:t>
            </a:r>
            <a:r>
              <a:rPr lang="en-US" sz="3200" dirty="0">
                <a:solidFill>
                  <a:schemeClr val="tx1"/>
                </a:solidFill>
              </a:rPr>
              <a:t>– Elisha </a:t>
            </a:r>
            <a:r>
              <a:rPr lang="en-US" sz="3200" dirty="0" smtClean="0">
                <a:solidFill>
                  <a:schemeClr val="tx1"/>
                </a:solidFill>
              </a:rPr>
              <a:t>knew that </a:t>
            </a:r>
            <a:r>
              <a:rPr lang="en-US" sz="3200" dirty="0">
                <a:solidFill>
                  <a:schemeClr val="tx1"/>
                </a:solidFill>
              </a:rPr>
              <a:t>he needed to be </a:t>
            </a:r>
            <a:r>
              <a:rPr lang="en-US" sz="3200" b="1" u="sng" dirty="0">
                <a:solidFill>
                  <a:schemeClr val="tx1"/>
                </a:solidFill>
              </a:rPr>
              <a:t>filled with the </a:t>
            </a:r>
            <a:r>
              <a:rPr lang="en-US" sz="3200" b="1" u="sng" dirty="0" smtClean="0">
                <a:solidFill>
                  <a:schemeClr val="tx1"/>
                </a:solidFill>
              </a:rPr>
              <a:t>Spirit</a:t>
            </a:r>
            <a:r>
              <a:rPr lang="en-US" sz="3200" dirty="0" smtClean="0">
                <a:solidFill>
                  <a:schemeClr val="tx1"/>
                </a:solidFill>
              </a:rPr>
              <a:t>.  This </a:t>
            </a:r>
            <a:r>
              <a:rPr lang="en-US" sz="3200" dirty="0">
                <a:solidFill>
                  <a:schemeClr val="tx1"/>
                </a:solidFill>
              </a:rPr>
              <a:t>doesn’t happen by </a:t>
            </a:r>
            <a:r>
              <a:rPr lang="en-US" sz="3200" dirty="0" smtClean="0">
                <a:solidFill>
                  <a:schemeClr val="tx1"/>
                </a:solidFill>
              </a:rPr>
              <a:t>our effort, but by </a:t>
            </a:r>
            <a:r>
              <a:rPr lang="en-US" sz="3200" dirty="0">
                <a:solidFill>
                  <a:schemeClr val="tx1"/>
                </a:solidFill>
              </a:rPr>
              <a:t>the power and will of God.</a:t>
            </a:r>
          </a:p>
          <a:p>
            <a:pPr marL="0" indent="0">
              <a:buNone/>
            </a:pPr>
            <a:r>
              <a:rPr lang="en-US" sz="3200" b="1" dirty="0">
                <a:solidFill>
                  <a:schemeClr val="tx1"/>
                </a:solidFill>
              </a:rPr>
              <a:t>v.11,12</a:t>
            </a:r>
            <a:r>
              <a:rPr lang="en-US" sz="3200" dirty="0">
                <a:solidFill>
                  <a:schemeClr val="tx1"/>
                </a:solidFill>
              </a:rPr>
              <a:t> – </a:t>
            </a:r>
            <a:r>
              <a:rPr lang="en-US" sz="3200" dirty="0" smtClean="0">
                <a:solidFill>
                  <a:schemeClr val="tx1"/>
                </a:solidFill>
              </a:rPr>
              <a:t>Be ready and willing to accept </a:t>
            </a:r>
            <a:r>
              <a:rPr lang="en-US" sz="3200" dirty="0">
                <a:solidFill>
                  <a:schemeClr val="tx1"/>
                </a:solidFill>
              </a:rPr>
              <a:t>a new chapter of life </a:t>
            </a:r>
            <a:r>
              <a:rPr lang="en-US" sz="3200" dirty="0" smtClean="0">
                <a:solidFill>
                  <a:schemeClr val="tx1"/>
                </a:solidFill>
              </a:rPr>
              <a:t>and “take </a:t>
            </a:r>
            <a:r>
              <a:rPr lang="en-US" sz="3200" dirty="0">
                <a:solidFill>
                  <a:schemeClr val="tx1"/>
                </a:solidFill>
              </a:rPr>
              <a:t>up the </a:t>
            </a:r>
            <a:r>
              <a:rPr lang="en-US" sz="3200" dirty="0" smtClean="0">
                <a:solidFill>
                  <a:schemeClr val="tx1"/>
                </a:solidFill>
              </a:rPr>
              <a:t>cloak”</a:t>
            </a:r>
            <a:endParaRPr lang="en-US" sz="3200" dirty="0">
              <a:solidFill>
                <a:schemeClr val="tx1"/>
              </a:solidFill>
            </a:endParaRPr>
          </a:p>
          <a:p>
            <a:pPr marL="0" indent="0">
              <a:buNone/>
            </a:pPr>
            <a:r>
              <a:rPr lang="en-US" sz="3200" b="1" dirty="0">
                <a:solidFill>
                  <a:schemeClr val="tx1"/>
                </a:solidFill>
              </a:rPr>
              <a:t>v.13,14</a:t>
            </a:r>
            <a:r>
              <a:rPr lang="en-US" sz="3200" dirty="0">
                <a:solidFill>
                  <a:schemeClr val="tx1"/>
                </a:solidFill>
              </a:rPr>
              <a:t> – In </a:t>
            </a:r>
            <a:r>
              <a:rPr lang="en-US" sz="3200" dirty="0" smtClean="0">
                <a:solidFill>
                  <a:schemeClr val="tx1"/>
                </a:solidFill>
              </a:rPr>
              <a:t>your new </a:t>
            </a:r>
            <a:r>
              <a:rPr lang="en-US" sz="3200" dirty="0">
                <a:solidFill>
                  <a:schemeClr val="tx1"/>
                </a:solidFill>
              </a:rPr>
              <a:t>chapter, </a:t>
            </a:r>
            <a:r>
              <a:rPr lang="en-US" sz="3200" dirty="0" smtClean="0">
                <a:solidFill>
                  <a:schemeClr val="tx1"/>
                </a:solidFill>
              </a:rPr>
              <a:t>seek to be closer to God</a:t>
            </a:r>
          </a:p>
        </p:txBody>
      </p:sp>
    </p:spTree>
    <p:extLst>
      <p:ext uri="{BB962C8B-B14F-4D97-AF65-F5344CB8AC3E}">
        <p14:creationId xmlns:p14="http://schemas.microsoft.com/office/powerpoint/2010/main" val="1714024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A New Chapter for You (Ephesians 5)</a:t>
            </a:r>
            <a:endParaRPr lang="en-US" b="1" u="sng" dirty="0"/>
          </a:p>
        </p:txBody>
      </p:sp>
      <p:sp>
        <p:nvSpPr>
          <p:cNvPr id="3" name="Content Placeholder 2"/>
          <p:cNvSpPr>
            <a:spLocks noGrp="1"/>
          </p:cNvSpPr>
          <p:nvPr>
            <p:ph idx="1"/>
          </p:nvPr>
        </p:nvSpPr>
        <p:spPr>
          <a:xfrm>
            <a:off x="2515413" y="1220481"/>
            <a:ext cx="8845761" cy="4614266"/>
          </a:xfrm>
        </p:spPr>
        <p:txBody>
          <a:bodyPr>
            <a:normAutofit/>
          </a:bodyPr>
          <a:lstStyle/>
          <a:p>
            <a:pPr marL="0" indent="0">
              <a:buNone/>
            </a:pPr>
            <a:r>
              <a:rPr lang="en-US" sz="3200" b="1" dirty="0">
                <a:solidFill>
                  <a:schemeClr val="tx1"/>
                </a:solidFill>
              </a:rPr>
              <a:t>v.15</a:t>
            </a:r>
            <a:r>
              <a:rPr lang="en-US" sz="3200" dirty="0">
                <a:solidFill>
                  <a:schemeClr val="tx1"/>
                </a:solidFill>
              </a:rPr>
              <a:t> </a:t>
            </a:r>
            <a:r>
              <a:rPr lang="en-US" sz="3200" dirty="0" smtClean="0">
                <a:solidFill>
                  <a:schemeClr val="tx1"/>
                </a:solidFill>
              </a:rPr>
              <a:t>– Don’t </a:t>
            </a:r>
            <a:r>
              <a:rPr lang="en-US" sz="3200" dirty="0">
                <a:solidFill>
                  <a:schemeClr val="tx1"/>
                </a:solidFill>
              </a:rPr>
              <a:t>just do what is typical, seek to </a:t>
            </a:r>
            <a:r>
              <a:rPr lang="en-US" sz="3200" u="sng" dirty="0">
                <a:solidFill>
                  <a:schemeClr val="tx1"/>
                </a:solidFill>
              </a:rPr>
              <a:t>be wise</a:t>
            </a:r>
            <a:r>
              <a:rPr lang="en-US" sz="3200" dirty="0">
                <a:solidFill>
                  <a:schemeClr val="tx1"/>
                </a:solidFill>
              </a:rPr>
              <a:t>.</a:t>
            </a:r>
          </a:p>
          <a:p>
            <a:pPr marL="0" indent="0">
              <a:buNone/>
            </a:pPr>
            <a:r>
              <a:rPr lang="en-US" sz="3200" b="1" dirty="0">
                <a:solidFill>
                  <a:schemeClr val="tx1"/>
                </a:solidFill>
              </a:rPr>
              <a:t>v.16</a:t>
            </a:r>
            <a:r>
              <a:rPr lang="en-US" sz="3200" dirty="0">
                <a:solidFill>
                  <a:schemeClr val="tx1"/>
                </a:solidFill>
              </a:rPr>
              <a:t> – make the most of </a:t>
            </a:r>
            <a:r>
              <a:rPr lang="en-US" sz="3200" u="sng" dirty="0">
                <a:solidFill>
                  <a:schemeClr val="tx1"/>
                </a:solidFill>
              </a:rPr>
              <a:t>every opportunity</a:t>
            </a:r>
            <a:r>
              <a:rPr lang="en-US" sz="3200" dirty="0">
                <a:solidFill>
                  <a:schemeClr val="tx1"/>
                </a:solidFill>
              </a:rPr>
              <a:t>.  Your life is short, don’t waste it.</a:t>
            </a:r>
          </a:p>
          <a:p>
            <a:pPr marL="0" indent="0">
              <a:buNone/>
            </a:pPr>
            <a:r>
              <a:rPr lang="en-US" sz="3200" b="1" dirty="0">
                <a:solidFill>
                  <a:schemeClr val="tx1"/>
                </a:solidFill>
              </a:rPr>
              <a:t>v.17</a:t>
            </a:r>
            <a:r>
              <a:rPr lang="en-US" sz="3200" dirty="0">
                <a:solidFill>
                  <a:schemeClr val="tx1"/>
                </a:solidFill>
              </a:rPr>
              <a:t> – try to understand </a:t>
            </a:r>
            <a:r>
              <a:rPr lang="en-US" sz="3200" u="sng" dirty="0">
                <a:solidFill>
                  <a:schemeClr val="tx1"/>
                </a:solidFill>
              </a:rPr>
              <a:t>the will of the Lord</a:t>
            </a:r>
            <a:r>
              <a:rPr lang="en-US" sz="3200" dirty="0">
                <a:solidFill>
                  <a:schemeClr val="tx1"/>
                </a:solidFill>
              </a:rPr>
              <a:t> for you (not just the expectations of your society or the plans of your parents).</a:t>
            </a:r>
          </a:p>
          <a:p>
            <a:pPr marL="0" indent="0">
              <a:buNone/>
            </a:pPr>
            <a:r>
              <a:rPr lang="en-US" sz="3200" b="1" dirty="0">
                <a:solidFill>
                  <a:schemeClr val="tx1"/>
                </a:solidFill>
              </a:rPr>
              <a:t>v.18</a:t>
            </a:r>
            <a:r>
              <a:rPr lang="en-US" sz="3200" dirty="0">
                <a:solidFill>
                  <a:schemeClr val="tx1"/>
                </a:solidFill>
              </a:rPr>
              <a:t> – be </a:t>
            </a:r>
            <a:r>
              <a:rPr lang="en-US" sz="3200" u="sng" dirty="0">
                <a:solidFill>
                  <a:schemeClr val="tx1"/>
                </a:solidFill>
              </a:rPr>
              <a:t>filled with the Spirit</a:t>
            </a:r>
            <a:r>
              <a:rPr lang="en-US" sz="3200" dirty="0">
                <a:solidFill>
                  <a:schemeClr val="tx1"/>
                </a:solidFill>
              </a:rPr>
              <a:t> of God</a:t>
            </a:r>
            <a:r>
              <a:rPr lang="en-US" sz="3200" dirty="0" smtClean="0">
                <a:solidFill>
                  <a:schemeClr val="tx1"/>
                </a:solidFill>
              </a:rPr>
              <a:t>.</a:t>
            </a:r>
          </a:p>
          <a:p>
            <a:pPr marL="0" indent="0">
              <a:buNone/>
            </a:pPr>
            <a:endParaRPr lang="en-US" sz="3200" dirty="0">
              <a:solidFill>
                <a:schemeClr val="tx1"/>
              </a:solidFill>
            </a:endParaRPr>
          </a:p>
        </p:txBody>
      </p:sp>
    </p:spTree>
    <p:extLst>
      <p:ext uri="{BB962C8B-B14F-4D97-AF65-F5344CB8AC3E}">
        <p14:creationId xmlns:p14="http://schemas.microsoft.com/office/powerpoint/2010/main" val="3611503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Being Filled with His Spirit</a:t>
            </a:r>
            <a:endParaRPr lang="en-US" b="1" u="sng" dirty="0"/>
          </a:p>
        </p:txBody>
      </p:sp>
      <p:sp>
        <p:nvSpPr>
          <p:cNvPr id="3" name="Content Placeholder 2"/>
          <p:cNvSpPr>
            <a:spLocks noGrp="1"/>
          </p:cNvSpPr>
          <p:nvPr>
            <p:ph idx="1"/>
          </p:nvPr>
        </p:nvSpPr>
        <p:spPr>
          <a:xfrm>
            <a:off x="2045970" y="1220480"/>
            <a:ext cx="9635490" cy="5248899"/>
          </a:xfrm>
        </p:spPr>
        <p:txBody>
          <a:bodyPr>
            <a:normAutofit/>
          </a:bodyPr>
          <a:lstStyle/>
          <a:p>
            <a:pPr marL="0" indent="0">
              <a:buNone/>
            </a:pPr>
            <a:r>
              <a:rPr lang="en-US" sz="3200" b="1" dirty="0" smtClean="0">
                <a:solidFill>
                  <a:schemeClr val="tx1"/>
                </a:solidFill>
              </a:rPr>
              <a:t>Ephesians 5:19,20</a:t>
            </a:r>
          </a:p>
          <a:p>
            <a:pPr marL="0" indent="0">
              <a:buNone/>
            </a:pPr>
            <a:r>
              <a:rPr lang="en-US" sz="3200" dirty="0" smtClean="0">
                <a:solidFill>
                  <a:schemeClr val="tx1"/>
                </a:solidFill>
              </a:rPr>
              <a:t>“</a:t>
            </a:r>
            <a:r>
              <a:rPr lang="en-US" sz="3200" dirty="0">
                <a:solidFill>
                  <a:schemeClr val="tx1"/>
                </a:solidFill>
              </a:rPr>
              <a:t>Being filled with the Spirit </a:t>
            </a:r>
            <a:r>
              <a:rPr lang="en-US" sz="3200" dirty="0" smtClean="0">
                <a:solidFill>
                  <a:schemeClr val="tx1"/>
                </a:solidFill>
              </a:rPr>
              <a:t>is:</a:t>
            </a:r>
            <a:endParaRPr lang="en-US" sz="3200" dirty="0">
              <a:solidFill>
                <a:schemeClr val="tx1"/>
              </a:solidFill>
            </a:endParaRPr>
          </a:p>
          <a:p>
            <a:pPr marL="0" indent="0">
              <a:buNone/>
            </a:pPr>
            <a:r>
              <a:rPr lang="en-US" sz="3200" dirty="0" smtClean="0">
                <a:solidFill>
                  <a:schemeClr val="tx1"/>
                </a:solidFill>
              </a:rPr>
              <a:t>Living </a:t>
            </a:r>
            <a:r>
              <a:rPr lang="en-US" sz="3200" dirty="0">
                <a:solidFill>
                  <a:schemeClr val="tx1"/>
                </a:solidFill>
              </a:rPr>
              <a:t>in the conscious presence </a:t>
            </a:r>
            <a:endParaRPr lang="en-US" sz="3200" dirty="0" smtClean="0">
              <a:solidFill>
                <a:schemeClr val="tx1"/>
              </a:solidFill>
            </a:endParaRPr>
          </a:p>
          <a:p>
            <a:pPr marL="0" indent="0">
              <a:buNone/>
            </a:pPr>
            <a:r>
              <a:rPr lang="en-US" sz="3200" dirty="0">
                <a:solidFill>
                  <a:schemeClr val="tx1"/>
                </a:solidFill>
              </a:rPr>
              <a:t> </a:t>
            </a:r>
            <a:r>
              <a:rPr lang="en-US" sz="3200" dirty="0" smtClean="0">
                <a:solidFill>
                  <a:schemeClr val="tx1"/>
                </a:solidFill>
              </a:rPr>
              <a:t>    of </a:t>
            </a:r>
            <a:r>
              <a:rPr lang="en-US" sz="3200" dirty="0">
                <a:solidFill>
                  <a:schemeClr val="tx1"/>
                </a:solidFill>
              </a:rPr>
              <a:t>the Lord Jesus Christ, </a:t>
            </a:r>
          </a:p>
          <a:p>
            <a:pPr marL="0" indent="0">
              <a:buNone/>
            </a:pPr>
            <a:r>
              <a:rPr lang="en-US" sz="3200" dirty="0" smtClean="0">
                <a:solidFill>
                  <a:schemeClr val="tx1"/>
                </a:solidFill>
              </a:rPr>
              <a:t>Letting </a:t>
            </a:r>
            <a:r>
              <a:rPr lang="en-US" sz="3200" dirty="0">
                <a:solidFill>
                  <a:schemeClr val="tx1"/>
                </a:solidFill>
              </a:rPr>
              <a:t>His mind, through the Word, </a:t>
            </a:r>
          </a:p>
          <a:p>
            <a:pPr marL="0" indent="0">
              <a:buNone/>
            </a:pPr>
            <a:r>
              <a:rPr lang="en-US" sz="3200" dirty="0">
                <a:solidFill>
                  <a:schemeClr val="tx1"/>
                </a:solidFill>
              </a:rPr>
              <a:t>     </a:t>
            </a:r>
            <a:r>
              <a:rPr lang="en-US" sz="3200" dirty="0" smtClean="0">
                <a:solidFill>
                  <a:schemeClr val="tx1"/>
                </a:solidFill>
              </a:rPr>
              <a:t>dominate </a:t>
            </a:r>
            <a:r>
              <a:rPr lang="en-US" sz="3200" dirty="0">
                <a:solidFill>
                  <a:schemeClr val="tx1"/>
                </a:solidFill>
              </a:rPr>
              <a:t>everything that </a:t>
            </a:r>
            <a:r>
              <a:rPr lang="en-US" sz="3200" dirty="0" smtClean="0">
                <a:solidFill>
                  <a:schemeClr val="tx1"/>
                </a:solidFill>
              </a:rPr>
              <a:t>you think and do.” </a:t>
            </a:r>
            <a:endParaRPr lang="en-US" sz="3200" dirty="0">
              <a:solidFill>
                <a:schemeClr val="tx1"/>
              </a:solidFill>
            </a:endParaRPr>
          </a:p>
          <a:p>
            <a:pPr marL="0" indent="0" algn="r">
              <a:buNone/>
            </a:pPr>
            <a:endParaRPr lang="en-US" sz="2400" dirty="0" smtClean="0">
              <a:solidFill>
                <a:schemeClr val="tx1"/>
              </a:solidFill>
            </a:endParaRPr>
          </a:p>
          <a:p>
            <a:pPr marL="0" indent="0" algn="r">
              <a:buNone/>
            </a:pPr>
            <a:r>
              <a:rPr lang="en-US" sz="2400" dirty="0" smtClean="0">
                <a:solidFill>
                  <a:schemeClr val="tx1"/>
                </a:solidFill>
              </a:rPr>
              <a:t>(John MacArthur, Jr.)</a:t>
            </a:r>
            <a:endParaRPr lang="en-US" sz="2400" dirty="0">
              <a:solidFill>
                <a:schemeClr val="tx1"/>
              </a:solidFill>
            </a:endParaRPr>
          </a:p>
        </p:txBody>
      </p:sp>
    </p:spTree>
    <p:extLst>
      <p:ext uri="{BB962C8B-B14F-4D97-AF65-F5344CB8AC3E}">
        <p14:creationId xmlns:p14="http://schemas.microsoft.com/office/powerpoint/2010/main" val="4287735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par>
                          <p:cTn id="18" fill="hold">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left)">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left)">
                                      <p:cBhvr>
                                        <p:cTn id="26" dur="500"/>
                                        <p:tgtEl>
                                          <p:spTgt spid="3">
                                            <p:txEl>
                                              <p:pRg st="4" end="4"/>
                                            </p:txEl>
                                          </p:spTgt>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left)">
                                      <p:cBhvr>
                                        <p:cTn id="30" dur="500"/>
                                        <p:tgtEl>
                                          <p:spTgt spid="3">
                                            <p:txEl>
                                              <p:pRg st="5" end="5"/>
                                            </p:txEl>
                                          </p:spTgt>
                                        </p:tgtEl>
                                      </p:cBhvr>
                                    </p:animEffect>
                                  </p:childTnLst>
                                </p:cTn>
                              </p:par>
                            </p:childTnLst>
                          </p:cTn>
                        </p:par>
                        <p:par>
                          <p:cTn id="31" fill="hold">
                            <p:stCondLst>
                              <p:cond delay="1000"/>
                            </p:stCondLst>
                            <p:childTnLst>
                              <p:par>
                                <p:cTn id="32" presetID="22" presetClass="entr" presetSubtype="8" fill="hold" grpId="0" nodeType="afterEffect">
                                  <p:stCondLst>
                                    <p:cond delay="200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left)">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sz="4000" b="1" u="sng" dirty="0" smtClean="0"/>
              <a:t>In Summary:</a:t>
            </a:r>
            <a:endParaRPr lang="en-US" sz="4000" b="1" u="sng" dirty="0"/>
          </a:p>
        </p:txBody>
      </p:sp>
      <p:sp>
        <p:nvSpPr>
          <p:cNvPr id="3" name="Content Placeholder 2"/>
          <p:cNvSpPr>
            <a:spLocks noGrp="1"/>
          </p:cNvSpPr>
          <p:nvPr>
            <p:ph idx="1"/>
          </p:nvPr>
        </p:nvSpPr>
        <p:spPr>
          <a:xfrm>
            <a:off x="2160271" y="1280160"/>
            <a:ext cx="9200904" cy="5006340"/>
          </a:xfrm>
        </p:spPr>
        <p:txBody>
          <a:bodyPr>
            <a:normAutofit/>
          </a:bodyPr>
          <a:lstStyle/>
          <a:p>
            <a:pPr>
              <a:spcBef>
                <a:spcPts val="600"/>
              </a:spcBef>
              <a:spcAft>
                <a:spcPts val="1200"/>
              </a:spcAft>
            </a:pPr>
            <a:r>
              <a:rPr lang="en-US" sz="3200" dirty="0" smtClean="0">
                <a:solidFill>
                  <a:schemeClr val="tx1"/>
                </a:solidFill>
              </a:rPr>
              <a:t>Join a </a:t>
            </a:r>
            <a:r>
              <a:rPr lang="en-US" sz="3200" b="1" u="sng" dirty="0" smtClean="0">
                <a:solidFill>
                  <a:schemeClr val="tx1"/>
                </a:solidFill>
              </a:rPr>
              <a:t>local church</a:t>
            </a:r>
            <a:r>
              <a:rPr lang="en-US" sz="3200" dirty="0" smtClean="0">
                <a:solidFill>
                  <a:schemeClr val="tx1"/>
                </a:solidFill>
              </a:rPr>
              <a:t> for </a:t>
            </a:r>
            <a:r>
              <a:rPr lang="en-US" sz="3200" b="1" u="sng" dirty="0" smtClean="0">
                <a:solidFill>
                  <a:schemeClr val="tx1"/>
                </a:solidFill>
              </a:rPr>
              <a:t>worship</a:t>
            </a:r>
            <a:r>
              <a:rPr lang="en-US" sz="3200" dirty="0" smtClean="0">
                <a:solidFill>
                  <a:schemeClr val="tx1"/>
                </a:solidFill>
              </a:rPr>
              <a:t> and </a:t>
            </a:r>
            <a:r>
              <a:rPr lang="en-US" sz="3200" b="1" u="sng" dirty="0" smtClean="0">
                <a:solidFill>
                  <a:schemeClr val="tx1"/>
                </a:solidFill>
              </a:rPr>
              <a:t>fellowship</a:t>
            </a:r>
            <a:endParaRPr lang="en-US" sz="3200" dirty="0">
              <a:solidFill>
                <a:schemeClr val="tx1"/>
              </a:solidFill>
            </a:endParaRPr>
          </a:p>
          <a:p>
            <a:pPr>
              <a:spcBef>
                <a:spcPts val="600"/>
              </a:spcBef>
              <a:spcAft>
                <a:spcPts val="1200"/>
              </a:spcAft>
            </a:pPr>
            <a:r>
              <a:rPr lang="en-US" sz="3200" b="1" u="sng" dirty="0" smtClean="0">
                <a:solidFill>
                  <a:schemeClr val="tx1"/>
                </a:solidFill>
              </a:rPr>
              <a:t>Be </a:t>
            </a:r>
            <a:r>
              <a:rPr lang="en-US" sz="3200" b="1" u="sng" dirty="0">
                <a:solidFill>
                  <a:schemeClr val="tx1"/>
                </a:solidFill>
              </a:rPr>
              <a:t>on your </a:t>
            </a:r>
            <a:r>
              <a:rPr lang="en-US" sz="3200" b="1" u="sng" dirty="0" smtClean="0">
                <a:solidFill>
                  <a:schemeClr val="tx1"/>
                </a:solidFill>
              </a:rPr>
              <a:t>guard</a:t>
            </a:r>
            <a:r>
              <a:rPr lang="en-US" sz="3200" dirty="0" smtClean="0">
                <a:solidFill>
                  <a:schemeClr val="tx1"/>
                </a:solidFill>
              </a:rPr>
              <a:t> against false </a:t>
            </a:r>
            <a:r>
              <a:rPr lang="en-US" sz="3200" dirty="0">
                <a:solidFill>
                  <a:schemeClr val="tx1"/>
                </a:solidFill>
              </a:rPr>
              <a:t>teaching </a:t>
            </a:r>
          </a:p>
          <a:p>
            <a:pPr lvl="0">
              <a:spcBef>
                <a:spcPts val="600"/>
              </a:spcBef>
              <a:spcAft>
                <a:spcPts val="1200"/>
              </a:spcAft>
            </a:pPr>
            <a:r>
              <a:rPr lang="en-US" sz="3200" dirty="0" smtClean="0">
                <a:solidFill>
                  <a:schemeClr val="tx1"/>
                </a:solidFill>
              </a:rPr>
              <a:t>Be </a:t>
            </a:r>
            <a:r>
              <a:rPr lang="en-US" sz="3200" dirty="0">
                <a:solidFill>
                  <a:schemeClr val="tx1"/>
                </a:solidFill>
              </a:rPr>
              <a:t>strong in </a:t>
            </a:r>
            <a:r>
              <a:rPr lang="en-US" sz="3200" b="1" u="sng" dirty="0">
                <a:solidFill>
                  <a:schemeClr val="tx1"/>
                </a:solidFill>
              </a:rPr>
              <a:t>the Word</a:t>
            </a:r>
            <a:r>
              <a:rPr lang="en-US" sz="3200" dirty="0">
                <a:solidFill>
                  <a:schemeClr val="tx1"/>
                </a:solidFill>
              </a:rPr>
              <a:t>: read it every day</a:t>
            </a:r>
          </a:p>
          <a:p>
            <a:pPr lvl="0">
              <a:spcBef>
                <a:spcPts val="600"/>
              </a:spcBef>
              <a:spcAft>
                <a:spcPts val="1200"/>
              </a:spcAft>
            </a:pPr>
            <a:r>
              <a:rPr lang="en-US" sz="3200" b="1" u="sng" dirty="0">
                <a:solidFill>
                  <a:schemeClr val="tx1"/>
                </a:solidFill>
              </a:rPr>
              <a:t>Surrender</a:t>
            </a:r>
            <a:r>
              <a:rPr lang="en-US" sz="3200" dirty="0">
                <a:solidFill>
                  <a:schemeClr val="tx1"/>
                </a:solidFill>
              </a:rPr>
              <a:t> your life to God’s will; don’t just do the easy thing</a:t>
            </a:r>
          </a:p>
          <a:p>
            <a:pPr lvl="0">
              <a:spcBef>
                <a:spcPts val="600"/>
              </a:spcBef>
              <a:spcAft>
                <a:spcPts val="1200"/>
              </a:spcAft>
            </a:pPr>
            <a:r>
              <a:rPr lang="en-US" sz="3200" dirty="0">
                <a:solidFill>
                  <a:schemeClr val="tx1"/>
                </a:solidFill>
              </a:rPr>
              <a:t>Seek to be </a:t>
            </a:r>
            <a:r>
              <a:rPr lang="en-US" sz="3200" b="1" u="sng" dirty="0">
                <a:solidFill>
                  <a:schemeClr val="tx1"/>
                </a:solidFill>
              </a:rPr>
              <a:t>filled with the Spirit</a:t>
            </a:r>
            <a:r>
              <a:rPr lang="en-US" sz="3200" dirty="0">
                <a:solidFill>
                  <a:schemeClr val="tx1"/>
                </a:solidFill>
              </a:rPr>
              <a:t> of God, thanking Him for </a:t>
            </a:r>
            <a:r>
              <a:rPr lang="en-US" sz="3200" dirty="0" smtClean="0">
                <a:solidFill>
                  <a:schemeClr val="tx1"/>
                </a:solidFill>
              </a:rPr>
              <a:t>everything</a:t>
            </a:r>
            <a:endParaRPr lang="en-US" sz="3200" dirty="0">
              <a:solidFill>
                <a:schemeClr val="tx1"/>
              </a:solidFill>
            </a:endParaRPr>
          </a:p>
        </p:txBody>
      </p:sp>
    </p:spTree>
    <p:extLst>
      <p:ext uri="{BB962C8B-B14F-4D97-AF65-F5344CB8AC3E}">
        <p14:creationId xmlns:p14="http://schemas.microsoft.com/office/powerpoint/2010/main" val="3455540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1232</TotalTime>
  <Words>1901</Words>
  <Application>Microsoft Office PowerPoint</Application>
  <PresentationFormat>Widescreen</PresentationFormat>
  <Paragraphs>104</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Century Gothic</vt:lpstr>
      <vt:lpstr>Comic Sans MS</vt:lpstr>
      <vt:lpstr>Wingdings</vt:lpstr>
      <vt:lpstr>Wingdings 3</vt:lpstr>
      <vt:lpstr>Wisp</vt:lpstr>
      <vt:lpstr>Turning the Page</vt:lpstr>
      <vt:lpstr>A New Chapter for Paul (Acts 20)</vt:lpstr>
      <vt:lpstr>A New Chapter for Paul (Acts 21)</vt:lpstr>
      <vt:lpstr>The example of Elijah (1 Kings 18)</vt:lpstr>
      <vt:lpstr>A New Chapter for Elisha (2 Kings 2)</vt:lpstr>
      <vt:lpstr>A New Chapter for You (Ephesians 5)</vt:lpstr>
      <vt:lpstr>Being Filled with His Spirit</vt:lpstr>
      <vt:lpstr>In 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Proverbs Practical Advice for Living</dc:title>
  <dc:creator>Mark Robnett</dc:creator>
  <cp:lastModifiedBy>Mark Robnett</cp:lastModifiedBy>
  <cp:revision>66</cp:revision>
  <dcterms:created xsi:type="dcterms:W3CDTF">2022-01-24T15:36:14Z</dcterms:created>
  <dcterms:modified xsi:type="dcterms:W3CDTF">2022-05-15T01:08:11Z</dcterms:modified>
</cp:coreProperties>
</file>