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4" r:id="rId4"/>
    <p:sldId id="265" r:id="rId5"/>
    <p:sldId id="266" r:id="rId6"/>
    <p:sldId id="267" r:id="rId7"/>
    <p:sldId id="268" r:id="rId8"/>
    <p:sldId id="257" r:id="rId9"/>
    <p:sldId id="269"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1996" autoAdjust="0"/>
    <p:restoredTop sz="78420" autoAdjust="0"/>
  </p:normalViewPr>
  <p:slideViewPr>
    <p:cSldViewPr snapToGrid="0">
      <p:cViewPr varScale="1">
        <p:scale>
          <a:sx n="94" d="100"/>
          <a:sy n="94" d="100"/>
        </p:scale>
        <p:origin x="828" y="90"/>
      </p:cViewPr>
      <p:guideLst/>
    </p:cSldViewPr>
  </p:slideViewPr>
  <p:notesTextViewPr>
    <p:cViewPr>
      <p:scale>
        <a:sx n="200" d="100"/>
        <a:sy n="200" d="100"/>
      </p:scale>
      <p:origin x="0" y="0"/>
    </p:cViewPr>
  </p:notesTextViewPr>
  <p:sorterViewPr>
    <p:cViewPr>
      <p:scale>
        <a:sx n="180" d="100"/>
        <a:sy n="1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3/3/2022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49459" y="1486893"/>
            <a:ext cx="7548698" cy="1406028"/>
          </a:xfrm>
        </p:spPr>
        <p:txBody>
          <a:bodyPr>
            <a:normAutofit/>
          </a:bodyPr>
          <a:lstStyle/>
          <a:p>
            <a:pPr algn="ctr"/>
            <a:r>
              <a:rPr lang="en-US" dirty="0" smtClean="0"/>
              <a:t>Lessons from Proverbs</a:t>
            </a:r>
            <a:br>
              <a:rPr lang="en-US" dirty="0" smtClean="0"/>
            </a:br>
            <a:r>
              <a:rPr lang="en-US" sz="2800" dirty="0" smtClean="0">
                <a:solidFill>
                  <a:schemeClr val="tx1">
                    <a:lumMod val="50000"/>
                    <a:lumOff val="50000"/>
                  </a:schemeClr>
                </a:solidFill>
              </a:rPr>
              <a:t>Practical Advice for Living</a:t>
            </a:r>
            <a:r>
              <a:rPr lang="en-US" sz="2800" baseline="30000" dirty="0" smtClean="0">
                <a:solidFill>
                  <a:schemeClr val="tx1">
                    <a:lumMod val="50000"/>
                    <a:lumOff val="50000"/>
                  </a:schemeClr>
                </a:solidFill>
              </a:rPr>
              <a:t>*</a:t>
            </a:r>
            <a:endParaRPr lang="en-US" sz="6600" baseline="30000" dirty="0">
              <a:solidFill>
                <a:schemeClr val="tx1">
                  <a:lumMod val="50000"/>
                  <a:lumOff val="50000"/>
                </a:schemeClr>
              </a:solidFill>
            </a:endParaRPr>
          </a:p>
        </p:txBody>
      </p:sp>
      <p:sp>
        <p:nvSpPr>
          <p:cNvPr id="3" name="Subtitle 2"/>
          <p:cNvSpPr>
            <a:spLocks noGrp="1"/>
          </p:cNvSpPr>
          <p:nvPr>
            <p:ph type="subTitle" idx="1"/>
          </p:nvPr>
        </p:nvSpPr>
        <p:spPr>
          <a:xfrm>
            <a:off x="4076101" y="3791422"/>
            <a:ext cx="4352282" cy="1126283"/>
          </a:xfrm>
        </p:spPr>
        <p:txBody>
          <a:bodyPr>
            <a:normAutofit/>
          </a:bodyPr>
          <a:lstStyle/>
          <a:p>
            <a:pPr algn="ctr"/>
            <a:r>
              <a:rPr lang="en-US" sz="4000" b="1" dirty="0" smtClean="0">
                <a:solidFill>
                  <a:schemeClr val="tx1"/>
                </a:solidFill>
              </a:rPr>
              <a:t>Wealth</a:t>
            </a:r>
            <a:endParaRPr lang="en-US" sz="4000" b="1" dirty="0">
              <a:solidFill>
                <a:schemeClr val="tx1"/>
              </a:solidFill>
            </a:endParaRPr>
          </a:p>
        </p:txBody>
      </p:sp>
      <p:sp>
        <p:nvSpPr>
          <p:cNvPr id="5" name="TextBox 4"/>
          <p:cNvSpPr txBox="1"/>
          <p:nvPr/>
        </p:nvSpPr>
        <p:spPr>
          <a:xfrm>
            <a:off x="7360024" y="6436659"/>
            <a:ext cx="4831976" cy="307777"/>
          </a:xfrm>
          <a:prstGeom prst="rect">
            <a:avLst/>
          </a:prstGeom>
          <a:noFill/>
        </p:spPr>
        <p:txBody>
          <a:bodyPr wrap="square" rtlCol="0">
            <a:spAutoFit/>
          </a:bodyPr>
          <a:lstStyle/>
          <a:p>
            <a:r>
              <a:rPr lang="en-US" sz="1400" dirty="0" smtClean="0"/>
              <a:t>* From “A Father’s Gift” by Kenneth B. Wingate, 2009</a:t>
            </a:r>
            <a:endParaRPr lang="en-US" sz="1400" dirty="0"/>
          </a:p>
        </p:txBody>
      </p:sp>
    </p:spTree>
    <p:extLst>
      <p:ext uri="{BB962C8B-B14F-4D97-AF65-F5344CB8AC3E}">
        <p14:creationId xmlns:p14="http://schemas.microsoft.com/office/powerpoint/2010/main" val="23484345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What is “wealth”?</a:t>
            </a:r>
            <a:endParaRPr lang="en-US" b="1" u="sng" dirty="0"/>
          </a:p>
        </p:txBody>
      </p:sp>
      <p:sp>
        <p:nvSpPr>
          <p:cNvPr id="3" name="Content Placeholder 2"/>
          <p:cNvSpPr>
            <a:spLocks noGrp="1"/>
          </p:cNvSpPr>
          <p:nvPr>
            <p:ph idx="1"/>
          </p:nvPr>
        </p:nvSpPr>
        <p:spPr>
          <a:xfrm>
            <a:off x="2592924" y="1210235"/>
            <a:ext cx="8911687" cy="5307106"/>
          </a:xfrm>
        </p:spPr>
        <p:txBody>
          <a:bodyPr>
            <a:normAutofit/>
          </a:bodyPr>
          <a:lstStyle/>
          <a:p>
            <a:pPr>
              <a:spcBef>
                <a:spcPts val="600"/>
              </a:spcBef>
              <a:spcAft>
                <a:spcPts val="600"/>
              </a:spcAft>
            </a:pPr>
            <a:r>
              <a:rPr lang="en-US" sz="2400" u="sng" dirty="0" smtClean="0"/>
              <a:t>Physical things</a:t>
            </a:r>
            <a:r>
              <a:rPr lang="en-US" sz="2400" dirty="0" smtClean="0"/>
              <a:t>: money, food, clothing, house, etc.</a:t>
            </a:r>
          </a:p>
          <a:p>
            <a:pPr>
              <a:spcBef>
                <a:spcPts val="600"/>
              </a:spcBef>
              <a:spcAft>
                <a:spcPts val="600"/>
              </a:spcAft>
            </a:pPr>
            <a:r>
              <a:rPr lang="en-US" sz="2400" dirty="0" smtClean="0"/>
              <a:t>Lifeless objects: things that </a:t>
            </a:r>
            <a:r>
              <a:rPr lang="en-US" sz="2400" u="sng" dirty="0" smtClean="0"/>
              <a:t>we own</a:t>
            </a:r>
          </a:p>
          <a:p>
            <a:pPr>
              <a:spcBef>
                <a:spcPts val="600"/>
              </a:spcBef>
              <a:spcAft>
                <a:spcPts val="600"/>
              </a:spcAft>
            </a:pPr>
            <a:r>
              <a:rPr lang="en-US" sz="2400" dirty="0" smtClean="0"/>
              <a:t>Wealth can be good and a blessing (1 Timothy 6:17)</a:t>
            </a:r>
          </a:p>
          <a:p>
            <a:pPr>
              <a:spcBef>
                <a:spcPts val="600"/>
              </a:spcBef>
              <a:spcAft>
                <a:spcPts val="600"/>
              </a:spcAft>
            </a:pPr>
            <a:r>
              <a:rPr lang="en-US" sz="2400" dirty="0" smtClean="0"/>
              <a:t>But sadly, these things can sometimes </a:t>
            </a:r>
            <a:r>
              <a:rPr lang="en-US" sz="2400" u="sng" dirty="0" smtClean="0"/>
              <a:t>own us</a:t>
            </a:r>
            <a:r>
              <a:rPr lang="en-US" sz="2400" dirty="0" smtClean="0"/>
              <a:t>.</a:t>
            </a:r>
          </a:p>
          <a:p>
            <a:pPr>
              <a:spcBef>
                <a:spcPts val="600"/>
              </a:spcBef>
              <a:spcAft>
                <a:spcPts val="600"/>
              </a:spcAft>
            </a:pPr>
            <a:r>
              <a:rPr lang="en-US" sz="2400" dirty="0" smtClean="0"/>
              <a:t>Instead of us </a:t>
            </a:r>
            <a:r>
              <a:rPr lang="en-US" sz="2400" smtClean="0"/>
              <a:t>controlling things, </a:t>
            </a:r>
            <a:r>
              <a:rPr lang="en-US" sz="2400" dirty="0" smtClean="0"/>
              <a:t>they </a:t>
            </a:r>
            <a:r>
              <a:rPr lang="en-US" sz="2400" u="sng" dirty="0" smtClean="0"/>
              <a:t>can control us</a:t>
            </a:r>
            <a:r>
              <a:rPr lang="en-US" sz="2400" dirty="0" smtClean="0"/>
              <a:t>.</a:t>
            </a:r>
          </a:p>
          <a:p>
            <a:pPr>
              <a:spcBef>
                <a:spcPts val="600"/>
              </a:spcBef>
              <a:spcAft>
                <a:spcPts val="600"/>
              </a:spcAft>
            </a:pPr>
            <a:r>
              <a:rPr lang="en-US" sz="2400" dirty="0" smtClean="0"/>
              <a:t>Instead of being our </a:t>
            </a:r>
            <a:r>
              <a:rPr lang="en-US" sz="2400" u="sng" dirty="0" smtClean="0"/>
              <a:t>servant</a:t>
            </a:r>
            <a:r>
              <a:rPr lang="en-US" sz="2400" dirty="0" smtClean="0"/>
              <a:t>, wealth can become our </a:t>
            </a:r>
            <a:r>
              <a:rPr lang="en-US" sz="2400" u="sng" dirty="0" smtClean="0"/>
              <a:t>master</a:t>
            </a:r>
            <a:r>
              <a:rPr lang="en-US" sz="2400" dirty="0" smtClean="0"/>
              <a:t>.</a:t>
            </a:r>
          </a:p>
          <a:p>
            <a:pPr>
              <a:spcBef>
                <a:spcPts val="600"/>
              </a:spcBef>
              <a:spcAft>
                <a:spcPts val="600"/>
              </a:spcAft>
            </a:pPr>
            <a:r>
              <a:rPr lang="en-US" sz="2400" dirty="0" smtClean="0"/>
              <a:t>“No </a:t>
            </a:r>
            <a:r>
              <a:rPr lang="en-US" sz="2400" dirty="0"/>
              <a:t>one can serve two masters, since either he will hate one and love the other, or he will be devoted to one and despise the other. You cannot serve both God and money</a:t>
            </a:r>
            <a:r>
              <a:rPr lang="en-US" sz="2400" dirty="0" smtClean="0"/>
              <a:t>.”  Matthew 6:24</a:t>
            </a:r>
          </a:p>
        </p:txBody>
      </p:sp>
    </p:spTree>
    <p:extLst>
      <p:ext uri="{BB962C8B-B14F-4D97-AF65-F5344CB8AC3E}">
        <p14:creationId xmlns:p14="http://schemas.microsoft.com/office/powerpoint/2010/main" val="578800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a:t>Hold Material Things Lightly</a:t>
            </a:r>
          </a:p>
        </p:txBody>
      </p:sp>
      <p:sp>
        <p:nvSpPr>
          <p:cNvPr id="3" name="Content Placeholder 2"/>
          <p:cNvSpPr>
            <a:spLocks noGrp="1"/>
          </p:cNvSpPr>
          <p:nvPr>
            <p:ph idx="1"/>
          </p:nvPr>
        </p:nvSpPr>
        <p:spPr>
          <a:xfrm>
            <a:off x="2592924" y="1210235"/>
            <a:ext cx="8911687" cy="5307106"/>
          </a:xfrm>
        </p:spPr>
        <p:txBody>
          <a:bodyPr>
            <a:normAutofit/>
          </a:bodyPr>
          <a:lstStyle/>
          <a:p>
            <a:pPr>
              <a:spcBef>
                <a:spcPts val="600"/>
              </a:spcBef>
              <a:spcAft>
                <a:spcPts val="600"/>
              </a:spcAft>
            </a:pPr>
            <a:r>
              <a:rPr lang="en-US" sz="2400" dirty="0" smtClean="0"/>
              <a:t>Wealth can give us a false sense of security</a:t>
            </a:r>
          </a:p>
          <a:p>
            <a:pPr>
              <a:spcBef>
                <a:spcPts val="600"/>
              </a:spcBef>
              <a:spcAft>
                <a:spcPts val="600"/>
              </a:spcAft>
            </a:pPr>
            <a:r>
              <a:rPr lang="en-US" sz="2400" dirty="0" smtClean="0"/>
              <a:t>“</a:t>
            </a:r>
            <a:r>
              <a:rPr lang="en-US" sz="2400" dirty="0"/>
              <a:t>Anyone trusting in his riches will fall</a:t>
            </a:r>
            <a:r>
              <a:rPr lang="en-US" sz="2400" dirty="0" smtClean="0"/>
              <a:t>, but </a:t>
            </a:r>
            <a:r>
              <a:rPr lang="en-US" sz="2400" dirty="0"/>
              <a:t>the righteous will flourish like </a:t>
            </a:r>
            <a:r>
              <a:rPr lang="en-US" sz="2400" dirty="0" smtClean="0"/>
              <a:t>green leaves.” </a:t>
            </a:r>
            <a:r>
              <a:rPr lang="en-US" sz="2400" dirty="0"/>
              <a:t>(11:28</a:t>
            </a:r>
            <a:r>
              <a:rPr lang="en-US" sz="2400" dirty="0" smtClean="0"/>
              <a:t>)</a:t>
            </a:r>
            <a:r>
              <a:rPr lang="en-US" sz="2400" baseline="30000" dirty="0" smtClean="0"/>
              <a:t>*</a:t>
            </a:r>
            <a:endParaRPr lang="en-US" sz="2400" dirty="0" smtClean="0"/>
          </a:p>
          <a:p>
            <a:pPr>
              <a:spcBef>
                <a:spcPts val="600"/>
              </a:spcBef>
              <a:spcAft>
                <a:spcPts val="600"/>
              </a:spcAft>
            </a:pPr>
            <a:r>
              <a:rPr lang="en-US" sz="2400" dirty="0" smtClean="0"/>
              <a:t>“</a:t>
            </a:r>
            <a:r>
              <a:rPr lang="en-US" sz="2400" dirty="0"/>
              <a:t>Don’t wear yourself out to get rich</a:t>
            </a:r>
            <a:r>
              <a:rPr lang="en-US" sz="2400" dirty="0" smtClean="0"/>
              <a:t>; because </a:t>
            </a:r>
            <a:r>
              <a:rPr lang="en-US" sz="2400" dirty="0"/>
              <a:t>you know better, stop</a:t>
            </a:r>
            <a:r>
              <a:rPr lang="en-US" sz="2400" dirty="0" smtClean="0"/>
              <a:t>!  As </a:t>
            </a:r>
            <a:r>
              <a:rPr lang="en-US" sz="2400" dirty="0"/>
              <a:t>soon as your eyes fly to it, it </a:t>
            </a:r>
            <a:r>
              <a:rPr lang="en-US" sz="2400" dirty="0" smtClean="0"/>
              <a:t>disappears, for </a:t>
            </a:r>
            <a:r>
              <a:rPr lang="en-US" sz="2400" dirty="0"/>
              <a:t>it makes wings for </a:t>
            </a:r>
            <a:r>
              <a:rPr lang="en-US" sz="2400" dirty="0" smtClean="0"/>
              <a:t>itself and </a:t>
            </a:r>
            <a:r>
              <a:rPr lang="en-US" sz="2400" dirty="0"/>
              <a:t>flies like an eagle to the sky</a:t>
            </a:r>
            <a:r>
              <a:rPr lang="en-US" sz="2400" dirty="0" smtClean="0"/>
              <a:t>.”(23:4,5</a:t>
            </a:r>
            <a:r>
              <a:rPr lang="en-US" sz="2400" dirty="0"/>
              <a:t>)</a:t>
            </a:r>
            <a:endParaRPr lang="en-US" sz="2400" dirty="0" smtClean="0"/>
          </a:p>
          <a:p>
            <a:pPr>
              <a:spcBef>
                <a:spcPts val="600"/>
              </a:spcBef>
              <a:spcAft>
                <a:spcPts val="600"/>
              </a:spcAft>
            </a:pPr>
            <a:r>
              <a:rPr lang="en-US" sz="2400" dirty="0" smtClean="0"/>
              <a:t>“Look </a:t>
            </a:r>
            <a:r>
              <a:rPr lang="en-US" sz="2400" dirty="0"/>
              <a:t>up to the heavens</a:t>
            </a:r>
            <a:r>
              <a:rPr lang="en-US" sz="2400" dirty="0" smtClean="0"/>
              <a:t>, and </a:t>
            </a:r>
            <a:r>
              <a:rPr lang="en-US" sz="2400" dirty="0"/>
              <a:t>look at the earth beneath</a:t>
            </a:r>
            <a:r>
              <a:rPr lang="en-US" sz="2400" dirty="0" smtClean="0"/>
              <a:t>; for </a:t>
            </a:r>
            <a:r>
              <a:rPr lang="en-US" sz="2400" dirty="0"/>
              <a:t>the heavens will vanish like smoke</a:t>
            </a:r>
            <a:r>
              <a:rPr lang="en-US" sz="2400" dirty="0" smtClean="0"/>
              <a:t>, the </a:t>
            </a:r>
            <a:r>
              <a:rPr lang="en-US" sz="2400" dirty="0"/>
              <a:t>earth will wear out like a garment</a:t>
            </a:r>
            <a:r>
              <a:rPr lang="en-US" sz="2400" dirty="0" smtClean="0"/>
              <a:t>, and </a:t>
            </a:r>
            <a:r>
              <a:rPr lang="en-US" sz="2400" dirty="0"/>
              <a:t>its inhabitants will die like gnats. But my salvation will last forever</a:t>
            </a:r>
            <a:r>
              <a:rPr lang="en-US" sz="2400" dirty="0" smtClean="0"/>
              <a:t>, and </a:t>
            </a:r>
            <a:r>
              <a:rPr lang="en-US" sz="2400" dirty="0"/>
              <a:t>my righteousness will never be shattered</a:t>
            </a:r>
            <a:r>
              <a:rPr lang="en-US" sz="2400" dirty="0" smtClean="0"/>
              <a:t>.” </a:t>
            </a:r>
            <a:r>
              <a:rPr lang="en-US" sz="2400" dirty="0"/>
              <a:t>-- Isaiah </a:t>
            </a:r>
            <a:r>
              <a:rPr lang="en-US" sz="2400" dirty="0" smtClean="0"/>
              <a:t>51:6</a:t>
            </a:r>
            <a:endParaRPr lang="en-US" sz="2400" dirty="0"/>
          </a:p>
          <a:p>
            <a:pPr>
              <a:spcBef>
                <a:spcPts val="600"/>
              </a:spcBef>
              <a:spcAft>
                <a:spcPts val="600"/>
              </a:spcAft>
            </a:pPr>
            <a:endParaRPr lang="en-US" sz="2400" dirty="0" smtClean="0"/>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Christian Standard Bible</a:t>
            </a:r>
            <a:endParaRPr lang="en-US" sz="1200" dirty="0"/>
          </a:p>
        </p:txBody>
      </p:sp>
    </p:spTree>
    <p:extLst>
      <p:ext uri="{BB962C8B-B14F-4D97-AF65-F5344CB8AC3E}">
        <p14:creationId xmlns:p14="http://schemas.microsoft.com/office/powerpoint/2010/main" val="2152584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Be Content</a:t>
            </a:r>
            <a:r>
              <a:rPr lang="en-US" dirty="0" smtClean="0"/>
              <a:t> </a:t>
            </a:r>
            <a:r>
              <a:rPr lang="en-US" sz="2800" dirty="0" smtClean="0"/>
              <a:t>(satisfied, at peace)</a:t>
            </a:r>
            <a:endParaRPr lang="en-US" sz="2800" dirty="0"/>
          </a:p>
        </p:txBody>
      </p:sp>
      <p:sp>
        <p:nvSpPr>
          <p:cNvPr id="3" name="Content Placeholder 2"/>
          <p:cNvSpPr>
            <a:spLocks noGrp="1"/>
          </p:cNvSpPr>
          <p:nvPr>
            <p:ph idx="1"/>
          </p:nvPr>
        </p:nvSpPr>
        <p:spPr>
          <a:xfrm>
            <a:off x="2458449" y="1210235"/>
            <a:ext cx="9070158" cy="5307106"/>
          </a:xfrm>
        </p:spPr>
        <p:txBody>
          <a:bodyPr>
            <a:normAutofit fontScale="92500" lnSpcReduction="10000"/>
          </a:bodyPr>
          <a:lstStyle/>
          <a:p>
            <a:pPr>
              <a:spcBef>
                <a:spcPts val="600"/>
              </a:spcBef>
              <a:spcAft>
                <a:spcPts val="1800"/>
              </a:spcAft>
            </a:pPr>
            <a:r>
              <a:rPr lang="en-US" sz="2400" dirty="0" smtClean="0"/>
              <a:t>There are two ways to be rich: have much or want little.</a:t>
            </a:r>
          </a:p>
          <a:p>
            <a:pPr>
              <a:spcBef>
                <a:spcPts val="600"/>
              </a:spcBef>
              <a:spcAft>
                <a:spcPts val="1800"/>
              </a:spcAft>
            </a:pPr>
            <a:r>
              <a:rPr lang="en-US" sz="2400" dirty="0" smtClean="0"/>
              <a:t>“Better </a:t>
            </a:r>
            <a:r>
              <a:rPr lang="en-US" sz="2400" dirty="0"/>
              <a:t>a little with the fear of the </a:t>
            </a:r>
            <a:r>
              <a:rPr lang="en-US" sz="2400" dirty="0" smtClean="0"/>
              <a:t>Lord than </a:t>
            </a:r>
            <a:r>
              <a:rPr lang="en-US" sz="2400" dirty="0"/>
              <a:t>great treasure with turmoil</a:t>
            </a:r>
            <a:r>
              <a:rPr lang="en-US" sz="2400" dirty="0" smtClean="0"/>
              <a:t>. Better </a:t>
            </a:r>
            <a:r>
              <a:rPr lang="en-US" sz="2400" dirty="0"/>
              <a:t>a meal of vegetables where there is </a:t>
            </a:r>
            <a:r>
              <a:rPr lang="en-US" sz="2400" dirty="0" smtClean="0"/>
              <a:t>love than </a:t>
            </a:r>
            <a:r>
              <a:rPr lang="en-US" sz="2400" dirty="0"/>
              <a:t>a fattened ox with hatred</a:t>
            </a:r>
            <a:r>
              <a:rPr lang="en-US" sz="2400" dirty="0" smtClean="0"/>
              <a:t>.” (15:16-17)</a:t>
            </a:r>
          </a:p>
          <a:p>
            <a:pPr>
              <a:spcBef>
                <a:spcPts val="600"/>
              </a:spcBef>
              <a:spcAft>
                <a:spcPts val="1800"/>
              </a:spcAft>
            </a:pPr>
            <a:r>
              <a:rPr lang="en-US" sz="2400" dirty="0" smtClean="0"/>
              <a:t>“Better </a:t>
            </a:r>
            <a:r>
              <a:rPr lang="en-US" sz="2400" dirty="0"/>
              <a:t>a little with </a:t>
            </a:r>
            <a:r>
              <a:rPr lang="en-US" sz="2400" dirty="0" smtClean="0"/>
              <a:t>righteousness than </a:t>
            </a:r>
            <a:r>
              <a:rPr lang="en-US" sz="2400" dirty="0"/>
              <a:t>great income with injustice</a:t>
            </a:r>
            <a:r>
              <a:rPr lang="en-US" sz="2400" dirty="0" smtClean="0"/>
              <a:t>.” (16:8)</a:t>
            </a:r>
          </a:p>
          <a:p>
            <a:pPr>
              <a:spcBef>
                <a:spcPts val="600"/>
              </a:spcBef>
              <a:spcAft>
                <a:spcPts val="1800"/>
              </a:spcAft>
            </a:pPr>
            <a:r>
              <a:rPr lang="en-US" sz="2400" dirty="0" smtClean="0"/>
              <a:t>“Give </a:t>
            </a:r>
            <a:r>
              <a:rPr lang="en-US" sz="2400" dirty="0"/>
              <a:t>me neither poverty nor wealth</a:t>
            </a:r>
            <a:r>
              <a:rPr lang="en-US" sz="2400" dirty="0" smtClean="0"/>
              <a:t>; feed </a:t>
            </a:r>
            <a:r>
              <a:rPr lang="en-US" sz="2400" dirty="0"/>
              <a:t>me with the food I need</a:t>
            </a:r>
            <a:r>
              <a:rPr lang="en-US" sz="2400" dirty="0" smtClean="0"/>
              <a:t>. Otherwise</a:t>
            </a:r>
            <a:r>
              <a:rPr lang="en-US" sz="2400" dirty="0"/>
              <a:t>, I might have too </a:t>
            </a:r>
            <a:r>
              <a:rPr lang="en-US" sz="2400" dirty="0" smtClean="0"/>
              <a:t>much and </a:t>
            </a:r>
            <a:r>
              <a:rPr lang="en-US" sz="2400" dirty="0"/>
              <a:t>deny you, saying, “Who is the Lord</a:t>
            </a:r>
            <a:r>
              <a:rPr lang="en-US" sz="2400" dirty="0" smtClean="0"/>
              <a:t>?” or </a:t>
            </a:r>
            <a:r>
              <a:rPr lang="en-US" sz="2400" dirty="0"/>
              <a:t>I might have nothing and steal</a:t>
            </a:r>
            <a:r>
              <a:rPr lang="en-US" sz="2400" dirty="0" smtClean="0"/>
              <a:t>, bring shame on </a:t>
            </a:r>
            <a:r>
              <a:rPr lang="en-US" sz="2400" dirty="0"/>
              <a:t>the name of my God</a:t>
            </a:r>
            <a:r>
              <a:rPr lang="en-US" sz="2400" dirty="0" smtClean="0"/>
              <a:t>. (30:8,9)</a:t>
            </a:r>
          </a:p>
          <a:p>
            <a:pPr>
              <a:spcBef>
                <a:spcPts val="600"/>
              </a:spcBef>
              <a:spcAft>
                <a:spcPts val="1800"/>
              </a:spcAft>
            </a:pPr>
            <a:r>
              <a:rPr lang="en-US" sz="2400" dirty="0" smtClean="0"/>
              <a:t>“I </a:t>
            </a:r>
            <a:r>
              <a:rPr lang="en-US" sz="2400" dirty="0"/>
              <a:t>have learned to be content in whatever </a:t>
            </a:r>
            <a:r>
              <a:rPr lang="en-US" sz="2400" dirty="0" smtClean="0"/>
              <a:t>circumstances </a:t>
            </a:r>
            <a:r>
              <a:rPr lang="en-US" sz="2400" dirty="0"/>
              <a:t>I find myself. </a:t>
            </a:r>
            <a:r>
              <a:rPr lang="en-US" sz="2400" dirty="0" smtClean="0"/>
              <a:t>I </a:t>
            </a:r>
            <a:r>
              <a:rPr lang="en-US" sz="2400" dirty="0"/>
              <a:t>know how to make do with little, and I know how to make do with a lot</a:t>
            </a:r>
            <a:r>
              <a:rPr lang="en-US" sz="2400" dirty="0" smtClean="0"/>
              <a:t>.” </a:t>
            </a:r>
            <a:r>
              <a:rPr lang="en-US" sz="2400" dirty="0"/>
              <a:t>-- Philippians </a:t>
            </a:r>
            <a:r>
              <a:rPr lang="en-US" sz="2400" dirty="0" smtClean="0"/>
              <a:t>4:11-12</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3839691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Be Honest</a:t>
            </a:r>
            <a:endParaRPr lang="en-US" b="1" u="sng" dirty="0"/>
          </a:p>
        </p:txBody>
      </p:sp>
      <p:sp>
        <p:nvSpPr>
          <p:cNvPr id="3" name="Content Placeholder 2"/>
          <p:cNvSpPr>
            <a:spLocks noGrp="1"/>
          </p:cNvSpPr>
          <p:nvPr>
            <p:ph idx="1"/>
          </p:nvPr>
        </p:nvSpPr>
        <p:spPr>
          <a:xfrm>
            <a:off x="2592924" y="1210235"/>
            <a:ext cx="8911687" cy="5307106"/>
          </a:xfrm>
        </p:spPr>
        <p:txBody>
          <a:bodyPr>
            <a:normAutofit/>
          </a:bodyPr>
          <a:lstStyle/>
          <a:p>
            <a:pPr>
              <a:spcBef>
                <a:spcPts val="600"/>
              </a:spcBef>
              <a:spcAft>
                <a:spcPts val="1800"/>
              </a:spcAft>
            </a:pPr>
            <a:r>
              <a:rPr lang="en-US" sz="2400" dirty="0"/>
              <a:t>“Dishonest scales are detestable to the Lord</a:t>
            </a:r>
            <a:r>
              <a:rPr lang="en-US" sz="2400" dirty="0" smtClean="0"/>
              <a:t>, but </a:t>
            </a:r>
            <a:r>
              <a:rPr lang="en-US" sz="2400" dirty="0"/>
              <a:t>an accurate weight is his delight</a:t>
            </a:r>
            <a:r>
              <a:rPr lang="en-US" sz="2400" dirty="0" smtClean="0"/>
              <a:t>.” (11:1)</a:t>
            </a:r>
          </a:p>
          <a:p>
            <a:pPr>
              <a:spcBef>
                <a:spcPts val="600"/>
              </a:spcBef>
              <a:spcAft>
                <a:spcPts val="1800"/>
              </a:spcAft>
            </a:pPr>
            <a:r>
              <a:rPr lang="en-US" sz="2400" dirty="0" smtClean="0"/>
              <a:t>“Wealth </a:t>
            </a:r>
            <a:r>
              <a:rPr lang="en-US" sz="2400" dirty="0"/>
              <a:t>obtained by fraud will dwindle</a:t>
            </a:r>
            <a:r>
              <a:rPr lang="en-US" sz="2400" dirty="0" smtClean="0"/>
              <a:t>, but </a:t>
            </a:r>
            <a:r>
              <a:rPr lang="en-US" sz="2400" dirty="0"/>
              <a:t>whoever earns it through labor will multiply it</a:t>
            </a:r>
            <a:r>
              <a:rPr lang="en-US" sz="2400" dirty="0" smtClean="0"/>
              <a:t>.” (13:11)</a:t>
            </a:r>
          </a:p>
          <a:p>
            <a:pPr>
              <a:spcBef>
                <a:spcPts val="600"/>
              </a:spcBef>
              <a:spcAft>
                <a:spcPts val="1800"/>
              </a:spcAft>
            </a:pPr>
            <a:r>
              <a:rPr lang="en-US" sz="2400" dirty="0" smtClean="0"/>
              <a:t>“</a:t>
            </a:r>
            <a:r>
              <a:rPr lang="en-US" sz="2400" dirty="0"/>
              <a:t>The one who profits dishonestly troubles his household</a:t>
            </a:r>
            <a:r>
              <a:rPr lang="en-US" sz="2400" dirty="0" smtClean="0"/>
              <a:t>, but </a:t>
            </a:r>
            <a:r>
              <a:rPr lang="en-US" sz="2400" dirty="0"/>
              <a:t>the one who hates bribes will live</a:t>
            </a:r>
            <a:r>
              <a:rPr lang="en-US" sz="2400" dirty="0" smtClean="0"/>
              <a:t>.” (15:27)</a:t>
            </a:r>
          </a:p>
          <a:p>
            <a:pPr>
              <a:spcBef>
                <a:spcPts val="600"/>
              </a:spcBef>
              <a:spcAft>
                <a:spcPts val="1800"/>
              </a:spcAft>
            </a:pPr>
            <a:r>
              <a:rPr lang="en-US" sz="2400" dirty="0" smtClean="0"/>
              <a:t>“You </a:t>
            </a:r>
            <a:r>
              <a:rPr lang="en-US" sz="2400" dirty="0"/>
              <a:t>are of your father the devil</a:t>
            </a:r>
            <a:r>
              <a:rPr lang="en-US" sz="2400" dirty="0" smtClean="0"/>
              <a:t>, … He </a:t>
            </a:r>
            <a:r>
              <a:rPr lang="en-US" sz="2400" dirty="0"/>
              <a:t>was a murderer from the beginning and does not stand in the truth, because there is no truth in him</a:t>
            </a:r>
            <a:r>
              <a:rPr lang="en-US" sz="2400" dirty="0" smtClean="0"/>
              <a:t>.”  </a:t>
            </a:r>
            <a:r>
              <a:rPr lang="en-US" sz="2400" dirty="0"/>
              <a:t>-- John </a:t>
            </a:r>
            <a:r>
              <a:rPr lang="en-US" sz="2400" dirty="0" smtClean="0"/>
              <a:t>8:44</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pic>
        <p:nvPicPr>
          <p:cNvPr id="1026" name="Picture 2" descr="https://upload.wikimedia.org/wikipedia/commons/thumb/c/cd/Balance_scales_in_China_02.jpg/220px-Balance_scales_in_China_02.jpg"/>
          <p:cNvPicPr>
            <a:picLocks noChangeAspect="1" noChangeArrowheads="1"/>
          </p:cNvPicPr>
          <p:nvPr/>
        </p:nvPicPr>
        <p:blipFill rotWithShape="1">
          <a:blip r:embed="rId2">
            <a:extLst>
              <a:ext uri="{28A0092B-C50C-407E-A947-70E740481C1C}">
                <a14:useLocalDpi xmlns:a14="http://schemas.microsoft.com/office/drawing/2010/main" val="0"/>
              </a:ext>
            </a:extLst>
          </a:blip>
          <a:srcRect l="5505" t="19370" r="31465" b="14906"/>
          <a:stretch/>
        </p:blipFill>
        <p:spPr bwMode="auto">
          <a:xfrm>
            <a:off x="10644490" y="0"/>
            <a:ext cx="1547515" cy="12102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189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Be Diligent</a:t>
            </a:r>
            <a:r>
              <a:rPr lang="en-US" sz="2800" dirty="0" smtClean="0"/>
              <a:t> (to work hard and carefully)</a:t>
            </a:r>
            <a:endParaRPr lang="en-US" dirty="0"/>
          </a:p>
        </p:txBody>
      </p:sp>
      <p:sp>
        <p:nvSpPr>
          <p:cNvPr id="3" name="Content Placeholder 2"/>
          <p:cNvSpPr>
            <a:spLocks noGrp="1"/>
          </p:cNvSpPr>
          <p:nvPr>
            <p:ph idx="1"/>
          </p:nvPr>
        </p:nvSpPr>
        <p:spPr>
          <a:xfrm>
            <a:off x="2592924" y="1210235"/>
            <a:ext cx="8911687" cy="5307106"/>
          </a:xfrm>
        </p:spPr>
        <p:txBody>
          <a:bodyPr>
            <a:normAutofit/>
          </a:bodyPr>
          <a:lstStyle/>
          <a:p>
            <a:pPr>
              <a:spcBef>
                <a:spcPts val="600"/>
              </a:spcBef>
              <a:spcAft>
                <a:spcPts val="1200"/>
              </a:spcAft>
            </a:pPr>
            <a:r>
              <a:rPr lang="en-US" sz="2400" dirty="0" smtClean="0"/>
              <a:t>“Lazy </a:t>
            </a:r>
            <a:r>
              <a:rPr lang="en-US" sz="2400" dirty="0"/>
              <a:t>hands make one poor</a:t>
            </a:r>
            <a:r>
              <a:rPr lang="en-US" sz="2400" dirty="0" smtClean="0"/>
              <a:t>, but </a:t>
            </a:r>
            <a:r>
              <a:rPr lang="en-US" sz="2400" dirty="0"/>
              <a:t>diligent hands bring riches.” (10:4)</a:t>
            </a:r>
          </a:p>
          <a:p>
            <a:pPr>
              <a:spcBef>
                <a:spcPts val="600"/>
              </a:spcBef>
              <a:spcAft>
                <a:spcPts val="1200"/>
              </a:spcAft>
            </a:pPr>
            <a:r>
              <a:rPr lang="en-US" sz="2400" dirty="0"/>
              <a:t>“Whoever works his land will have plenty of </a:t>
            </a:r>
            <a:r>
              <a:rPr lang="en-US" sz="2400" dirty="0" smtClean="0"/>
              <a:t>bread, but </a:t>
            </a:r>
            <a:r>
              <a:rPr lang="en-US" sz="2400" dirty="0"/>
              <a:t>he who follows worthless pursuits will have plenty of poverty</a:t>
            </a:r>
            <a:r>
              <a:rPr lang="en-US" sz="2400" dirty="0" smtClean="0"/>
              <a:t>.” (28:19 – ESV)</a:t>
            </a:r>
            <a:endParaRPr lang="en-US" sz="2400" dirty="0"/>
          </a:p>
          <a:p>
            <a:pPr>
              <a:spcBef>
                <a:spcPts val="600"/>
              </a:spcBef>
              <a:spcAft>
                <a:spcPts val="1200"/>
              </a:spcAft>
            </a:pPr>
            <a:r>
              <a:rPr lang="en-US" sz="2400" dirty="0" smtClean="0"/>
              <a:t>Studies show that 50% of lottery tickets are bought by the poorest 33% of people.  Players lose 47 cents/dollar.</a:t>
            </a:r>
          </a:p>
          <a:p>
            <a:pPr>
              <a:spcBef>
                <a:spcPts val="600"/>
              </a:spcBef>
              <a:spcAft>
                <a:spcPts val="1200"/>
              </a:spcAft>
            </a:pPr>
            <a:r>
              <a:rPr lang="en-US" sz="2400" dirty="0"/>
              <a:t>“The one who oppresses the poor person insults his Maker</a:t>
            </a:r>
            <a:r>
              <a:rPr lang="en-US" sz="2400" dirty="0" smtClean="0"/>
              <a:t>, but </a:t>
            </a:r>
            <a:r>
              <a:rPr lang="en-US" sz="2400" dirty="0"/>
              <a:t>one who is kind to the needy honors him</a:t>
            </a:r>
            <a:r>
              <a:rPr lang="en-US" sz="2400" dirty="0" smtClean="0"/>
              <a:t>.” (14:31)</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20672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lstStyle/>
          <a:p>
            <a:r>
              <a:rPr lang="en-US" b="1" u="sng" dirty="0" smtClean="0"/>
              <a:t>Be Generous and Giving</a:t>
            </a:r>
            <a:endParaRPr lang="en-US" b="1" u="sng" dirty="0"/>
          </a:p>
        </p:txBody>
      </p:sp>
      <p:sp>
        <p:nvSpPr>
          <p:cNvPr id="3" name="Content Placeholder 2"/>
          <p:cNvSpPr>
            <a:spLocks noGrp="1"/>
          </p:cNvSpPr>
          <p:nvPr>
            <p:ph idx="1"/>
          </p:nvPr>
        </p:nvSpPr>
        <p:spPr>
          <a:xfrm>
            <a:off x="2592924" y="1210235"/>
            <a:ext cx="8911687" cy="5307106"/>
          </a:xfrm>
        </p:spPr>
        <p:txBody>
          <a:bodyPr>
            <a:normAutofit/>
          </a:bodyPr>
          <a:lstStyle/>
          <a:p>
            <a:pPr>
              <a:spcBef>
                <a:spcPts val="600"/>
              </a:spcBef>
              <a:spcAft>
                <a:spcPts val="600"/>
              </a:spcAft>
            </a:pPr>
            <a:r>
              <a:rPr lang="en-US" sz="2400" dirty="0"/>
              <a:t>“One person gives freely</a:t>
            </a:r>
            <a:r>
              <a:rPr lang="en-US" sz="2400" dirty="0" smtClean="0"/>
              <a:t>, yet </a:t>
            </a:r>
            <a:r>
              <a:rPr lang="en-US" sz="2400" dirty="0"/>
              <a:t>gains more</a:t>
            </a:r>
            <a:r>
              <a:rPr lang="en-US" sz="2400" dirty="0" smtClean="0"/>
              <a:t>; another </a:t>
            </a:r>
            <a:r>
              <a:rPr lang="en-US" sz="2400" dirty="0"/>
              <a:t>withholds what is right</a:t>
            </a:r>
            <a:r>
              <a:rPr lang="en-US" sz="2400" dirty="0" smtClean="0"/>
              <a:t>, only </a:t>
            </a:r>
            <a:r>
              <a:rPr lang="en-US" sz="2400" dirty="0"/>
              <a:t>to become poor</a:t>
            </a:r>
            <a:r>
              <a:rPr lang="en-US" sz="2400" dirty="0" smtClean="0"/>
              <a:t>.” (11:24)</a:t>
            </a:r>
          </a:p>
          <a:p>
            <a:pPr>
              <a:spcBef>
                <a:spcPts val="600"/>
              </a:spcBef>
              <a:spcAft>
                <a:spcPts val="600"/>
              </a:spcAft>
            </a:pPr>
            <a:r>
              <a:rPr lang="en-US" sz="2400" dirty="0" smtClean="0"/>
              <a:t>“A </a:t>
            </a:r>
            <a:r>
              <a:rPr lang="en-US" sz="2400" dirty="0"/>
              <a:t>generous person will be enriched</a:t>
            </a:r>
            <a:r>
              <a:rPr lang="en-US" sz="2400" dirty="0" smtClean="0"/>
              <a:t>, and </a:t>
            </a:r>
            <a:r>
              <a:rPr lang="en-US" sz="2400" dirty="0"/>
              <a:t>the one who gives a drink of </a:t>
            </a:r>
            <a:r>
              <a:rPr lang="en-US" sz="2400" dirty="0" smtClean="0"/>
              <a:t>water will </a:t>
            </a:r>
            <a:r>
              <a:rPr lang="en-US" sz="2400" dirty="0"/>
              <a:t>receive water</a:t>
            </a:r>
            <a:r>
              <a:rPr lang="en-US" sz="2400" dirty="0" smtClean="0"/>
              <a:t>.” (11:25)</a:t>
            </a:r>
          </a:p>
          <a:p>
            <a:pPr>
              <a:spcBef>
                <a:spcPts val="600"/>
              </a:spcBef>
              <a:spcAft>
                <a:spcPts val="600"/>
              </a:spcAft>
            </a:pPr>
            <a:r>
              <a:rPr lang="en-US" sz="2400" dirty="0"/>
              <a:t>“The one who despises his neighbor sins</a:t>
            </a:r>
            <a:r>
              <a:rPr lang="en-US" sz="2400" dirty="0" smtClean="0"/>
              <a:t>, but </a:t>
            </a:r>
            <a:r>
              <a:rPr lang="en-US" sz="2400" dirty="0"/>
              <a:t>whoever shows kindness to the poor will be happy</a:t>
            </a:r>
            <a:r>
              <a:rPr lang="en-US" sz="2400" dirty="0" smtClean="0"/>
              <a:t>.” (14:21)</a:t>
            </a:r>
          </a:p>
          <a:p>
            <a:pPr>
              <a:spcBef>
                <a:spcPts val="600"/>
              </a:spcBef>
              <a:spcAft>
                <a:spcPts val="600"/>
              </a:spcAft>
            </a:pPr>
            <a:r>
              <a:rPr lang="en-US" sz="2400" dirty="0" smtClean="0"/>
              <a:t>“The </a:t>
            </a:r>
            <a:r>
              <a:rPr lang="en-US" sz="2400" dirty="0"/>
              <a:t>person who sows sparingly will also reap sparingly, and the person who sows generously will also reap generously. </a:t>
            </a:r>
            <a:r>
              <a:rPr lang="en-US" sz="2400" dirty="0" smtClean="0"/>
              <a:t> </a:t>
            </a:r>
            <a:r>
              <a:rPr lang="en-US" sz="2400" dirty="0"/>
              <a:t>Each person should do as he has decided in his heart ​— ​not reluctantly or out of compulsion, since God loves a cheerful giver</a:t>
            </a:r>
            <a:r>
              <a:rPr lang="en-US" sz="2400" dirty="0" smtClean="0"/>
              <a:t>.” 2 </a:t>
            </a:r>
            <a:r>
              <a:rPr lang="en-US" sz="2400" dirty="0"/>
              <a:t>Corinthians </a:t>
            </a:r>
            <a:r>
              <a:rPr lang="en-US" sz="2400" dirty="0" smtClean="0"/>
              <a:t>9:6-7</a:t>
            </a:r>
          </a:p>
        </p:txBody>
      </p:sp>
      <p:sp>
        <p:nvSpPr>
          <p:cNvPr id="4" name="TextBox 3"/>
          <p:cNvSpPr txBox="1"/>
          <p:nvPr/>
        </p:nvSpPr>
        <p:spPr>
          <a:xfrm>
            <a:off x="4625793" y="6571136"/>
            <a:ext cx="7566212" cy="276999"/>
          </a:xfrm>
          <a:prstGeom prst="rect">
            <a:avLst/>
          </a:prstGeom>
          <a:noFill/>
        </p:spPr>
        <p:txBody>
          <a:bodyPr wrap="square" rtlCol="0">
            <a:spAutoFit/>
          </a:bodyPr>
          <a:lstStyle/>
          <a:p>
            <a:r>
              <a:rPr lang="en-US" sz="1200" dirty="0" smtClean="0"/>
              <a:t>* Unless otherwise indicated, all quotations are from the Book of Proverbs, </a:t>
            </a:r>
            <a:r>
              <a:rPr lang="en-US" sz="1200" dirty="0"/>
              <a:t>Christian Standard Bible</a:t>
            </a:r>
          </a:p>
        </p:txBody>
      </p:sp>
    </p:spTree>
    <p:extLst>
      <p:ext uri="{BB962C8B-B14F-4D97-AF65-F5344CB8AC3E}">
        <p14:creationId xmlns:p14="http://schemas.microsoft.com/office/powerpoint/2010/main" val="1898106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449806" y="624110"/>
            <a:ext cx="8252061" cy="1280890"/>
          </a:xfrm>
        </p:spPr>
        <p:txBody>
          <a:bodyPr/>
          <a:lstStyle/>
          <a:p>
            <a:r>
              <a:rPr lang="en-US" dirty="0" smtClean="0">
                <a:latin typeface="Arial" panose="020B0604020202020204" pitchFamily="34" charset="0"/>
                <a:cs typeface="Arial" panose="020B0604020202020204" pitchFamily="34" charset="0"/>
              </a:rPr>
              <a:t>Key Principle</a:t>
            </a:r>
            <a:r>
              <a:rPr lang="en-US" dirty="0" smtClean="0"/>
              <a:t>: God honors people who honor Him with their wealth.</a:t>
            </a:r>
            <a:endParaRPr lang="en-US" dirty="0"/>
          </a:p>
        </p:txBody>
      </p:sp>
      <p:sp>
        <p:nvSpPr>
          <p:cNvPr id="5" name="Content Placeholder 4"/>
          <p:cNvSpPr>
            <a:spLocks noGrp="1"/>
          </p:cNvSpPr>
          <p:nvPr>
            <p:ph sz="half" idx="1"/>
          </p:nvPr>
        </p:nvSpPr>
        <p:spPr>
          <a:xfrm>
            <a:off x="2446094" y="2133600"/>
            <a:ext cx="4313864" cy="4055532"/>
          </a:xfrm>
        </p:spPr>
        <p:txBody>
          <a:bodyPr>
            <a:normAutofit/>
          </a:bodyPr>
          <a:lstStyle/>
          <a:p>
            <a:pPr marL="0" indent="0">
              <a:spcAft>
                <a:spcPts val="1200"/>
              </a:spcAft>
              <a:buNone/>
            </a:pPr>
            <a:r>
              <a:rPr lang="en-US" sz="2800" b="1" u="sng" dirty="0" smtClean="0"/>
              <a:t>Wisdom</a:t>
            </a:r>
          </a:p>
          <a:p>
            <a:pPr marL="457200" indent="-457200">
              <a:spcAft>
                <a:spcPts val="1200"/>
              </a:spcAft>
              <a:buFont typeface="+mj-lt"/>
              <a:buAutoNum type="arabicPeriod"/>
            </a:pPr>
            <a:r>
              <a:rPr lang="en-US" sz="2000" dirty="0" smtClean="0"/>
              <a:t>Hold material things lightly</a:t>
            </a:r>
          </a:p>
          <a:p>
            <a:pPr marL="457200" indent="-457200">
              <a:spcAft>
                <a:spcPts val="1200"/>
              </a:spcAft>
              <a:buFont typeface="+mj-lt"/>
              <a:buAutoNum type="arabicPeriod"/>
            </a:pPr>
            <a:r>
              <a:rPr lang="en-US" sz="2000" dirty="0" smtClean="0"/>
              <a:t>Be content</a:t>
            </a:r>
          </a:p>
          <a:p>
            <a:pPr marL="457200" indent="-457200">
              <a:spcAft>
                <a:spcPts val="1200"/>
              </a:spcAft>
              <a:buFont typeface="+mj-lt"/>
              <a:buAutoNum type="arabicPeriod"/>
            </a:pPr>
            <a:r>
              <a:rPr lang="en-US" sz="2000" dirty="0" smtClean="0"/>
              <a:t>Be honest</a:t>
            </a:r>
          </a:p>
          <a:p>
            <a:pPr marL="457200" indent="-457200">
              <a:spcAft>
                <a:spcPts val="1200"/>
              </a:spcAft>
              <a:buFont typeface="+mj-lt"/>
              <a:buAutoNum type="arabicPeriod"/>
            </a:pPr>
            <a:r>
              <a:rPr lang="en-US" sz="2000" dirty="0" smtClean="0"/>
              <a:t>Be diligent</a:t>
            </a:r>
          </a:p>
          <a:p>
            <a:pPr marL="457200" indent="-457200">
              <a:spcAft>
                <a:spcPts val="1200"/>
              </a:spcAft>
              <a:buFont typeface="+mj-lt"/>
              <a:buAutoNum type="arabicPeriod"/>
            </a:pPr>
            <a:r>
              <a:rPr lang="en-US" sz="2000" dirty="0" smtClean="0"/>
              <a:t>Be generous and giving</a:t>
            </a:r>
            <a:endParaRPr lang="en-US" sz="2000" dirty="0"/>
          </a:p>
        </p:txBody>
      </p:sp>
      <p:sp>
        <p:nvSpPr>
          <p:cNvPr id="6" name="Content Placeholder 5"/>
          <p:cNvSpPr>
            <a:spLocks noGrp="1"/>
          </p:cNvSpPr>
          <p:nvPr>
            <p:ph sz="half" idx="2"/>
          </p:nvPr>
        </p:nvSpPr>
        <p:spPr>
          <a:xfrm>
            <a:off x="6861981" y="2126221"/>
            <a:ext cx="4499512" cy="4062911"/>
          </a:xfrm>
        </p:spPr>
        <p:txBody>
          <a:bodyPr>
            <a:noAutofit/>
          </a:bodyPr>
          <a:lstStyle/>
          <a:p>
            <a:pPr marL="0" indent="0">
              <a:spcAft>
                <a:spcPts val="1200"/>
              </a:spcAft>
              <a:buNone/>
            </a:pPr>
            <a:r>
              <a:rPr lang="en-US" sz="2800" b="1" u="sng" dirty="0" smtClean="0"/>
              <a:t>Warnings</a:t>
            </a:r>
          </a:p>
          <a:p>
            <a:pPr marL="457200" indent="-457200">
              <a:spcAft>
                <a:spcPts val="1200"/>
              </a:spcAft>
              <a:buFont typeface="+mj-lt"/>
              <a:buAutoNum type="arabicPeriod"/>
            </a:pPr>
            <a:r>
              <a:rPr lang="en-US" sz="2000" dirty="0" smtClean="0"/>
              <a:t>Don’t trust in riches</a:t>
            </a:r>
          </a:p>
          <a:p>
            <a:pPr marL="457200" indent="-457200">
              <a:spcAft>
                <a:spcPts val="1200"/>
              </a:spcAft>
              <a:buFont typeface="+mj-lt"/>
              <a:buAutoNum type="arabicPeriod"/>
            </a:pPr>
            <a:r>
              <a:rPr lang="en-US" sz="2000" dirty="0" smtClean="0"/>
              <a:t>Don’t be anxious</a:t>
            </a:r>
          </a:p>
          <a:p>
            <a:pPr marL="457200" indent="-457200">
              <a:spcAft>
                <a:spcPts val="1200"/>
              </a:spcAft>
              <a:buFont typeface="+mj-lt"/>
              <a:buAutoNum type="arabicPeriod"/>
            </a:pPr>
            <a:r>
              <a:rPr lang="en-US" sz="2000" dirty="0" smtClean="0"/>
              <a:t>Don’t cheat, steal, or bribe</a:t>
            </a:r>
          </a:p>
          <a:p>
            <a:pPr marL="457200" indent="-457200">
              <a:spcAft>
                <a:spcPts val="1200"/>
              </a:spcAft>
              <a:buFont typeface="+mj-lt"/>
              <a:buAutoNum type="arabicPeriod"/>
            </a:pPr>
            <a:r>
              <a:rPr lang="en-US" sz="2000" dirty="0" smtClean="0"/>
              <a:t>Don’t be lazy</a:t>
            </a:r>
          </a:p>
          <a:p>
            <a:pPr marL="457200" indent="-457200">
              <a:spcAft>
                <a:spcPts val="1200"/>
              </a:spcAft>
              <a:buFont typeface="+mj-lt"/>
              <a:buAutoNum type="arabicPeriod"/>
            </a:pPr>
            <a:r>
              <a:rPr lang="en-US" sz="2000" dirty="0" smtClean="0"/>
              <a:t>Don’t keep wealth to yourself or take advantage of the poor</a:t>
            </a:r>
            <a:endParaRPr lang="en-US" sz="2000" dirty="0"/>
          </a:p>
        </p:txBody>
      </p:sp>
    </p:spTree>
    <p:extLst>
      <p:ext uri="{BB962C8B-B14F-4D97-AF65-F5344CB8AC3E}">
        <p14:creationId xmlns:p14="http://schemas.microsoft.com/office/powerpoint/2010/main" val="3636772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wipe(right)">
                                      <p:cBhvr>
                                        <p:cTn id="7" dur="500"/>
                                        <p:tgtEl>
                                          <p:spTgt spid="5">
                                            <p:txEl>
                                              <p:pRg st="1" end="1"/>
                                            </p:txEl>
                                          </p:spTgt>
                                        </p:tgtEl>
                                      </p:cBhvr>
                                    </p:animEffect>
                                  </p:childTnLst>
                                </p:cTn>
                              </p:par>
                              <p:par>
                                <p:cTn id="8" presetID="22" presetClass="entr" presetSubtype="8" fill="hold" grpId="0" nodeType="withEffect">
                                  <p:stCondLst>
                                    <p:cond delay="0"/>
                                  </p:stCondLst>
                                  <p:childTnLst>
                                    <p:set>
                                      <p:cBhvr>
                                        <p:cTn id="9" dur="1" fill="hold">
                                          <p:stCondLst>
                                            <p:cond delay="0"/>
                                          </p:stCondLst>
                                        </p:cTn>
                                        <p:tgtEl>
                                          <p:spTgt spid="6">
                                            <p:txEl>
                                              <p:pRg st="1" end="1"/>
                                            </p:txEl>
                                          </p:spTgt>
                                        </p:tgtEl>
                                        <p:attrNameLst>
                                          <p:attrName>style.visibility</p:attrName>
                                        </p:attrNameLst>
                                      </p:cBhvr>
                                      <p:to>
                                        <p:strVal val="visible"/>
                                      </p:to>
                                    </p:set>
                                    <p:animEffect transition="in" filter="wipe(left)">
                                      <p:cBhvr>
                                        <p:cTn id="10" dur="500"/>
                                        <p:tgtEl>
                                          <p:spTgt spid="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2"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animEffect transition="in" filter="wipe(right)">
                                      <p:cBhvr>
                                        <p:cTn id="15" dur="500"/>
                                        <p:tgtEl>
                                          <p:spTgt spid="5">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6">
                                            <p:txEl>
                                              <p:pRg st="2" end="2"/>
                                            </p:txEl>
                                          </p:spTgt>
                                        </p:tgtEl>
                                        <p:attrNameLst>
                                          <p:attrName>style.visibility</p:attrName>
                                        </p:attrNameLst>
                                      </p:cBhvr>
                                      <p:to>
                                        <p:strVal val="visible"/>
                                      </p:to>
                                    </p:set>
                                    <p:animEffect transition="in" filter="wipe(left)">
                                      <p:cBhvr>
                                        <p:cTn id="18" dur="500"/>
                                        <p:tgtEl>
                                          <p:spTgt spid="6">
                                            <p:txEl>
                                              <p:pRg st="2" end="2"/>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2" fill="hold" grpId="0" nodeType="clickEffect">
                                  <p:stCondLst>
                                    <p:cond delay="0"/>
                                  </p:stCondLst>
                                  <p:childTnLst>
                                    <p:set>
                                      <p:cBhvr>
                                        <p:cTn id="22" dur="1" fill="hold">
                                          <p:stCondLst>
                                            <p:cond delay="0"/>
                                          </p:stCondLst>
                                        </p:cTn>
                                        <p:tgtEl>
                                          <p:spTgt spid="5">
                                            <p:txEl>
                                              <p:pRg st="3" end="3"/>
                                            </p:txEl>
                                          </p:spTgt>
                                        </p:tgtEl>
                                        <p:attrNameLst>
                                          <p:attrName>style.visibility</p:attrName>
                                        </p:attrNameLst>
                                      </p:cBhvr>
                                      <p:to>
                                        <p:strVal val="visible"/>
                                      </p:to>
                                    </p:set>
                                    <p:animEffect transition="in" filter="wipe(right)">
                                      <p:cBhvr>
                                        <p:cTn id="23" dur="500"/>
                                        <p:tgtEl>
                                          <p:spTgt spid="5">
                                            <p:txEl>
                                              <p:pRg st="3" end="3"/>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6">
                                            <p:txEl>
                                              <p:pRg st="3" end="3"/>
                                            </p:txEl>
                                          </p:spTgt>
                                        </p:tgtEl>
                                        <p:attrNameLst>
                                          <p:attrName>style.visibility</p:attrName>
                                        </p:attrNameLst>
                                      </p:cBhvr>
                                      <p:to>
                                        <p:strVal val="visible"/>
                                      </p:to>
                                    </p:set>
                                    <p:animEffect transition="in" filter="wipe(left)">
                                      <p:cBhvr>
                                        <p:cTn id="26" dur="500"/>
                                        <p:tgtEl>
                                          <p:spTgt spid="6">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22" presetClass="entr" presetSubtype="2" fill="hold" grpId="0" nodeType="clickEffect">
                                  <p:stCondLst>
                                    <p:cond delay="0"/>
                                  </p:stCondLst>
                                  <p:childTnLst>
                                    <p:set>
                                      <p:cBhvr>
                                        <p:cTn id="30" dur="1" fill="hold">
                                          <p:stCondLst>
                                            <p:cond delay="0"/>
                                          </p:stCondLst>
                                        </p:cTn>
                                        <p:tgtEl>
                                          <p:spTgt spid="5">
                                            <p:txEl>
                                              <p:pRg st="4" end="4"/>
                                            </p:txEl>
                                          </p:spTgt>
                                        </p:tgtEl>
                                        <p:attrNameLst>
                                          <p:attrName>style.visibility</p:attrName>
                                        </p:attrNameLst>
                                      </p:cBhvr>
                                      <p:to>
                                        <p:strVal val="visible"/>
                                      </p:to>
                                    </p:set>
                                    <p:animEffect transition="in" filter="wipe(right)">
                                      <p:cBhvr>
                                        <p:cTn id="31" dur="500"/>
                                        <p:tgtEl>
                                          <p:spTgt spid="5">
                                            <p:txEl>
                                              <p:pRg st="4" end="4"/>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6">
                                            <p:txEl>
                                              <p:pRg st="4" end="4"/>
                                            </p:txEl>
                                          </p:spTgt>
                                        </p:tgtEl>
                                        <p:attrNameLst>
                                          <p:attrName>style.visibility</p:attrName>
                                        </p:attrNameLst>
                                      </p:cBhvr>
                                      <p:to>
                                        <p:strVal val="visible"/>
                                      </p:to>
                                    </p:set>
                                    <p:animEffect transition="in" filter="wipe(left)">
                                      <p:cBhvr>
                                        <p:cTn id="34" dur="500"/>
                                        <p:tgtEl>
                                          <p:spTgt spid="6">
                                            <p:txEl>
                                              <p:pRg st="4" end="4"/>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22" presetClass="entr" presetSubtype="2" fill="hold" grpId="0" nodeType="clickEffect">
                                  <p:stCondLst>
                                    <p:cond delay="0"/>
                                  </p:stCondLst>
                                  <p:childTnLst>
                                    <p:set>
                                      <p:cBhvr>
                                        <p:cTn id="38" dur="1" fill="hold">
                                          <p:stCondLst>
                                            <p:cond delay="0"/>
                                          </p:stCondLst>
                                        </p:cTn>
                                        <p:tgtEl>
                                          <p:spTgt spid="5">
                                            <p:txEl>
                                              <p:pRg st="5" end="5"/>
                                            </p:txEl>
                                          </p:spTgt>
                                        </p:tgtEl>
                                        <p:attrNameLst>
                                          <p:attrName>style.visibility</p:attrName>
                                        </p:attrNameLst>
                                      </p:cBhvr>
                                      <p:to>
                                        <p:strVal val="visible"/>
                                      </p:to>
                                    </p:set>
                                    <p:animEffect transition="in" filter="wipe(right)">
                                      <p:cBhvr>
                                        <p:cTn id="39" dur="500"/>
                                        <p:tgtEl>
                                          <p:spTgt spid="5">
                                            <p:txEl>
                                              <p:pRg st="5" end="5"/>
                                            </p:txEl>
                                          </p:spTgt>
                                        </p:tgtEl>
                                      </p:cBhvr>
                                    </p:animEffect>
                                  </p:childTnLst>
                                </p:cTn>
                              </p:par>
                              <p:par>
                                <p:cTn id="40" presetID="22" presetClass="entr" presetSubtype="8" fill="hold" grpId="0" nodeType="withEffect">
                                  <p:stCondLst>
                                    <p:cond delay="0"/>
                                  </p:stCondLst>
                                  <p:childTnLst>
                                    <p:set>
                                      <p:cBhvr>
                                        <p:cTn id="41" dur="1" fill="hold">
                                          <p:stCondLst>
                                            <p:cond delay="0"/>
                                          </p:stCondLst>
                                        </p:cTn>
                                        <p:tgtEl>
                                          <p:spTgt spid="6">
                                            <p:txEl>
                                              <p:pRg st="5" end="5"/>
                                            </p:txEl>
                                          </p:spTgt>
                                        </p:tgtEl>
                                        <p:attrNameLst>
                                          <p:attrName>style.visibility</p:attrName>
                                        </p:attrNameLst>
                                      </p:cBhvr>
                                      <p:to>
                                        <p:strVal val="visible"/>
                                      </p:to>
                                    </p:set>
                                    <p:animEffect transition="in" filter="wipe(left)">
                                      <p:cBhvr>
                                        <p:cTn id="42" dur="500"/>
                                        <p:tgtEl>
                                          <p:spTgt spid="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P spid="6"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9487" y="274484"/>
            <a:ext cx="8911687" cy="837137"/>
          </a:xfrm>
        </p:spPr>
        <p:txBody>
          <a:bodyPr>
            <a:normAutofit/>
          </a:bodyPr>
          <a:lstStyle/>
          <a:p>
            <a:r>
              <a:rPr lang="en-US" b="1" u="sng" dirty="0" smtClean="0"/>
              <a:t>Some Topics in the Book of Proverbs</a:t>
            </a:r>
            <a:endParaRPr lang="en-US" b="1" u="sng" dirty="0"/>
          </a:p>
        </p:txBody>
      </p:sp>
      <p:sp>
        <p:nvSpPr>
          <p:cNvPr id="3" name="Content Placeholder 2"/>
          <p:cNvSpPr>
            <a:spLocks noGrp="1"/>
          </p:cNvSpPr>
          <p:nvPr>
            <p:ph idx="1"/>
          </p:nvPr>
        </p:nvSpPr>
        <p:spPr>
          <a:xfrm>
            <a:off x="2592924" y="1210235"/>
            <a:ext cx="8911687" cy="5100918"/>
          </a:xfrm>
        </p:spPr>
        <p:txBody>
          <a:bodyPr numCol="2">
            <a:normAutofit/>
          </a:bodyPr>
          <a:lstStyle/>
          <a:p>
            <a:pPr>
              <a:spcBef>
                <a:spcPts val="600"/>
              </a:spcBef>
              <a:spcAft>
                <a:spcPts val="600"/>
              </a:spcAft>
            </a:pPr>
            <a:r>
              <a:rPr lang="en-US" sz="2400" dirty="0" smtClean="0"/>
              <a:t>Wisdom</a:t>
            </a:r>
          </a:p>
          <a:p>
            <a:pPr>
              <a:spcBef>
                <a:spcPts val="600"/>
              </a:spcBef>
              <a:spcAft>
                <a:spcPts val="600"/>
              </a:spcAft>
            </a:pPr>
            <a:r>
              <a:rPr lang="en-US" sz="2400" dirty="0" smtClean="0"/>
              <a:t>Wealth</a:t>
            </a:r>
          </a:p>
          <a:p>
            <a:pPr>
              <a:spcBef>
                <a:spcPts val="600"/>
              </a:spcBef>
              <a:spcAft>
                <a:spcPts val="600"/>
              </a:spcAft>
            </a:pPr>
            <a:r>
              <a:rPr lang="en-US" sz="2400" dirty="0" smtClean="0"/>
              <a:t>Work</a:t>
            </a:r>
          </a:p>
          <a:p>
            <a:pPr>
              <a:spcBef>
                <a:spcPts val="600"/>
              </a:spcBef>
              <a:spcAft>
                <a:spcPts val="600"/>
              </a:spcAft>
            </a:pPr>
            <a:r>
              <a:rPr lang="en-US" sz="2400" dirty="0" smtClean="0"/>
              <a:t>Words</a:t>
            </a:r>
          </a:p>
          <a:p>
            <a:pPr>
              <a:spcBef>
                <a:spcPts val="600"/>
              </a:spcBef>
              <a:spcAft>
                <a:spcPts val="600"/>
              </a:spcAft>
            </a:pPr>
            <a:r>
              <a:rPr lang="en-US" sz="2400" dirty="0"/>
              <a:t>Pride</a:t>
            </a:r>
          </a:p>
          <a:p>
            <a:pPr>
              <a:spcBef>
                <a:spcPts val="600"/>
              </a:spcBef>
              <a:spcAft>
                <a:spcPts val="600"/>
              </a:spcAft>
            </a:pPr>
            <a:r>
              <a:rPr lang="en-US" sz="2400" dirty="0" smtClean="0"/>
              <a:t>Health</a:t>
            </a:r>
          </a:p>
          <a:p>
            <a:pPr>
              <a:spcBef>
                <a:spcPts val="600"/>
              </a:spcBef>
              <a:spcAft>
                <a:spcPts val="600"/>
              </a:spcAft>
            </a:pPr>
            <a:r>
              <a:rPr lang="en-US" sz="2400" dirty="0"/>
              <a:t>Friends and </a:t>
            </a:r>
            <a:r>
              <a:rPr lang="en-US" sz="2400" dirty="0" smtClean="0"/>
              <a:t>Neighbors</a:t>
            </a:r>
          </a:p>
          <a:p>
            <a:pPr>
              <a:spcBef>
                <a:spcPts val="600"/>
              </a:spcBef>
              <a:spcAft>
                <a:spcPts val="600"/>
              </a:spcAft>
            </a:pPr>
            <a:r>
              <a:rPr lang="en-US" sz="2400" dirty="0" smtClean="0"/>
              <a:t>Self-Control</a:t>
            </a:r>
          </a:p>
          <a:p>
            <a:pPr>
              <a:spcBef>
                <a:spcPts val="600"/>
              </a:spcBef>
              <a:spcAft>
                <a:spcPts val="600"/>
              </a:spcAft>
            </a:pPr>
            <a:r>
              <a:rPr lang="en-US" sz="2400" dirty="0" smtClean="0"/>
              <a:t>Guidance</a:t>
            </a:r>
          </a:p>
          <a:p>
            <a:pPr>
              <a:spcBef>
                <a:spcPts val="600"/>
              </a:spcBef>
              <a:spcAft>
                <a:spcPts val="600"/>
              </a:spcAft>
            </a:pPr>
            <a:r>
              <a:rPr lang="en-US" sz="2400" dirty="0"/>
              <a:t>Sexual Purity</a:t>
            </a:r>
          </a:p>
          <a:p>
            <a:pPr>
              <a:spcBef>
                <a:spcPts val="600"/>
              </a:spcBef>
              <a:spcAft>
                <a:spcPts val="600"/>
              </a:spcAft>
            </a:pPr>
            <a:r>
              <a:rPr lang="en-US" sz="2400" dirty="0" smtClean="0"/>
              <a:t>Kindness and Mercy</a:t>
            </a:r>
          </a:p>
          <a:p>
            <a:pPr>
              <a:spcBef>
                <a:spcPts val="600"/>
              </a:spcBef>
              <a:spcAft>
                <a:spcPts val="600"/>
              </a:spcAft>
            </a:pPr>
            <a:r>
              <a:rPr lang="en-US" sz="2400" dirty="0" smtClean="0"/>
              <a:t>Justice and Equity</a:t>
            </a:r>
          </a:p>
          <a:p>
            <a:pPr>
              <a:spcBef>
                <a:spcPts val="600"/>
              </a:spcBef>
              <a:spcAft>
                <a:spcPts val="600"/>
              </a:spcAft>
            </a:pPr>
            <a:r>
              <a:rPr lang="en-US" sz="2400" dirty="0" smtClean="0"/>
              <a:t>Authority and Leadership</a:t>
            </a:r>
          </a:p>
          <a:p>
            <a:pPr>
              <a:spcBef>
                <a:spcPts val="600"/>
              </a:spcBef>
              <a:spcAft>
                <a:spcPts val="600"/>
              </a:spcAft>
            </a:pPr>
            <a:r>
              <a:rPr lang="en-US" sz="2400" dirty="0" smtClean="0"/>
              <a:t>Husband and Father</a:t>
            </a:r>
          </a:p>
          <a:p>
            <a:pPr>
              <a:spcBef>
                <a:spcPts val="600"/>
              </a:spcBef>
              <a:spcAft>
                <a:spcPts val="600"/>
              </a:spcAft>
            </a:pPr>
            <a:r>
              <a:rPr lang="en-US" sz="2400" dirty="0" smtClean="0"/>
              <a:t>Wife and Mother</a:t>
            </a:r>
          </a:p>
          <a:p>
            <a:pPr>
              <a:spcBef>
                <a:spcPts val="600"/>
              </a:spcBef>
              <a:spcAft>
                <a:spcPts val="600"/>
              </a:spcAft>
            </a:pPr>
            <a:r>
              <a:rPr lang="en-US" sz="2400" dirty="0" smtClean="0"/>
              <a:t>Wickedness and Evil</a:t>
            </a:r>
          </a:p>
          <a:p>
            <a:pPr>
              <a:spcBef>
                <a:spcPts val="600"/>
              </a:spcBef>
              <a:spcAft>
                <a:spcPts val="600"/>
              </a:spcAft>
            </a:pPr>
            <a:r>
              <a:rPr lang="en-US" sz="2400" dirty="0" smtClean="0"/>
              <a:t>The Future</a:t>
            </a:r>
          </a:p>
          <a:p>
            <a:pPr>
              <a:spcBef>
                <a:spcPts val="600"/>
              </a:spcBef>
              <a:spcAft>
                <a:spcPts val="600"/>
              </a:spcAft>
            </a:pPr>
            <a:r>
              <a:rPr lang="en-US" sz="2400" dirty="0" smtClean="0"/>
              <a:t>The Lord</a:t>
            </a:r>
          </a:p>
        </p:txBody>
      </p:sp>
    </p:spTree>
    <p:extLst>
      <p:ext uri="{BB962C8B-B14F-4D97-AF65-F5344CB8AC3E}">
        <p14:creationId xmlns:p14="http://schemas.microsoft.com/office/powerpoint/2010/main" val="1452734577"/>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532</TotalTime>
  <Words>950</Words>
  <Application>Microsoft Office PowerPoint</Application>
  <PresentationFormat>Widescreen</PresentationFormat>
  <Paragraphs>74</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Wisp</vt:lpstr>
      <vt:lpstr>Lessons from Proverbs Practical Advice for Living*</vt:lpstr>
      <vt:lpstr>What is “wealth”?</vt:lpstr>
      <vt:lpstr>Hold Material Things Lightly</vt:lpstr>
      <vt:lpstr>Be Content (satisfied, at peace)</vt:lpstr>
      <vt:lpstr>Be Honest</vt:lpstr>
      <vt:lpstr>Be Diligent (to work hard and carefully)</vt:lpstr>
      <vt:lpstr>Be Generous and Giving</vt:lpstr>
      <vt:lpstr>Key Principle: God honors people who honor Him with their wealth.</vt:lpstr>
      <vt:lpstr>Some Topics in the Book of Proverbs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Lessons from Proverbs Practical Advice for Living</dc:title>
  <dc:creator>Mark Robnett</dc:creator>
  <cp:lastModifiedBy>Mark Robnett</cp:lastModifiedBy>
  <cp:revision>28</cp:revision>
  <dcterms:created xsi:type="dcterms:W3CDTF">2022-01-24T15:36:14Z</dcterms:created>
  <dcterms:modified xsi:type="dcterms:W3CDTF">2022-03-03T14:02:29Z</dcterms:modified>
</cp:coreProperties>
</file>