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8" r:id="rId3"/>
    <p:sldId id="270" r:id="rId4"/>
    <p:sldId id="271" r:id="rId5"/>
    <p:sldId id="272" r:id="rId6"/>
    <p:sldId id="273" r:id="rId7"/>
    <p:sldId id="275" r:id="rId8"/>
    <p:sldId id="257" r:id="rId9"/>
    <p:sldId id="27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309" autoAdjust="0"/>
    <p:restoredTop sz="72970" autoAdjust="0"/>
  </p:normalViewPr>
  <p:slideViewPr>
    <p:cSldViewPr snapToGrid="0">
      <p:cViewPr varScale="1">
        <p:scale>
          <a:sx n="79" d="100"/>
          <a:sy n="79" d="100"/>
        </p:scale>
        <p:origin x="1128" y="84"/>
      </p:cViewPr>
      <p:guideLst/>
    </p:cSldViewPr>
  </p:slideViewPr>
  <p:notesTextViewPr>
    <p:cViewPr>
      <p:scale>
        <a:sx n="200" d="100"/>
        <a:sy n="200" d="100"/>
      </p:scale>
      <p:origin x="0" y="0"/>
    </p:cViewPr>
  </p:notesTextViewPr>
  <p:sorterViewPr>
    <p:cViewPr>
      <p:scale>
        <a:sx n="180" d="100"/>
        <a:sy n="180" d="100"/>
      </p:scale>
      <p:origin x="0" y="-14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FDF83-EEDE-4574-B660-9EB20E282CE8}" type="datetimeFigureOut">
              <a:rPr lang="en-US" smtClean="0"/>
              <a:t>5/6/2022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746567-1DBF-42BF-B873-5FDF9D525971}" type="slidenum">
              <a:rPr lang="en-US" smtClean="0"/>
              <a:t>‹#›</a:t>
            </a:fld>
            <a:endParaRPr lang="en-US"/>
          </a:p>
        </p:txBody>
      </p:sp>
    </p:spTree>
    <p:extLst>
      <p:ext uri="{BB962C8B-B14F-4D97-AF65-F5344CB8AC3E}">
        <p14:creationId xmlns:p14="http://schemas.microsoft.com/office/powerpoint/2010/main" val="228765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1</a:t>
            </a:fld>
            <a:endParaRPr lang="en-US"/>
          </a:p>
        </p:txBody>
      </p:sp>
    </p:spTree>
    <p:extLst>
      <p:ext uri="{BB962C8B-B14F-4D97-AF65-F5344CB8AC3E}">
        <p14:creationId xmlns:p14="http://schemas.microsoft.com/office/powerpoint/2010/main" val="1450253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main</a:t>
            </a:r>
            <a:r>
              <a:rPr lang="en-US" baseline="0" dirty="0" smtClean="0"/>
              <a:t> thing that we see God doing in </a:t>
            </a:r>
            <a:r>
              <a:rPr lang="en-US" dirty="0" smtClean="0"/>
              <a:t>Genesis chapter</a:t>
            </a:r>
            <a:r>
              <a:rPr lang="en-US" baseline="0" dirty="0" smtClean="0"/>
              <a:t> 1?  He is working and creating.  So when we get to verse 26 and see that God creates people in His image, it shouldn’t surprise us that He gives people a job to do, one that involves </a:t>
            </a:r>
            <a:r>
              <a:rPr lang="en-US" b="1" baseline="0" dirty="0" smtClean="0"/>
              <a:t>working and creating </a:t>
            </a:r>
            <a:r>
              <a:rPr lang="en-US" baseline="0" dirty="0" smtClean="0"/>
              <a:t>(2:15).  Our Creator </a:t>
            </a:r>
            <a:r>
              <a:rPr lang="en-US" b="1" baseline="0" dirty="0" smtClean="0"/>
              <a:t>designed us to work</a:t>
            </a:r>
            <a:r>
              <a:rPr lang="en-US" baseline="0" dirty="0" smtClean="0"/>
              <a:t>, and if we don’t do this, we are missing an important element of our lives.</a:t>
            </a:r>
          </a:p>
          <a:p>
            <a:endParaRPr lang="en-US" baseline="0" dirty="0" smtClean="0"/>
          </a:p>
          <a:p>
            <a:r>
              <a:rPr lang="en-US" baseline="0" dirty="0" smtClean="0"/>
              <a:t>Our first job assignment was in a perfect garden with a perfect boss.  But sadly, </a:t>
            </a:r>
            <a:r>
              <a:rPr lang="en-US" b="1" baseline="0" dirty="0" smtClean="0"/>
              <a:t>Adam chose a new boss with a sinful nature</a:t>
            </a:r>
            <a:r>
              <a:rPr lang="en-US" baseline="0" dirty="0" smtClean="0"/>
              <a:t>.  And ever since, people have worked in </a:t>
            </a:r>
            <a:r>
              <a:rPr lang="en-US" b="1" baseline="0" dirty="0" smtClean="0"/>
              <a:t>jobs that are cursed </a:t>
            </a:r>
            <a:r>
              <a:rPr lang="en-US" baseline="0" dirty="0" smtClean="0"/>
              <a:t>and with </a:t>
            </a:r>
            <a:r>
              <a:rPr lang="en-US" b="1" baseline="0" dirty="0" smtClean="0"/>
              <a:t>sinful coworkers.</a:t>
            </a:r>
          </a:p>
          <a:p>
            <a:endParaRPr lang="en-US" baseline="0" dirty="0" smtClean="0"/>
          </a:p>
          <a:p>
            <a:r>
              <a:rPr lang="en-US" baseline="0" dirty="0" smtClean="0"/>
              <a:t>But we are still designed to work, and </a:t>
            </a:r>
            <a:r>
              <a:rPr lang="en-US" b="1" baseline="0" dirty="0" smtClean="0"/>
              <a:t>we are still called by God to do our best at our jobs</a:t>
            </a:r>
            <a:r>
              <a:rPr lang="en-US" baseline="0" dirty="0" smtClean="0"/>
              <a:t>.  Interestingly, </a:t>
            </a:r>
            <a:r>
              <a:rPr lang="en-US" b="1" baseline="0" dirty="0" smtClean="0"/>
              <a:t>Jesus had a normal labor job </a:t>
            </a:r>
            <a:r>
              <a:rPr lang="en-US" baseline="0" dirty="0" smtClean="0"/>
              <a:t>for most of the years of His life (a </a:t>
            </a:r>
            <a:r>
              <a:rPr lang="en-US" b="1" baseline="0" dirty="0" smtClean="0"/>
              <a:t>carpenter)</a:t>
            </a:r>
            <a:r>
              <a:rPr lang="en-US" baseline="0" dirty="0" smtClean="0"/>
              <a:t>.  His simple job reminds us that all work can be done in such a way that it glorifies God.  He reminds us that </a:t>
            </a:r>
            <a:r>
              <a:rPr lang="en-US" b="1" baseline="0" dirty="0" smtClean="0"/>
              <a:t>HOW</a:t>
            </a:r>
            <a:r>
              <a:rPr lang="en-US" baseline="0" dirty="0" smtClean="0"/>
              <a:t> we do our job is more important that </a:t>
            </a:r>
            <a:r>
              <a:rPr lang="en-US" b="1" baseline="0" dirty="0" smtClean="0"/>
              <a:t>WHAT</a:t>
            </a:r>
            <a:r>
              <a:rPr lang="en-US" baseline="0" dirty="0" smtClean="0"/>
              <a:t> we do.</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2</a:t>
            </a:fld>
            <a:endParaRPr lang="en-US"/>
          </a:p>
        </p:txBody>
      </p:sp>
    </p:spTree>
    <p:extLst>
      <p:ext uri="{BB962C8B-B14F-4D97-AF65-F5344CB8AC3E}">
        <p14:creationId xmlns:p14="http://schemas.microsoft.com/office/powerpoint/2010/main" val="82058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diligent person works</a:t>
            </a:r>
            <a:r>
              <a:rPr lang="en-US" baseline="0" dirty="0" smtClean="0"/>
              <a:t> at their job and continues working until it is fruitful.  Don’t waste time dreaming about a “get rich quick” scheme.</a:t>
            </a:r>
          </a:p>
          <a:p>
            <a:endParaRPr lang="en-US" baseline="0" dirty="0" smtClean="0"/>
          </a:p>
          <a:p>
            <a:r>
              <a:rPr lang="en-US" baseline="0" dirty="0" smtClean="0"/>
              <a:t>If you desire to be a leader, due your current job with all your heart.  He who is faithful in small things with be given charge over big things. (Luke 16:10)</a:t>
            </a:r>
          </a:p>
          <a:p>
            <a:endParaRPr lang="en-US" baseline="0" dirty="0" smtClean="0"/>
          </a:p>
          <a:p>
            <a:r>
              <a:rPr lang="en-US" baseline="0" dirty="0" smtClean="0"/>
              <a:t>Diligence does not come naturally – it must be learned.  Determination must be developed.</a:t>
            </a:r>
          </a:p>
          <a:p>
            <a:endParaRPr lang="en-US" baseline="0" dirty="0" smtClean="0"/>
          </a:p>
          <a:p>
            <a:r>
              <a:rPr lang="en-US" baseline="0" dirty="0" smtClean="0"/>
              <a:t>It is better to do a few things very well than to try and do many things poorly.</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3</a:t>
            </a:fld>
            <a:endParaRPr lang="en-US"/>
          </a:p>
        </p:txBody>
      </p:sp>
    </p:spTree>
    <p:extLst>
      <p:ext uri="{BB962C8B-B14F-4D97-AF65-F5344CB8AC3E}">
        <p14:creationId xmlns:p14="http://schemas.microsoft.com/office/powerpoint/2010/main" val="3501198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are not diligent to pull up the weeds while they are small, they grow large with deep roots and become impossible to remove.  A little work done regularly is better than fixing problems after they grow large.  </a:t>
            </a:r>
          </a:p>
          <a:p>
            <a:endParaRPr lang="en-US" baseline="0" dirty="0" smtClean="0"/>
          </a:p>
          <a:p>
            <a:r>
              <a:rPr lang="en-US" baseline="0" dirty="0" smtClean="0"/>
              <a:t>Don’t procrastinate!  Some people work harder at avoiding work than doing the job in front of them!</a:t>
            </a:r>
          </a:p>
          <a:p>
            <a:endParaRPr lang="en-US" baseline="0" dirty="0" smtClean="0"/>
          </a:p>
          <a:p>
            <a:r>
              <a:rPr lang="en-US" baseline="0" dirty="0" smtClean="0"/>
              <a:t>Some people are hungry, but not willing to work in order to meet their needs.  </a:t>
            </a:r>
          </a:p>
          <a:p>
            <a:endParaRPr lang="en-US" baseline="0" dirty="0" smtClean="0"/>
          </a:p>
          <a:p>
            <a:r>
              <a:rPr lang="en-US" baseline="0" dirty="0" smtClean="0"/>
              <a:t>Don’t let fear stop you from doing what you are responsible for!  (Matthew 25:25)</a:t>
            </a:r>
          </a:p>
          <a:p>
            <a:endParaRPr lang="en-US" baseline="0" dirty="0" smtClean="0"/>
          </a:p>
          <a:p>
            <a:r>
              <a:rPr lang="en-US" baseline="0" dirty="0" smtClean="0"/>
              <a:t>Half-hearted work can destroy a business and those working in it!  We must resist the addiction of mobile phones to fill our time-gaps.  Use that time to do the best possible job</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4</a:t>
            </a:fld>
            <a:endParaRPr lang="en-US"/>
          </a:p>
        </p:txBody>
      </p:sp>
    </p:spTree>
    <p:extLst>
      <p:ext uri="{BB962C8B-B14F-4D97-AF65-F5344CB8AC3E}">
        <p14:creationId xmlns:p14="http://schemas.microsoft.com/office/powerpoint/2010/main" val="2176029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Wise people develop a plan of attack before starting a job,</a:t>
            </a:r>
            <a:r>
              <a:rPr lang="en-US" baseline="0" dirty="0" smtClean="0"/>
              <a:t> but hasty people start without thinking.</a:t>
            </a:r>
          </a:p>
          <a:p>
            <a:endParaRPr lang="en-US" baseline="0" dirty="0" smtClean="0"/>
          </a:p>
          <a:p>
            <a:r>
              <a:rPr lang="en-US" baseline="0" dirty="0" smtClean="0"/>
              <a:t>Even when you have a good plan, be ready for God to change your steps to His pathway (</a:t>
            </a:r>
            <a:r>
              <a:rPr lang="en-US" baseline="0" dirty="0" err="1" smtClean="0"/>
              <a:t>Prov</a:t>
            </a:r>
            <a:r>
              <a:rPr lang="en-US" baseline="0" dirty="0" smtClean="0"/>
              <a:t> 3:5,6)</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Do the thing </a:t>
            </a:r>
            <a:r>
              <a:rPr lang="en-US" sz="1200" u="sng" dirty="0" smtClean="0"/>
              <a:t>God calls</a:t>
            </a:r>
            <a:r>
              <a:rPr lang="en-US" sz="1200" dirty="0" smtClean="0"/>
              <a:t> you to do.</a:t>
            </a:r>
            <a:r>
              <a:rPr lang="en-US" sz="1200" baseline="0" dirty="0" smtClean="0"/>
              <a:t>  Even worse than doing somethings poorly – doing something well but apart from God’s direction (James 4:13-16; and like the tower of Babel – Genesis 11:6)</a:t>
            </a:r>
          </a:p>
          <a:p>
            <a:endParaRPr lang="en-US" baseline="0" dirty="0" smtClean="0"/>
          </a:p>
          <a:p>
            <a:r>
              <a:rPr lang="en-US" baseline="0" dirty="0" smtClean="0"/>
              <a:t>We must plan and save, but be careful that you do not trust your profit to be your source of security.  </a:t>
            </a:r>
          </a:p>
          <a:p>
            <a:endParaRPr lang="en-US" baseline="0" dirty="0" smtClean="0"/>
          </a:p>
          <a:p>
            <a:r>
              <a:rPr lang="en-US" baseline="0" dirty="0" smtClean="0"/>
              <a:t>But be careful:  You should be a saver, but not a hoarder (remember to share with those who are needy and keep God’s kingdom in mind).</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“Unless the Lord builds a house, its builders labor over it in vain;” Psalm </a:t>
            </a:r>
            <a:r>
              <a:rPr lang="en-US" sz="1200" dirty="0" smtClean="0"/>
              <a:t>127:1</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5</a:t>
            </a:fld>
            <a:endParaRPr lang="en-US"/>
          </a:p>
        </p:txBody>
      </p:sp>
    </p:spTree>
    <p:extLst>
      <p:ext uri="{BB962C8B-B14F-4D97-AF65-F5344CB8AC3E}">
        <p14:creationId xmlns:p14="http://schemas.microsoft.com/office/powerpoint/2010/main" val="1552569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people that</a:t>
            </a:r>
            <a:r>
              <a:rPr lang="en-US" baseline="0" dirty="0" smtClean="0"/>
              <a:t> we spend time with </a:t>
            </a:r>
            <a:r>
              <a:rPr lang="en-US" dirty="0" smtClean="0"/>
              <a:t>largely </a:t>
            </a:r>
            <a:r>
              <a:rPr lang="en-US" dirty="0" smtClean="0"/>
              <a:t>determine </a:t>
            </a:r>
            <a:r>
              <a:rPr lang="en-US" dirty="0" smtClean="0"/>
              <a:t>our destiny.</a:t>
            </a:r>
            <a:r>
              <a:rPr lang="en-US" baseline="0" dirty="0" smtClean="0"/>
              <a:t>  Always avoid working for/with people who are not honest.</a:t>
            </a:r>
          </a:p>
          <a:p>
            <a:endParaRPr lang="en-US" baseline="0" dirty="0" smtClean="0"/>
          </a:p>
          <a:p>
            <a:r>
              <a:rPr lang="en-US" baseline="0" dirty="0" smtClean="0"/>
              <a:t>Working with thieves will eventually change your behavior to evil.  And to knowingly work with dishonest partners is to become guilty by association.</a:t>
            </a:r>
          </a:p>
          <a:p>
            <a:endParaRPr lang="en-US" baseline="0" dirty="0" smtClean="0"/>
          </a:p>
          <a:p>
            <a:r>
              <a:rPr lang="en-US" baseline="0" dirty="0" smtClean="0"/>
              <a:t>While it is important to hire skillful people, it is even more important to hire people with good character.  A smart employee with bad character can steal from you without you knowing</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6</a:t>
            </a:fld>
            <a:endParaRPr lang="en-US"/>
          </a:p>
        </p:txBody>
      </p:sp>
    </p:spTree>
    <p:extLst>
      <p:ext uri="{BB962C8B-B14F-4D97-AF65-F5344CB8AC3E}">
        <p14:creationId xmlns:p14="http://schemas.microsoft.com/office/powerpoint/2010/main" val="1909438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If you want to have a life with perfect control and predictability, you will not grow much fruit.</a:t>
            </a:r>
          </a:p>
          <a:p>
            <a:endParaRPr lang="en-US" baseline="0" dirty="0" smtClean="0"/>
          </a:p>
          <a:p>
            <a:r>
              <a:rPr lang="en-US" baseline="0" dirty="0" smtClean="0"/>
              <a:t>Any job worth doing is worth doing well.  Conversely, any job worth doing is worth doing poorly (see 14:4).</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Examine your motive to be sure that you are not trying to take God out of the picture and substitute your wealth or control. (like the parable to the rich fool in Luke 12:16)</a:t>
            </a:r>
          </a:p>
        </p:txBody>
      </p:sp>
      <p:sp>
        <p:nvSpPr>
          <p:cNvPr id="4" name="Slide Number Placeholder 3"/>
          <p:cNvSpPr>
            <a:spLocks noGrp="1"/>
          </p:cNvSpPr>
          <p:nvPr>
            <p:ph type="sldNum" sz="quarter" idx="10"/>
          </p:nvPr>
        </p:nvSpPr>
        <p:spPr/>
        <p:txBody>
          <a:bodyPr/>
          <a:lstStyle/>
          <a:p>
            <a:fld id="{F7746567-1DBF-42BF-B873-5FDF9D525971}" type="slidenum">
              <a:rPr lang="en-US" smtClean="0"/>
              <a:t>7</a:t>
            </a:fld>
            <a:endParaRPr lang="en-US"/>
          </a:p>
        </p:txBody>
      </p:sp>
    </p:spTree>
    <p:extLst>
      <p:ext uri="{BB962C8B-B14F-4D97-AF65-F5344CB8AC3E}">
        <p14:creationId xmlns:p14="http://schemas.microsoft.com/office/powerpoint/2010/main" val="641007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1486893"/>
            <a:ext cx="7548698" cy="1406028"/>
          </a:xfrm>
        </p:spPr>
        <p:txBody>
          <a:bodyPr>
            <a:normAutofit/>
          </a:bodyPr>
          <a:lstStyle/>
          <a:p>
            <a:pPr algn="ctr"/>
            <a:r>
              <a:rPr lang="en-US" dirty="0" smtClean="0"/>
              <a:t>Lessons from Proverbs</a:t>
            </a:r>
            <a:br>
              <a:rPr lang="en-US" dirty="0" smtClean="0"/>
            </a:br>
            <a:r>
              <a:rPr lang="en-US" sz="2800" dirty="0" smtClean="0">
                <a:solidFill>
                  <a:schemeClr val="tx1">
                    <a:lumMod val="50000"/>
                    <a:lumOff val="50000"/>
                  </a:schemeClr>
                </a:solidFill>
              </a:rPr>
              <a:t>Practical Advice for Living</a:t>
            </a:r>
            <a:r>
              <a:rPr lang="en-US" sz="2800" baseline="30000" dirty="0" smtClean="0">
                <a:solidFill>
                  <a:schemeClr val="tx1">
                    <a:lumMod val="50000"/>
                    <a:lumOff val="50000"/>
                  </a:schemeClr>
                </a:solidFill>
              </a:rPr>
              <a:t>*</a:t>
            </a:r>
            <a:endParaRPr lang="en-US" sz="6600" baseline="30000" dirty="0">
              <a:solidFill>
                <a:schemeClr val="tx1">
                  <a:lumMod val="50000"/>
                  <a:lumOff val="50000"/>
                </a:schemeClr>
              </a:solidFill>
            </a:endParaRPr>
          </a:p>
        </p:txBody>
      </p:sp>
      <p:sp>
        <p:nvSpPr>
          <p:cNvPr id="3" name="Subtitle 2"/>
          <p:cNvSpPr>
            <a:spLocks noGrp="1"/>
          </p:cNvSpPr>
          <p:nvPr>
            <p:ph type="subTitle" idx="1"/>
          </p:nvPr>
        </p:nvSpPr>
        <p:spPr>
          <a:xfrm>
            <a:off x="4076101" y="3791422"/>
            <a:ext cx="4352282" cy="1126283"/>
          </a:xfrm>
        </p:spPr>
        <p:txBody>
          <a:bodyPr>
            <a:normAutofit/>
          </a:bodyPr>
          <a:lstStyle/>
          <a:p>
            <a:pPr algn="ctr"/>
            <a:r>
              <a:rPr lang="en-US" sz="4000" b="1" dirty="0" smtClean="0">
                <a:solidFill>
                  <a:schemeClr val="tx1"/>
                </a:solidFill>
              </a:rPr>
              <a:t>Work</a:t>
            </a:r>
            <a:endParaRPr lang="en-US" sz="4000" b="1" dirty="0">
              <a:solidFill>
                <a:schemeClr val="tx1"/>
              </a:solidFill>
            </a:endParaRPr>
          </a:p>
        </p:txBody>
      </p:sp>
      <p:sp>
        <p:nvSpPr>
          <p:cNvPr id="5" name="TextBox 4"/>
          <p:cNvSpPr txBox="1"/>
          <p:nvPr/>
        </p:nvSpPr>
        <p:spPr>
          <a:xfrm>
            <a:off x="7360024" y="6436659"/>
            <a:ext cx="4831976" cy="307777"/>
          </a:xfrm>
          <a:prstGeom prst="rect">
            <a:avLst/>
          </a:prstGeom>
          <a:noFill/>
        </p:spPr>
        <p:txBody>
          <a:bodyPr wrap="square" rtlCol="0">
            <a:spAutoFit/>
          </a:bodyPr>
          <a:lstStyle/>
          <a:p>
            <a:r>
              <a:rPr lang="en-US" sz="1400" dirty="0" smtClean="0"/>
              <a:t>* From “A Father’s Gift” by Kenneth B. Wingate, 2009</a:t>
            </a:r>
            <a:endParaRPr lang="en-US" sz="1400" dirty="0"/>
          </a:p>
        </p:txBody>
      </p:sp>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Work is Good</a:t>
            </a:r>
            <a:endParaRPr lang="en-US" b="1" u="sng" dirty="0"/>
          </a:p>
        </p:txBody>
      </p:sp>
      <p:sp>
        <p:nvSpPr>
          <p:cNvPr id="3" name="Content Placeholder 2"/>
          <p:cNvSpPr>
            <a:spLocks noGrp="1"/>
          </p:cNvSpPr>
          <p:nvPr>
            <p:ph idx="1"/>
          </p:nvPr>
        </p:nvSpPr>
        <p:spPr>
          <a:xfrm>
            <a:off x="2101756" y="1111620"/>
            <a:ext cx="9144000" cy="5459515"/>
          </a:xfrm>
        </p:spPr>
        <p:txBody>
          <a:bodyPr>
            <a:normAutofit lnSpcReduction="10000"/>
          </a:bodyPr>
          <a:lstStyle/>
          <a:p>
            <a:pPr>
              <a:spcBef>
                <a:spcPts val="600"/>
              </a:spcBef>
              <a:spcAft>
                <a:spcPts val="600"/>
              </a:spcAft>
            </a:pPr>
            <a:r>
              <a:rPr lang="en-US" sz="2400" dirty="0" smtClean="0"/>
              <a:t>God made people </a:t>
            </a:r>
            <a:r>
              <a:rPr lang="en-US" sz="2400" u="sng" dirty="0" smtClean="0"/>
              <a:t>in His </a:t>
            </a:r>
            <a:r>
              <a:rPr lang="en-US" sz="2400" u="sng" dirty="0"/>
              <a:t>image</a:t>
            </a:r>
            <a:r>
              <a:rPr lang="en-US" sz="2400" dirty="0"/>
              <a:t>: “Then God said, </a:t>
            </a:r>
            <a:r>
              <a:rPr lang="en-US" sz="2400" dirty="0" smtClean="0"/>
              <a:t>‘Let </a:t>
            </a:r>
            <a:r>
              <a:rPr lang="en-US" sz="2400" dirty="0"/>
              <a:t>us make </a:t>
            </a:r>
            <a:r>
              <a:rPr lang="en-US" sz="2400" dirty="0" smtClean="0"/>
              <a:t>man in </a:t>
            </a:r>
            <a:r>
              <a:rPr lang="en-US" sz="2400" dirty="0"/>
              <a:t>our image, according to our likeness</a:t>
            </a:r>
            <a:r>
              <a:rPr lang="en-US" sz="2400" dirty="0" smtClean="0"/>
              <a:t>.’ </a:t>
            </a:r>
            <a:r>
              <a:rPr lang="en-US" sz="2400" dirty="0"/>
              <a:t>They will rule </a:t>
            </a:r>
            <a:r>
              <a:rPr lang="en-US" sz="2400" dirty="0" smtClean="0"/>
              <a:t>over all the </a:t>
            </a:r>
            <a:r>
              <a:rPr lang="en-US" sz="2400" dirty="0"/>
              <a:t>creatures </a:t>
            </a:r>
            <a:r>
              <a:rPr lang="en-US" sz="2400" dirty="0" smtClean="0"/>
              <a:t>on </a:t>
            </a:r>
            <a:r>
              <a:rPr lang="en-US" sz="2400" dirty="0"/>
              <a:t>the earth</a:t>
            </a:r>
            <a:r>
              <a:rPr lang="en-US" sz="2400" dirty="0" smtClean="0"/>
              <a:t>.”  Genesis 1:26</a:t>
            </a:r>
          </a:p>
          <a:p>
            <a:pPr>
              <a:spcBef>
                <a:spcPts val="600"/>
              </a:spcBef>
              <a:spcAft>
                <a:spcPts val="600"/>
              </a:spcAft>
            </a:pPr>
            <a:r>
              <a:rPr lang="en-US" sz="2400" dirty="0" smtClean="0"/>
              <a:t>God made us to </a:t>
            </a:r>
            <a:r>
              <a:rPr lang="en-US" sz="2400" u="sng" dirty="0" smtClean="0"/>
              <a:t>work</a:t>
            </a:r>
            <a:r>
              <a:rPr lang="en-US" sz="2400" dirty="0" smtClean="0"/>
              <a:t> and </a:t>
            </a:r>
            <a:r>
              <a:rPr lang="en-US" sz="2400" u="sng" dirty="0" smtClean="0"/>
              <a:t>design</a:t>
            </a:r>
            <a:r>
              <a:rPr lang="en-US" sz="2400" dirty="0" smtClean="0"/>
              <a:t>: </a:t>
            </a:r>
            <a:r>
              <a:rPr lang="en-US" sz="2400" dirty="0"/>
              <a:t>“The Lord God took the man and placed him in the garden of Eden to work it and watch over it</a:t>
            </a:r>
            <a:r>
              <a:rPr lang="en-US" sz="2400" dirty="0" smtClean="0"/>
              <a:t>.”  Genesis 2:15</a:t>
            </a:r>
          </a:p>
          <a:p>
            <a:pPr>
              <a:spcBef>
                <a:spcPts val="600"/>
              </a:spcBef>
              <a:spcAft>
                <a:spcPts val="600"/>
              </a:spcAft>
            </a:pPr>
            <a:r>
              <a:rPr lang="en-US" sz="2400" dirty="0" smtClean="0"/>
              <a:t>Work is good, but </a:t>
            </a:r>
            <a:r>
              <a:rPr lang="en-US" sz="2400" u="sng" dirty="0" smtClean="0"/>
              <a:t>became difficult</a:t>
            </a:r>
            <a:r>
              <a:rPr lang="en-US" sz="2400" dirty="0" smtClean="0"/>
              <a:t> when </a:t>
            </a:r>
            <a:r>
              <a:rPr lang="en-US" sz="2400" dirty="0"/>
              <a:t>man sinned: “And he said to the man, </a:t>
            </a:r>
            <a:r>
              <a:rPr lang="en-US" sz="2400" dirty="0" smtClean="0"/>
              <a:t>‘Because you listened to your wife and ate </a:t>
            </a:r>
            <a:r>
              <a:rPr lang="en-US" sz="2400" dirty="0"/>
              <a:t>from the tree about which I commanded you, </a:t>
            </a:r>
            <a:r>
              <a:rPr lang="en-US" sz="2400" dirty="0" smtClean="0"/>
              <a:t>“Do </a:t>
            </a:r>
            <a:r>
              <a:rPr lang="en-US" sz="2400" dirty="0"/>
              <a:t>not eat from </a:t>
            </a:r>
            <a:r>
              <a:rPr lang="en-US" sz="2400" dirty="0" smtClean="0"/>
              <a:t>it”: The </a:t>
            </a:r>
            <a:r>
              <a:rPr lang="en-US" sz="2400" dirty="0"/>
              <a:t>ground is cursed because of you</a:t>
            </a:r>
            <a:r>
              <a:rPr lang="en-US" sz="2400" dirty="0" smtClean="0"/>
              <a:t>. You </a:t>
            </a:r>
            <a:r>
              <a:rPr lang="en-US" sz="2400" dirty="0"/>
              <a:t>will eat from it by means of painful </a:t>
            </a:r>
            <a:r>
              <a:rPr lang="en-US" sz="2400" dirty="0" smtClean="0"/>
              <a:t>labor all </a:t>
            </a:r>
            <a:r>
              <a:rPr lang="en-US" sz="2400" dirty="0"/>
              <a:t>the days of your life</a:t>
            </a:r>
            <a:r>
              <a:rPr lang="en-US" sz="2400" dirty="0" smtClean="0"/>
              <a:t>.’” Genesis 3:17</a:t>
            </a:r>
          </a:p>
          <a:p>
            <a:pPr>
              <a:spcBef>
                <a:spcPts val="600"/>
              </a:spcBef>
              <a:spcAft>
                <a:spcPts val="600"/>
              </a:spcAft>
            </a:pPr>
            <a:r>
              <a:rPr lang="en-US" sz="2400" dirty="0" smtClean="0"/>
              <a:t>“Whatever </a:t>
            </a:r>
            <a:r>
              <a:rPr lang="en-US" sz="2400" dirty="0"/>
              <a:t>you do, </a:t>
            </a:r>
            <a:r>
              <a:rPr lang="en-US" sz="2400" u="sng" dirty="0"/>
              <a:t>work heartily</a:t>
            </a:r>
            <a:r>
              <a:rPr lang="en-US" sz="2400" dirty="0"/>
              <a:t>, as for the Lord and not for men</a:t>
            </a:r>
            <a:r>
              <a:rPr lang="en-US" sz="2400" dirty="0" smtClean="0"/>
              <a:t>,”  Colossians 3:23 (ESV)</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57880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Be Diligent</a:t>
            </a:r>
            <a:r>
              <a:rPr lang="en-US" sz="2800" dirty="0" smtClean="0"/>
              <a:t> (to work hard and carefully)</a:t>
            </a:r>
            <a:endParaRPr lang="en-US" dirty="0"/>
          </a:p>
        </p:txBody>
      </p:sp>
      <p:sp>
        <p:nvSpPr>
          <p:cNvPr id="3" name="Content Placeholder 2"/>
          <p:cNvSpPr>
            <a:spLocks noGrp="1"/>
          </p:cNvSpPr>
          <p:nvPr>
            <p:ph idx="1"/>
          </p:nvPr>
        </p:nvSpPr>
        <p:spPr>
          <a:xfrm>
            <a:off x="2265378" y="1264030"/>
            <a:ext cx="8911687" cy="5307106"/>
          </a:xfrm>
        </p:spPr>
        <p:txBody>
          <a:bodyPr>
            <a:normAutofit lnSpcReduction="10000"/>
          </a:bodyPr>
          <a:lstStyle/>
          <a:p>
            <a:pPr>
              <a:spcBef>
                <a:spcPts val="600"/>
              </a:spcBef>
              <a:spcAft>
                <a:spcPts val="1200"/>
              </a:spcAft>
            </a:pPr>
            <a:r>
              <a:rPr lang="en-US" sz="2400" dirty="0" smtClean="0"/>
              <a:t>The </a:t>
            </a:r>
            <a:r>
              <a:rPr lang="en-US" sz="2400" b="1" dirty="0" smtClean="0"/>
              <a:t>main lesson</a:t>
            </a:r>
            <a:r>
              <a:rPr lang="en-US" sz="2400" dirty="0" smtClean="0"/>
              <a:t> in Proverbs about work is diligence.</a:t>
            </a:r>
          </a:p>
          <a:p>
            <a:pPr>
              <a:spcBef>
                <a:spcPts val="600"/>
              </a:spcBef>
              <a:spcAft>
                <a:spcPts val="1200"/>
              </a:spcAft>
            </a:pPr>
            <a:r>
              <a:rPr lang="en-US" sz="2400" dirty="0"/>
              <a:t>“The one who works his land will have plenty of </a:t>
            </a:r>
            <a:r>
              <a:rPr lang="en-US" sz="2400" dirty="0" smtClean="0"/>
              <a:t>food, but </a:t>
            </a:r>
            <a:r>
              <a:rPr lang="en-US" sz="2400" dirty="0"/>
              <a:t>whoever chases fantasies lacks sense</a:t>
            </a:r>
            <a:r>
              <a:rPr lang="en-US" sz="2400" dirty="0" smtClean="0"/>
              <a:t>.” (12:11)</a:t>
            </a:r>
            <a:endParaRPr lang="en-US" sz="2400" dirty="0"/>
          </a:p>
          <a:p>
            <a:pPr>
              <a:spcBef>
                <a:spcPts val="600"/>
              </a:spcBef>
              <a:spcAft>
                <a:spcPts val="1200"/>
              </a:spcAft>
            </a:pPr>
            <a:r>
              <a:rPr lang="en-US" sz="2400" dirty="0" smtClean="0"/>
              <a:t>“The </a:t>
            </a:r>
            <a:r>
              <a:rPr lang="en-US" sz="2400" dirty="0"/>
              <a:t>diligent hand will </a:t>
            </a:r>
            <a:r>
              <a:rPr lang="en-US" sz="2400" dirty="0" smtClean="0"/>
              <a:t>rule, but </a:t>
            </a:r>
            <a:r>
              <a:rPr lang="en-US" sz="2400" dirty="0"/>
              <a:t>laziness will lead to forced labor</a:t>
            </a:r>
            <a:r>
              <a:rPr lang="en-US" sz="2400" dirty="0" smtClean="0"/>
              <a:t>.” (12:24)</a:t>
            </a:r>
          </a:p>
          <a:p>
            <a:pPr>
              <a:spcBef>
                <a:spcPts val="600"/>
              </a:spcBef>
              <a:spcAft>
                <a:spcPts val="1200"/>
              </a:spcAft>
            </a:pPr>
            <a:r>
              <a:rPr lang="en-US" sz="2400" dirty="0" smtClean="0"/>
              <a:t>“[A </a:t>
            </a:r>
            <a:r>
              <a:rPr lang="en-US" sz="2400" dirty="0"/>
              <a:t>noble wife] </a:t>
            </a:r>
            <a:r>
              <a:rPr lang="en-US" sz="2400" dirty="0" smtClean="0"/>
              <a:t>selects </a:t>
            </a:r>
            <a:r>
              <a:rPr lang="en-US" sz="2400" dirty="0"/>
              <a:t>wool and </a:t>
            </a:r>
            <a:r>
              <a:rPr lang="en-US" sz="2400" dirty="0" smtClean="0"/>
              <a:t>flax and </a:t>
            </a:r>
            <a:r>
              <a:rPr lang="en-US" sz="2400" dirty="0"/>
              <a:t>works with willing hands</a:t>
            </a:r>
            <a:r>
              <a:rPr lang="en-US" sz="2400" dirty="0" smtClean="0"/>
              <a:t>.  She </a:t>
            </a:r>
            <a:r>
              <a:rPr lang="en-US" sz="2400" dirty="0"/>
              <a:t>is like the merchant </a:t>
            </a:r>
            <a:r>
              <a:rPr lang="en-US" sz="2400" dirty="0" smtClean="0"/>
              <a:t>ships, bringing </a:t>
            </a:r>
            <a:r>
              <a:rPr lang="en-US" sz="2400" dirty="0"/>
              <a:t>her food from far away</a:t>
            </a:r>
            <a:r>
              <a:rPr lang="en-US" sz="2400" dirty="0" smtClean="0"/>
              <a:t>. She </a:t>
            </a:r>
            <a:r>
              <a:rPr lang="en-US" sz="2400" dirty="0"/>
              <a:t>rises while it is still </a:t>
            </a:r>
            <a:r>
              <a:rPr lang="en-US" sz="2400" dirty="0" smtClean="0"/>
              <a:t>night and </a:t>
            </a:r>
            <a:r>
              <a:rPr lang="en-US" sz="2400" dirty="0"/>
              <a:t>provides food for her </a:t>
            </a:r>
            <a:r>
              <a:rPr lang="en-US" sz="2400" dirty="0" smtClean="0"/>
              <a:t>household and portions </a:t>
            </a:r>
            <a:r>
              <a:rPr lang="en-US" sz="2400" dirty="0"/>
              <a:t>for her female servants</a:t>
            </a:r>
            <a:r>
              <a:rPr lang="en-US" sz="2400" dirty="0" smtClean="0"/>
              <a:t>.” (31:13-15)</a:t>
            </a:r>
          </a:p>
          <a:p>
            <a:pPr>
              <a:spcBef>
                <a:spcPts val="600"/>
              </a:spcBef>
              <a:spcAft>
                <a:spcPts val="1200"/>
              </a:spcAft>
            </a:pPr>
            <a:r>
              <a:rPr lang="en-US" sz="2400" dirty="0"/>
              <a:t>“Do you see a person skilled in his work</a:t>
            </a:r>
            <a:r>
              <a:rPr lang="en-US" sz="2400" dirty="0" smtClean="0"/>
              <a:t>? He </a:t>
            </a:r>
            <a:r>
              <a:rPr lang="en-US" sz="2400" dirty="0"/>
              <a:t>will stand in the presence of kings</a:t>
            </a:r>
            <a:r>
              <a:rPr lang="en-US" sz="2400" dirty="0" smtClean="0"/>
              <a:t>.” (22:29)</a:t>
            </a:r>
            <a:endParaRPr lang="en-US" sz="2400" dirty="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201917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Don’t Be Negligent</a:t>
            </a:r>
            <a:r>
              <a:rPr lang="en-US" sz="2800" dirty="0" smtClean="0"/>
              <a:t> (avoid responsibility)</a:t>
            </a:r>
            <a:endParaRPr lang="en-US" dirty="0"/>
          </a:p>
        </p:txBody>
      </p:sp>
      <p:sp>
        <p:nvSpPr>
          <p:cNvPr id="3" name="Content Placeholder 2"/>
          <p:cNvSpPr>
            <a:spLocks noGrp="1"/>
          </p:cNvSpPr>
          <p:nvPr>
            <p:ph idx="1"/>
          </p:nvPr>
        </p:nvSpPr>
        <p:spPr>
          <a:xfrm>
            <a:off x="2169844" y="1187825"/>
            <a:ext cx="9074820" cy="5307106"/>
          </a:xfrm>
        </p:spPr>
        <p:txBody>
          <a:bodyPr>
            <a:normAutofit fontScale="92500"/>
          </a:bodyPr>
          <a:lstStyle/>
          <a:p>
            <a:pPr>
              <a:spcBef>
                <a:spcPts val="600"/>
              </a:spcBef>
              <a:spcAft>
                <a:spcPts val="1200"/>
              </a:spcAft>
            </a:pPr>
            <a:r>
              <a:rPr lang="en-US" sz="2400" dirty="0"/>
              <a:t>“I went by the field of a </a:t>
            </a:r>
            <a:r>
              <a:rPr lang="en-US" sz="2400" dirty="0" smtClean="0"/>
              <a:t>slacker and </a:t>
            </a:r>
            <a:r>
              <a:rPr lang="en-US" sz="2400" dirty="0"/>
              <a:t>by the vineyard of one lacking sense</a:t>
            </a:r>
            <a:r>
              <a:rPr lang="en-US" sz="2400" dirty="0" smtClean="0"/>
              <a:t>. Thistles </a:t>
            </a:r>
            <a:r>
              <a:rPr lang="en-US" sz="2400" dirty="0"/>
              <a:t>had come up everywhere</a:t>
            </a:r>
            <a:r>
              <a:rPr lang="en-US" sz="2400" dirty="0" smtClean="0"/>
              <a:t>, weeds </a:t>
            </a:r>
            <a:r>
              <a:rPr lang="en-US" sz="2400" dirty="0"/>
              <a:t>covered the ground</a:t>
            </a:r>
            <a:r>
              <a:rPr lang="en-US" sz="2400" dirty="0" smtClean="0"/>
              <a:t>, and </a:t>
            </a:r>
            <a:r>
              <a:rPr lang="en-US" sz="2400" dirty="0"/>
              <a:t>the stone wall was ruined</a:t>
            </a:r>
            <a:r>
              <a:rPr lang="en-US" sz="2400" dirty="0" smtClean="0"/>
              <a:t>.” (24:30,31)</a:t>
            </a:r>
          </a:p>
          <a:p>
            <a:pPr>
              <a:spcBef>
                <a:spcPts val="600"/>
              </a:spcBef>
              <a:spcAft>
                <a:spcPts val="1200"/>
              </a:spcAft>
            </a:pPr>
            <a:r>
              <a:rPr lang="en-US" sz="2400" dirty="0"/>
              <a:t>“A slacker’s craving will kill </a:t>
            </a:r>
            <a:r>
              <a:rPr lang="en-US" sz="2400" dirty="0" smtClean="0"/>
              <a:t>him because </a:t>
            </a:r>
            <a:r>
              <a:rPr lang="en-US" sz="2400" dirty="0"/>
              <a:t>his hands refuse to work</a:t>
            </a:r>
            <a:r>
              <a:rPr lang="en-US" sz="2400" dirty="0" smtClean="0"/>
              <a:t>.  </a:t>
            </a:r>
            <a:r>
              <a:rPr lang="en-US" sz="2400" dirty="0"/>
              <a:t>He is filled with </a:t>
            </a:r>
            <a:r>
              <a:rPr lang="en-US" sz="2400" dirty="0" smtClean="0"/>
              <a:t>craving </a:t>
            </a:r>
            <a:r>
              <a:rPr lang="en-US" sz="2400" dirty="0"/>
              <a:t>all day long</a:t>
            </a:r>
            <a:r>
              <a:rPr lang="en-US" sz="2400" dirty="0" smtClean="0"/>
              <a:t>, but </a:t>
            </a:r>
            <a:r>
              <a:rPr lang="en-US" sz="2400" dirty="0"/>
              <a:t>the righteous give and don’t hold back</a:t>
            </a:r>
            <a:r>
              <a:rPr lang="en-US" sz="2400" dirty="0" smtClean="0"/>
              <a:t>.” (21:25-26)</a:t>
            </a:r>
          </a:p>
          <a:p>
            <a:pPr>
              <a:spcBef>
                <a:spcPts val="600"/>
              </a:spcBef>
              <a:spcAft>
                <a:spcPts val="1200"/>
              </a:spcAft>
            </a:pPr>
            <a:r>
              <a:rPr lang="en-US" sz="2400" dirty="0" smtClean="0"/>
              <a:t>“If </a:t>
            </a:r>
            <a:r>
              <a:rPr lang="en-US" sz="2400" dirty="0"/>
              <a:t>anyone isn’t willing to work, he should not eat</a:t>
            </a:r>
            <a:r>
              <a:rPr lang="en-US" sz="2400" dirty="0" smtClean="0"/>
              <a:t>.” 2Thessalonians 3:10</a:t>
            </a:r>
          </a:p>
          <a:p>
            <a:pPr>
              <a:spcBef>
                <a:spcPts val="600"/>
              </a:spcBef>
              <a:spcAft>
                <a:spcPts val="1200"/>
              </a:spcAft>
            </a:pPr>
            <a:r>
              <a:rPr lang="en-US" sz="2400" dirty="0"/>
              <a:t>“The slacker says, </a:t>
            </a:r>
            <a:r>
              <a:rPr lang="en-US" sz="2400" dirty="0" smtClean="0"/>
              <a:t>‘There’s </a:t>
            </a:r>
            <a:r>
              <a:rPr lang="en-US" sz="2400" dirty="0"/>
              <a:t>a lion outside</a:t>
            </a:r>
            <a:r>
              <a:rPr lang="en-US" sz="2400" dirty="0" smtClean="0"/>
              <a:t>! I’ll </a:t>
            </a:r>
            <a:r>
              <a:rPr lang="en-US" sz="2400" dirty="0"/>
              <a:t>be killed in the public square</a:t>
            </a:r>
            <a:r>
              <a:rPr lang="en-US" sz="2400" dirty="0" smtClean="0"/>
              <a:t>!’” (22:13)</a:t>
            </a:r>
          </a:p>
          <a:p>
            <a:pPr>
              <a:spcBef>
                <a:spcPts val="600"/>
              </a:spcBef>
              <a:spcAft>
                <a:spcPts val="1200"/>
              </a:spcAft>
            </a:pPr>
            <a:r>
              <a:rPr lang="en-US" sz="2400" dirty="0" smtClean="0"/>
              <a:t>“Whoever </a:t>
            </a:r>
            <a:r>
              <a:rPr lang="en-US" sz="2400" dirty="0"/>
              <a:t>is slack in his </a:t>
            </a:r>
            <a:r>
              <a:rPr lang="en-US" sz="2400" dirty="0" smtClean="0"/>
              <a:t>work is </a:t>
            </a:r>
            <a:r>
              <a:rPr lang="en-US" sz="2400" dirty="0"/>
              <a:t>a brother to him who destroys</a:t>
            </a:r>
            <a:r>
              <a:rPr lang="en-US" sz="2400" dirty="0" smtClean="0"/>
              <a:t>.” (18:9)</a:t>
            </a:r>
          </a:p>
          <a:p>
            <a:pPr>
              <a:spcBef>
                <a:spcPts val="600"/>
              </a:spcBef>
              <a:spcAft>
                <a:spcPts val="1200"/>
              </a:spcAft>
            </a:pPr>
            <a:endParaRPr lang="en-US" sz="2400" dirty="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86669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Plan Wisely and Trust God</a:t>
            </a:r>
            <a:endParaRPr lang="en-US" dirty="0"/>
          </a:p>
        </p:txBody>
      </p:sp>
      <p:sp>
        <p:nvSpPr>
          <p:cNvPr id="3" name="Content Placeholder 2"/>
          <p:cNvSpPr>
            <a:spLocks noGrp="1"/>
          </p:cNvSpPr>
          <p:nvPr>
            <p:ph idx="1"/>
          </p:nvPr>
        </p:nvSpPr>
        <p:spPr>
          <a:xfrm>
            <a:off x="2319969" y="1187825"/>
            <a:ext cx="8911687" cy="5307106"/>
          </a:xfrm>
        </p:spPr>
        <p:txBody>
          <a:bodyPr>
            <a:normAutofit lnSpcReduction="10000"/>
          </a:bodyPr>
          <a:lstStyle/>
          <a:p>
            <a:pPr>
              <a:spcBef>
                <a:spcPts val="600"/>
              </a:spcBef>
              <a:spcAft>
                <a:spcPts val="1200"/>
              </a:spcAft>
            </a:pPr>
            <a:r>
              <a:rPr lang="en-US" sz="2400" dirty="0"/>
              <a:t>“Go to the ant, you slacker! Observe its ways and become wise.  Without leader, administrator, or ruler, it prepares its provisions in summer; it gathers its food during harvest.” (6:6-8)</a:t>
            </a:r>
          </a:p>
          <a:p>
            <a:pPr>
              <a:spcBef>
                <a:spcPts val="600"/>
              </a:spcBef>
              <a:spcAft>
                <a:spcPts val="1200"/>
              </a:spcAft>
            </a:pPr>
            <a:r>
              <a:rPr lang="en-US" sz="2400" dirty="0" smtClean="0"/>
              <a:t>“</a:t>
            </a:r>
            <a:r>
              <a:rPr lang="en-US" sz="2400" dirty="0"/>
              <a:t>The plans of the diligent certainly lead to profit</a:t>
            </a:r>
            <a:r>
              <a:rPr lang="en-US" sz="2400" dirty="0" smtClean="0"/>
              <a:t>, but </a:t>
            </a:r>
            <a:r>
              <a:rPr lang="en-US" sz="2400" dirty="0"/>
              <a:t>anyone who is reckless certainly becomes poor</a:t>
            </a:r>
            <a:r>
              <a:rPr lang="en-US" sz="2400" dirty="0" smtClean="0"/>
              <a:t>.” (21:5)</a:t>
            </a:r>
          </a:p>
          <a:p>
            <a:pPr>
              <a:spcBef>
                <a:spcPts val="600"/>
              </a:spcBef>
              <a:spcAft>
                <a:spcPts val="1200"/>
              </a:spcAft>
            </a:pPr>
            <a:r>
              <a:rPr lang="en-US" sz="2400" dirty="0"/>
              <a:t>“Commit your activities to the </a:t>
            </a:r>
            <a:r>
              <a:rPr lang="en-US" sz="2400" dirty="0" smtClean="0"/>
              <a:t>Lord, and </a:t>
            </a:r>
            <a:r>
              <a:rPr lang="en-US" sz="2400" dirty="0"/>
              <a:t>your plans will be established</a:t>
            </a:r>
            <a:r>
              <a:rPr lang="en-US" sz="2400" dirty="0" smtClean="0"/>
              <a:t>.” (16:3)</a:t>
            </a:r>
          </a:p>
          <a:p>
            <a:pPr>
              <a:spcBef>
                <a:spcPts val="600"/>
              </a:spcBef>
              <a:spcAft>
                <a:spcPts val="1200"/>
              </a:spcAft>
            </a:pPr>
            <a:r>
              <a:rPr lang="en-US" sz="2400" dirty="0"/>
              <a:t>“A person’s heart plans his way</a:t>
            </a:r>
            <a:r>
              <a:rPr lang="en-US" sz="2400" dirty="0" smtClean="0"/>
              <a:t>, but </a:t>
            </a:r>
            <a:r>
              <a:rPr lang="en-US" sz="2400" dirty="0"/>
              <a:t>the Lord determines his steps</a:t>
            </a:r>
            <a:r>
              <a:rPr lang="en-US" sz="2400" dirty="0" smtClean="0"/>
              <a:t>.” (16:9)</a:t>
            </a:r>
          </a:p>
          <a:p>
            <a:pPr>
              <a:spcBef>
                <a:spcPts val="600"/>
              </a:spcBef>
              <a:spcAft>
                <a:spcPts val="1200"/>
              </a:spcAft>
            </a:pPr>
            <a:r>
              <a:rPr lang="en-US" sz="2400" dirty="0" smtClean="0"/>
              <a:t>“Many </a:t>
            </a:r>
            <a:r>
              <a:rPr lang="en-US" sz="2400" dirty="0"/>
              <a:t>are the plans in the mind of a man</a:t>
            </a:r>
            <a:r>
              <a:rPr lang="en-US" sz="2400" dirty="0" smtClean="0"/>
              <a:t>, but </a:t>
            </a:r>
            <a:r>
              <a:rPr lang="en-US" sz="2400" dirty="0"/>
              <a:t>it is the purpose of the Lord that will stand</a:t>
            </a:r>
            <a:r>
              <a:rPr lang="en-US" sz="2400" dirty="0" smtClean="0"/>
              <a:t>.” (19:21 ESV)</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285366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9161" y="330239"/>
            <a:ext cx="9300116" cy="837137"/>
          </a:xfrm>
        </p:spPr>
        <p:txBody>
          <a:bodyPr>
            <a:normAutofit/>
          </a:bodyPr>
          <a:lstStyle/>
          <a:p>
            <a:r>
              <a:rPr lang="en-US" b="1" u="sng" dirty="0" smtClean="0"/>
              <a:t>Choose Coworkers/Employees Carefully</a:t>
            </a:r>
            <a:endParaRPr lang="en-US" dirty="0"/>
          </a:p>
        </p:txBody>
      </p:sp>
      <p:sp>
        <p:nvSpPr>
          <p:cNvPr id="3" name="Content Placeholder 2"/>
          <p:cNvSpPr>
            <a:spLocks noGrp="1"/>
          </p:cNvSpPr>
          <p:nvPr>
            <p:ph idx="1"/>
          </p:nvPr>
        </p:nvSpPr>
        <p:spPr>
          <a:xfrm>
            <a:off x="2092651" y="1210235"/>
            <a:ext cx="9055124" cy="5307106"/>
          </a:xfrm>
        </p:spPr>
        <p:txBody>
          <a:bodyPr>
            <a:normAutofit/>
          </a:bodyPr>
          <a:lstStyle/>
          <a:p>
            <a:pPr>
              <a:spcBef>
                <a:spcPts val="600"/>
              </a:spcBef>
              <a:spcAft>
                <a:spcPts val="1200"/>
              </a:spcAft>
            </a:pPr>
            <a:r>
              <a:rPr lang="en-US" sz="2400" dirty="0" smtClean="0"/>
              <a:t>“Such </a:t>
            </a:r>
            <a:r>
              <a:rPr lang="en-US" sz="2400" dirty="0"/>
              <a:t>are the paths of all who make profit dishonestly</a:t>
            </a:r>
            <a:r>
              <a:rPr lang="en-US" sz="2400" dirty="0" smtClean="0"/>
              <a:t>; it </a:t>
            </a:r>
            <a:r>
              <a:rPr lang="en-US" sz="2400" dirty="0"/>
              <a:t>takes the lives of those who receive it</a:t>
            </a:r>
            <a:r>
              <a:rPr lang="en-US" sz="2400" dirty="0" smtClean="0"/>
              <a:t>.” (1:19).</a:t>
            </a:r>
          </a:p>
          <a:p>
            <a:pPr>
              <a:spcBef>
                <a:spcPts val="600"/>
              </a:spcBef>
              <a:spcAft>
                <a:spcPts val="1200"/>
              </a:spcAft>
            </a:pPr>
            <a:r>
              <a:rPr lang="en-US" sz="2400" dirty="0" smtClean="0"/>
              <a:t>“To </a:t>
            </a:r>
            <a:r>
              <a:rPr lang="en-US" sz="2400" dirty="0"/>
              <a:t>be a thief’s partner is to hate oneself</a:t>
            </a:r>
            <a:r>
              <a:rPr lang="en-US" sz="2400" dirty="0" smtClean="0"/>
              <a:t>; he </a:t>
            </a:r>
            <a:r>
              <a:rPr lang="en-US" sz="2400" dirty="0"/>
              <a:t>hears the curse but will not testify</a:t>
            </a:r>
            <a:r>
              <a:rPr lang="en-US" sz="2400" dirty="0" smtClean="0"/>
              <a:t>.” (29:24)</a:t>
            </a:r>
          </a:p>
          <a:p>
            <a:pPr>
              <a:spcBef>
                <a:spcPts val="600"/>
              </a:spcBef>
              <a:spcAft>
                <a:spcPts val="1200"/>
              </a:spcAft>
            </a:pPr>
            <a:r>
              <a:rPr lang="en-US" sz="2400" dirty="0"/>
              <a:t>“The one who hires a fool or who hires those passing </a:t>
            </a:r>
            <a:r>
              <a:rPr lang="en-US" sz="2400" dirty="0" smtClean="0"/>
              <a:t>by is </a:t>
            </a:r>
            <a:r>
              <a:rPr lang="en-US" sz="2400" dirty="0"/>
              <a:t>like an archer who wounds everyone indiscriminately</a:t>
            </a:r>
            <a:r>
              <a:rPr lang="en-US" sz="2400" dirty="0" smtClean="0"/>
              <a:t>.” (26:10)</a:t>
            </a:r>
          </a:p>
          <a:p>
            <a:pPr>
              <a:spcBef>
                <a:spcPts val="600"/>
              </a:spcBef>
              <a:spcAft>
                <a:spcPts val="1200"/>
              </a:spcAft>
            </a:pPr>
            <a:r>
              <a:rPr lang="en-US" sz="2400" dirty="0" smtClean="0"/>
              <a:t>“Like </a:t>
            </a:r>
            <a:r>
              <a:rPr lang="en-US" sz="2400" dirty="0"/>
              <a:t>vinegar to the teeth and smoke to the eyes</a:t>
            </a:r>
            <a:r>
              <a:rPr lang="en-US" sz="2400" dirty="0" smtClean="0"/>
              <a:t>, so </a:t>
            </a:r>
            <a:r>
              <a:rPr lang="en-US" sz="2400" dirty="0"/>
              <a:t>the slacker is to the one who sends him on an errand</a:t>
            </a:r>
            <a:r>
              <a:rPr lang="en-US" sz="2400" dirty="0" smtClean="0"/>
              <a:t>.” (10:26)</a:t>
            </a:r>
          </a:p>
          <a:p>
            <a:pPr>
              <a:spcBef>
                <a:spcPts val="600"/>
              </a:spcBef>
              <a:spcAft>
                <a:spcPts val="1200"/>
              </a:spcAft>
            </a:pPr>
            <a:endParaRPr lang="en-US" sz="2400" dirty="0" smtClean="0"/>
          </a:p>
          <a:p>
            <a:pPr>
              <a:spcBef>
                <a:spcPts val="600"/>
              </a:spcBef>
              <a:spcAft>
                <a:spcPts val="1200"/>
              </a:spcAft>
            </a:pPr>
            <a:endParaRPr lang="en-US" sz="2400" dirty="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237481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Other Thoughts</a:t>
            </a:r>
            <a:endParaRPr lang="en-US" dirty="0"/>
          </a:p>
        </p:txBody>
      </p:sp>
      <p:sp>
        <p:nvSpPr>
          <p:cNvPr id="3" name="Content Placeholder 2"/>
          <p:cNvSpPr>
            <a:spLocks noGrp="1"/>
          </p:cNvSpPr>
          <p:nvPr>
            <p:ph idx="1"/>
          </p:nvPr>
        </p:nvSpPr>
        <p:spPr>
          <a:xfrm>
            <a:off x="2087957" y="1187825"/>
            <a:ext cx="8911687" cy="5307106"/>
          </a:xfrm>
        </p:spPr>
        <p:txBody>
          <a:bodyPr>
            <a:normAutofit/>
          </a:bodyPr>
          <a:lstStyle/>
          <a:p>
            <a:pPr>
              <a:spcBef>
                <a:spcPts val="600"/>
              </a:spcBef>
              <a:spcAft>
                <a:spcPts val="1200"/>
              </a:spcAft>
            </a:pPr>
            <a:r>
              <a:rPr lang="en-US" sz="2400" dirty="0" smtClean="0"/>
              <a:t>Be willing to </a:t>
            </a:r>
            <a:r>
              <a:rPr lang="en-US" sz="2400" u="sng" dirty="0" smtClean="0"/>
              <a:t>get messy</a:t>
            </a:r>
            <a:r>
              <a:rPr lang="en-US" sz="2400" dirty="0" smtClean="0"/>
              <a:t>: </a:t>
            </a:r>
            <a:r>
              <a:rPr lang="en-US" sz="2400" dirty="0"/>
              <a:t>“Where there are no oxen, the manger is clean</a:t>
            </a:r>
            <a:r>
              <a:rPr lang="en-US" sz="2400" dirty="0" smtClean="0"/>
              <a:t>, but </a:t>
            </a:r>
            <a:r>
              <a:rPr lang="en-US" sz="2400" dirty="0"/>
              <a:t>abundant crops come by the strength of the ox</a:t>
            </a:r>
            <a:r>
              <a:rPr lang="en-US" sz="2400" dirty="0" smtClean="0"/>
              <a:t>.” (14:4 ESV)</a:t>
            </a:r>
          </a:p>
          <a:p>
            <a:pPr>
              <a:spcBef>
                <a:spcPts val="600"/>
              </a:spcBef>
              <a:spcAft>
                <a:spcPts val="1200"/>
              </a:spcAft>
            </a:pPr>
            <a:r>
              <a:rPr lang="en-US" sz="2400" u="sng" dirty="0" smtClean="0"/>
              <a:t>Take pleasure</a:t>
            </a:r>
            <a:r>
              <a:rPr lang="en-US" sz="2400" dirty="0" smtClean="0"/>
              <a:t> in a good job</a:t>
            </a:r>
            <a:r>
              <a:rPr lang="en-US" sz="2400" dirty="0"/>
              <a:t>: “God saw all that he had made, and it was very good indeed. Evening came and then morning: the sixth day</a:t>
            </a:r>
            <a:r>
              <a:rPr lang="en-US" sz="2400" dirty="0" smtClean="0"/>
              <a:t>.” (Genesis 1:31)</a:t>
            </a:r>
          </a:p>
          <a:p>
            <a:pPr>
              <a:spcBef>
                <a:spcPts val="600"/>
              </a:spcBef>
              <a:spcAft>
                <a:spcPts val="1200"/>
              </a:spcAft>
            </a:pPr>
            <a:r>
              <a:rPr lang="en-US" sz="2400" dirty="0" smtClean="0"/>
              <a:t>“She </a:t>
            </a:r>
            <a:r>
              <a:rPr lang="en-US" sz="2400" dirty="0"/>
              <a:t>sees that her profits are good</a:t>
            </a:r>
            <a:r>
              <a:rPr lang="en-US" sz="2400" dirty="0" smtClean="0"/>
              <a:t>, and </a:t>
            </a:r>
            <a:r>
              <a:rPr lang="en-US" sz="2400" dirty="0"/>
              <a:t>her lamp never goes out at night</a:t>
            </a:r>
            <a:r>
              <a:rPr lang="en-US" sz="2400" dirty="0" smtClean="0"/>
              <a:t>.” (31:18)</a:t>
            </a:r>
          </a:p>
          <a:p>
            <a:pPr>
              <a:spcBef>
                <a:spcPts val="600"/>
              </a:spcBef>
              <a:spcAft>
                <a:spcPts val="1200"/>
              </a:spcAft>
            </a:pPr>
            <a:r>
              <a:rPr lang="en-US" sz="2400" dirty="0"/>
              <a:t>Remember that </a:t>
            </a:r>
            <a:r>
              <a:rPr lang="en-US" sz="2400" u="sng" dirty="0"/>
              <a:t>God is in control</a:t>
            </a:r>
            <a:r>
              <a:rPr lang="en-US" sz="2400" dirty="0"/>
              <a:t>: “Don’t wear yourself out to get rich; because you know better, stop! As soon as your eyes fly to it, it disappears,” (23:4-5</a:t>
            </a:r>
            <a:r>
              <a:rPr lang="en-US" sz="2400" dirty="0" smtClean="0"/>
              <a:t>)</a:t>
            </a:r>
          </a:p>
          <a:p>
            <a:pPr>
              <a:spcBef>
                <a:spcPts val="600"/>
              </a:spcBef>
              <a:spcAft>
                <a:spcPts val="1200"/>
              </a:spcAft>
            </a:pPr>
            <a:endParaRPr lang="en-US" sz="2400" dirty="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85973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80032" y="560832"/>
            <a:ext cx="9899904" cy="1636776"/>
          </a:xfrm>
        </p:spPr>
        <p:txBody>
          <a:bodyPr>
            <a:noAutofit/>
          </a:bodyPr>
          <a:lstStyle/>
          <a:p>
            <a:r>
              <a:rPr lang="en-US" u="sng" dirty="0" smtClean="0">
                <a:latin typeface="Arial" panose="020B0604020202020204" pitchFamily="34" charset="0"/>
                <a:cs typeface="Arial" panose="020B0604020202020204" pitchFamily="34" charset="0"/>
              </a:rPr>
              <a:t>Key Principle</a:t>
            </a:r>
            <a:r>
              <a:rPr lang="en-US" dirty="0" smtClean="0"/>
              <a:t>: Success is faithfully completing whatever God calls me to do.</a:t>
            </a:r>
            <a:endParaRPr lang="en-US" dirty="0"/>
          </a:p>
        </p:txBody>
      </p:sp>
      <p:sp>
        <p:nvSpPr>
          <p:cNvPr id="3" name="Content Placeholder 2"/>
          <p:cNvSpPr>
            <a:spLocks noGrp="1"/>
          </p:cNvSpPr>
          <p:nvPr>
            <p:ph idx="1"/>
          </p:nvPr>
        </p:nvSpPr>
        <p:spPr>
          <a:xfrm>
            <a:off x="2018371" y="2060448"/>
            <a:ext cx="9486241" cy="4315968"/>
          </a:xfrm>
        </p:spPr>
        <p:txBody>
          <a:bodyPr>
            <a:normAutofit/>
          </a:bodyPr>
          <a:lstStyle/>
          <a:p>
            <a:pPr marL="0" indent="0">
              <a:spcBef>
                <a:spcPts val="0"/>
              </a:spcBef>
              <a:spcAft>
                <a:spcPts val="1200"/>
              </a:spcAft>
              <a:buNone/>
            </a:pPr>
            <a:r>
              <a:rPr lang="en-US" sz="3200" b="1" u="sng" dirty="0" smtClean="0"/>
              <a:t>Summary:</a:t>
            </a:r>
          </a:p>
          <a:p>
            <a:pPr>
              <a:spcBef>
                <a:spcPts val="0"/>
              </a:spcBef>
              <a:spcAft>
                <a:spcPts val="1200"/>
              </a:spcAft>
            </a:pPr>
            <a:r>
              <a:rPr lang="en-US" sz="3200" dirty="0" smtClean="0"/>
              <a:t>Work is good, but often difficult</a:t>
            </a:r>
          </a:p>
          <a:p>
            <a:pPr>
              <a:spcBef>
                <a:spcPts val="0"/>
              </a:spcBef>
              <a:spcAft>
                <a:spcPts val="1200"/>
              </a:spcAft>
            </a:pPr>
            <a:r>
              <a:rPr lang="en-US" sz="3200" dirty="0" smtClean="0"/>
              <a:t>Be diligent, not negligent</a:t>
            </a:r>
          </a:p>
          <a:p>
            <a:pPr>
              <a:spcBef>
                <a:spcPts val="0"/>
              </a:spcBef>
              <a:spcAft>
                <a:spcPts val="1200"/>
              </a:spcAft>
            </a:pPr>
            <a:r>
              <a:rPr lang="en-US" sz="3200" dirty="0" smtClean="0"/>
              <a:t>Plan wisely and Trust God</a:t>
            </a:r>
          </a:p>
          <a:p>
            <a:pPr>
              <a:spcBef>
                <a:spcPts val="0"/>
              </a:spcBef>
              <a:spcAft>
                <a:spcPts val="1200"/>
              </a:spcAft>
            </a:pPr>
            <a:r>
              <a:rPr lang="en-US" sz="3200" dirty="0" smtClean="0"/>
              <a:t>Choose your coworkers/employees carefully</a:t>
            </a:r>
          </a:p>
          <a:p>
            <a:pPr>
              <a:spcBef>
                <a:spcPts val="0"/>
              </a:spcBef>
              <a:spcAft>
                <a:spcPts val="1200"/>
              </a:spcAft>
            </a:pPr>
            <a:r>
              <a:rPr lang="en-US" sz="3200" dirty="0" smtClean="0"/>
              <a:t>Remember: God is always in control</a:t>
            </a:r>
          </a:p>
          <a:p>
            <a:pPr>
              <a:spcBef>
                <a:spcPts val="0"/>
              </a:spcBef>
              <a:spcAft>
                <a:spcPts val="1200"/>
              </a:spcAft>
            </a:pPr>
            <a:endParaRPr lang="en-US" sz="3200" dirty="0" smtClean="0"/>
          </a:p>
          <a:p>
            <a:pPr>
              <a:spcBef>
                <a:spcPts val="0"/>
              </a:spcBef>
              <a:spcAft>
                <a:spcPts val="1200"/>
              </a:spcAft>
            </a:pPr>
            <a:endParaRPr lang="en-US" sz="3200" dirty="0"/>
          </a:p>
        </p:txBody>
      </p:sp>
    </p:spTree>
    <p:extLst>
      <p:ext uri="{BB962C8B-B14F-4D97-AF65-F5344CB8AC3E}">
        <p14:creationId xmlns:p14="http://schemas.microsoft.com/office/powerpoint/2010/main" val="36367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Some Topics in the Book of Proverbs</a:t>
            </a:r>
            <a:endParaRPr lang="en-US" b="1" u="sng" dirty="0"/>
          </a:p>
        </p:txBody>
      </p:sp>
      <p:sp>
        <p:nvSpPr>
          <p:cNvPr id="3" name="Content Placeholder 2"/>
          <p:cNvSpPr>
            <a:spLocks noGrp="1"/>
          </p:cNvSpPr>
          <p:nvPr>
            <p:ph idx="1"/>
          </p:nvPr>
        </p:nvSpPr>
        <p:spPr>
          <a:xfrm>
            <a:off x="2592924" y="1210235"/>
            <a:ext cx="8911687" cy="5100918"/>
          </a:xfrm>
        </p:spPr>
        <p:txBody>
          <a:bodyPr numCol="2">
            <a:normAutofit/>
          </a:bodyPr>
          <a:lstStyle/>
          <a:p>
            <a:pPr>
              <a:spcBef>
                <a:spcPts val="600"/>
              </a:spcBef>
              <a:spcAft>
                <a:spcPts val="600"/>
              </a:spcAft>
            </a:pPr>
            <a:r>
              <a:rPr lang="en-US" sz="2400" dirty="0" smtClean="0"/>
              <a:t>Wisdom</a:t>
            </a:r>
          </a:p>
          <a:p>
            <a:pPr>
              <a:spcBef>
                <a:spcPts val="600"/>
              </a:spcBef>
              <a:spcAft>
                <a:spcPts val="600"/>
              </a:spcAft>
            </a:pPr>
            <a:r>
              <a:rPr lang="en-US" sz="2400" dirty="0" smtClean="0"/>
              <a:t>Wealth</a:t>
            </a:r>
          </a:p>
          <a:p>
            <a:pPr>
              <a:spcBef>
                <a:spcPts val="600"/>
              </a:spcBef>
              <a:spcAft>
                <a:spcPts val="600"/>
              </a:spcAft>
            </a:pPr>
            <a:r>
              <a:rPr lang="en-US" sz="2400" dirty="0" smtClean="0"/>
              <a:t>Work</a:t>
            </a:r>
          </a:p>
          <a:p>
            <a:pPr>
              <a:spcBef>
                <a:spcPts val="600"/>
              </a:spcBef>
              <a:spcAft>
                <a:spcPts val="600"/>
              </a:spcAft>
            </a:pPr>
            <a:r>
              <a:rPr lang="en-US" sz="2400" dirty="0" smtClean="0"/>
              <a:t>Words</a:t>
            </a:r>
          </a:p>
          <a:p>
            <a:pPr>
              <a:spcBef>
                <a:spcPts val="600"/>
              </a:spcBef>
              <a:spcAft>
                <a:spcPts val="600"/>
              </a:spcAft>
            </a:pPr>
            <a:r>
              <a:rPr lang="en-US" sz="2400" dirty="0"/>
              <a:t>Pride</a:t>
            </a:r>
          </a:p>
          <a:p>
            <a:pPr>
              <a:spcBef>
                <a:spcPts val="600"/>
              </a:spcBef>
              <a:spcAft>
                <a:spcPts val="600"/>
              </a:spcAft>
            </a:pPr>
            <a:r>
              <a:rPr lang="en-US" sz="2400" dirty="0" smtClean="0"/>
              <a:t>Health</a:t>
            </a:r>
          </a:p>
          <a:p>
            <a:pPr>
              <a:spcBef>
                <a:spcPts val="600"/>
              </a:spcBef>
              <a:spcAft>
                <a:spcPts val="600"/>
              </a:spcAft>
            </a:pPr>
            <a:r>
              <a:rPr lang="en-US" sz="2400" dirty="0"/>
              <a:t>Friends and </a:t>
            </a:r>
            <a:r>
              <a:rPr lang="en-US" sz="2400" dirty="0" smtClean="0"/>
              <a:t>Neighbors</a:t>
            </a:r>
          </a:p>
          <a:p>
            <a:pPr>
              <a:spcBef>
                <a:spcPts val="600"/>
              </a:spcBef>
              <a:spcAft>
                <a:spcPts val="600"/>
              </a:spcAft>
            </a:pPr>
            <a:r>
              <a:rPr lang="en-US" sz="2400" dirty="0" smtClean="0"/>
              <a:t>Self-Control</a:t>
            </a:r>
          </a:p>
          <a:p>
            <a:pPr>
              <a:spcBef>
                <a:spcPts val="600"/>
              </a:spcBef>
              <a:spcAft>
                <a:spcPts val="600"/>
              </a:spcAft>
            </a:pPr>
            <a:r>
              <a:rPr lang="en-US" sz="2400" dirty="0" smtClean="0"/>
              <a:t>Guidance</a:t>
            </a:r>
          </a:p>
          <a:p>
            <a:pPr>
              <a:spcBef>
                <a:spcPts val="600"/>
              </a:spcBef>
              <a:spcAft>
                <a:spcPts val="600"/>
              </a:spcAft>
            </a:pPr>
            <a:r>
              <a:rPr lang="en-US" sz="2400" dirty="0"/>
              <a:t>Sexual Purity</a:t>
            </a:r>
          </a:p>
          <a:p>
            <a:pPr>
              <a:spcBef>
                <a:spcPts val="600"/>
              </a:spcBef>
              <a:spcAft>
                <a:spcPts val="600"/>
              </a:spcAft>
            </a:pPr>
            <a:r>
              <a:rPr lang="en-US" sz="2400" dirty="0" smtClean="0"/>
              <a:t>Kindness and Mercy</a:t>
            </a:r>
          </a:p>
          <a:p>
            <a:pPr>
              <a:spcBef>
                <a:spcPts val="600"/>
              </a:spcBef>
              <a:spcAft>
                <a:spcPts val="600"/>
              </a:spcAft>
            </a:pPr>
            <a:r>
              <a:rPr lang="en-US" sz="2400" dirty="0" smtClean="0"/>
              <a:t>Justice and Equity</a:t>
            </a:r>
          </a:p>
          <a:p>
            <a:pPr>
              <a:spcBef>
                <a:spcPts val="600"/>
              </a:spcBef>
              <a:spcAft>
                <a:spcPts val="600"/>
              </a:spcAft>
            </a:pPr>
            <a:r>
              <a:rPr lang="en-US" sz="2400" dirty="0" smtClean="0"/>
              <a:t>Authority and Leadership</a:t>
            </a:r>
          </a:p>
          <a:p>
            <a:pPr>
              <a:spcBef>
                <a:spcPts val="600"/>
              </a:spcBef>
              <a:spcAft>
                <a:spcPts val="600"/>
              </a:spcAft>
            </a:pPr>
            <a:r>
              <a:rPr lang="en-US" sz="2400" dirty="0" smtClean="0"/>
              <a:t>Husband and Father</a:t>
            </a:r>
          </a:p>
          <a:p>
            <a:pPr>
              <a:spcBef>
                <a:spcPts val="600"/>
              </a:spcBef>
              <a:spcAft>
                <a:spcPts val="600"/>
              </a:spcAft>
            </a:pPr>
            <a:r>
              <a:rPr lang="en-US" sz="2400" dirty="0" smtClean="0"/>
              <a:t>Wife and Mother</a:t>
            </a:r>
          </a:p>
          <a:p>
            <a:pPr>
              <a:spcBef>
                <a:spcPts val="600"/>
              </a:spcBef>
              <a:spcAft>
                <a:spcPts val="600"/>
              </a:spcAft>
            </a:pPr>
            <a:r>
              <a:rPr lang="en-US" sz="2400" dirty="0" smtClean="0"/>
              <a:t>Wickedness and Evil</a:t>
            </a:r>
          </a:p>
          <a:p>
            <a:pPr>
              <a:spcBef>
                <a:spcPts val="600"/>
              </a:spcBef>
              <a:spcAft>
                <a:spcPts val="600"/>
              </a:spcAft>
            </a:pPr>
            <a:r>
              <a:rPr lang="en-US" sz="2400" dirty="0" smtClean="0"/>
              <a:t>The Future</a:t>
            </a:r>
          </a:p>
          <a:p>
            <a:pPr>
              <a:spcBef>
                <a:spcPts val="600"/>
              </a:spcBef>
              <a:spcAft>
                <a:spcPts val="600"/>
              </a:spcAft>
            </a:pPr>
            <a:r>
              <a:rPr lang="en-US" sz="2400" dirty="0" smtClean="0"/>
              <a:t>The Lord</a:t>
            </a:r>
          </a:p>
        </p:txBody>
      </p:sp>
    </p:spTree>
    <p:extLst>
      <p:ext uri="{BB962C8B-B14F-4D97-AF65-F5344CB8AC3E}">
        <p14:creationId xmlns:p14="http://schemas.microsoft.com/office/powerpoint/2010/main" val="2643926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1033</TotalTime>
  <Words>1777</Words>
  <Application>Microsoft Office PowerPoint</Application>
  <PresentationFormat>Widescreen</PresentationFormat>
  <Paragraphs>117</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Wisp</vt:lpstr>
      <vt:lpstr>Lessons from Proverbs Practical Advice for Living*</vt:lpstr>
      <vt:lpstr>Work is Good</vt:lpstr>
      <vt:lpstr>Be Diligent (to work hard and carefully)</vt:lpstr>
      <vt:lpstr>Don’t Be Negligent (avoid responsibility)</vt:lpstr>
      <vt:lpstr>Plan Wisely and Trust God</vt:lpstr>
      <vt:lpstr>Choose Coworkers/Employees Carefully</vt:lpstr>
      <vt:lpstr>Other Thoughts</vt:lpstr>
      <vt:lpstr>Key Principle: Success is faithfully completing whatever God calls me to do.</vt:lpstr>
      <vt:lpstr>Some Topics in the Book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52</cp:revision>
  <dcterms:created xsi:type="dcterms:W3CDTF">2022-01-24T15:36:14Z</dcterms:created>
  <dcterms:modified xsi:type="dcterms:W3CDTF">2022-05-07T01:41:16Z</dcterms:modified>
</cp:coreProperties>
</file>