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1" r:id="rId3"/>
    <p:sldId id="262" r:id="rId4"/>
    <p:sldId id="263" r:id="rId5"/>
    <p:sldId id="264" r:id="rId6"/>
    <p:sldId id="265" r:id="rId7"/>
    <p:sldId id="266" r:id="rId8"/>
    <p:sldId id="270" r:id="rId9"/>
    <p:sldId id="271" r:id="rId10"/>
    <p:sldId id="267" r:id="rId11"/>
    <p:sldId id="26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46" autoAdjust="0"/>
    <p:restoredTop sz="67964" autoAdjust="0"/>
  </p:normalViewPr>
  <p:slideViewPr>
    <p:cSldViewPr snapToGrid="0">
      <p:cViewPr varScale="1">
        <p:scale>
          <a:sx n="82" d="100"/>
          <a:sy n="82" d="100"/>
        </p:scale>
        <p:origin x="696" y="78"/>
      </p:cViewPr>
      <p:guideLst/>
    </p:cSldViewPr>
  </p:slideViewPr>
  <p:notesTextViewPr>
    <p:cViewPr>
      <p:scale>
        <a:sx n="200" d="100"/>
        <a:sy n="2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F4ADB8-B503-4AED-8AB2-B97F944BE092}" type="datetimeFigureOut">
              <a:rPr lang="en-US" smtClean="0"/>
              <a:t>2/26/2022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E8CF97-47CC-4443-BEEB-ED85A935527D}" type="slidenum">
              <a:rPr lang="en-US" smtClean="0"/>
              <a:t>‹#›</a:t>
            </a:fld>
            <a:endParaRPr lang="en-US"/>
          </a:p>
        </p:txBody>
      </p:sp>
    </p:spTree>
    <p:extLst>
      <p:ext uri="{BB962C8B-B14F-4D97-AF65-F5344CB8AC3E}">
        <p14:creationId xmlns:p14="http://schemas.microsoft.com/office/powerpoint/2010/main" val="1567828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tw://_mem_obj_9240890?tid=2|_IGNORE_|_BIBLEVIEWPOPUP_|verse:46.2.9|modid:niv2"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Today, we enter the final (and longest) section of the Book of the Revelation, the “what will take place later,” starting in </a:t>
            </a:r>
            <a:r>
              <a:rPr lang="en-US" sz="1200" b="1" kern="1200" dirty="0" smtClean="0">
                <a:solidFill>
                  <a:schemeClr val="tx1"/>
                </a:solidFill>
                <a:effectLst/>
                <a:latin typeface="+mn-lt"/>
                <a:ea typeface="+mn-ea"/>
                <a:cs typeface="+mn-cs"/>
              </a:rPr>
              <a:t>Revelation 4:1</a:t>
            </a:r>
            <a:r>
              <a:rPr lang="en-US" sz="1200" kern="1200" dirty="0" smtClean="0">
                <a:solidFill>
                  <a:schemeClr val="tx1"/>
                </a:solidFill>
                <a:effectLst/>
                <a:latin typeface="+mn-lt"/>
                <a:ea typeface="+mn-ea"/>
                <a:cs typeface="+mn-cs"/>
              </a:rPr>
              <a:t> and continuing to the end of chapter 22.</a:t>
            </a:r>
            <a:r>
              <a:rPr lang="en-US" sz="1200" b="1" kern="1200" dirty="0" smtClean="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BAE8CF97-47CC-4443-BEEB-ED85A935527D}" type="slidenum">
              <a:rPr lang="en-US" smtClean="0"/>
              <a:t>1</a:t>
            </a:fld>
            <a:endParaRPr lang="en-US"/>
          </a:p>
        </p:txBody>
      </p:sp>
    </p:spTree>
    <p:extLst>
      <p:ext uri="{BB962C8B-B14F-4D97-AF65-F5344CB8AC3E}">
        <p14:creationId xmlns:p14="http://schemas.microsoft.com/office/powerpoint/2010/main" val="2214155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We see that John is called up into heaven by a voice like a trumpet in order to see what “must take place after this.”  Look at the promise in </a:t>
            </a:r>
            <a:r>
              <a:rPr lang="en-US" sz="1200" b="1" kern="1200" dirty="0" smtClean="0">
                <a:solidFill>
                  <a:schemeClr val="tx1"/>
                </a:solidFill>
                <a:effectLst/>
                <a:latin typeface="+mn-lt"/>
                <a:ea typeface="+mn-ea"/>
                <a:cs typeface="+mn-cs"/>
              </a:rPr>
              <a:t>1 Thessalonians 4:16 </a:t>
            </a:r>
            <a:r>
              <a:rPr lang="en-US" sz="1200" kern="1200" dirty="0" smtClean="0">
                <a:solidFill>
                  <a:schemeClr val="tx1"/>
                </a:solidFill>
                <a:effectLst/>
                <a:latin typeface="+mn-lt"/>
                <a:ea typeface="+mn-ea"/>
                <a:cs typeface="+mn-cs"/>
              </a:rPr>
              <a:t>and you will see the same voice and trumpet, calling the dead and the living Christians into the presence of God.  Before this time comes, we must all be ready (</a:t>
            </a:r>
            <a:r>
              <a:rPr lang="en-US" sz="1200" b="1" kern="1200" dirty="0" smtClean="0">
                <a:solidFill>
                  <a:schemeClr val="tx1"/>
                </a:solidFill>
                <a:effectLst/>
                <a:latin typeface="+mn-lt"/>
                <a:ea typeface="+mn-ea"/>
                <a:cs typeface="+mn-cs"/>
              </a:rPr>
              <a:t>1 Thessalonians 5:4-6</a:t>
            </a:r>
            <a:r>
              <a:rPr lang="en-US" sz="1200" kern="1200" dirty="0" smtClean="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BAE8CF97-47CC-4443-BEEB-ED85A935527D}" type="slidenum">
              <a:rPr lang="en-US" smtClean="0"/>
              <a:t>2</a:t>
            </a:fld>
            <a:endParaRPr lang="en-US"/>
          </a:p>
        </p:txBody>
      </p:sp>
    </p:spTree>
    <p:extLst>
      <p:ext uri="{BB962C8B-B14F-4D97-AF65-F5344CB8AC3E}">
        <p14:creationId xmlns:p14="http://schemas.microsoft.com/office/powerpoint/2010/main" val="3867127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Let’s take a few minutes and read Chapters 4 and 5, keeping your eyes open for each appearance of the word “throne” (</a:t>
            </a:r>
            <a:r>
              <a:rPr lang="en-US" sz="1200" kern="1200" dirty="0" err="1" smtClean="0">
                <a:solidFill>
                  <a:schemeClr val="tx1"/>
                </a:solidFill>
                <a:effectLst/>
                <a:latin typeface="+mn-lt"/>
                <a:ea typeface="+mn-ea"/>
                <a:cs typeface="+mn-cs"/>
              </a:rPr>
              <a:t>宝座</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bǎozuò</a:t>
            </a:r>
            <a:r>
              <a:rPr lang="en-US" sz="1200" kern="1200" dirty="0" smtClean="0">
                <a:solidFill>
                  <a:schemeClr val="tx1"/>
                </a:solidFill>
                <a:effectLst/>
                <a:latin typeface="+mn-lt"/>
                <a:ea typeface="+mn-ea"/>
                <a:cs typeface="+mn-cs"/>
              </a:rPr>
              <a:t>).  It appears 17 times in these two chapters and is the focal point of heaven.  No matter how bad things appear to be on earth, God is on his throne and in complete control.  (</a:t>
            </a:r>
            <a:r>
              <a:rPr lang="en-US" sz="1200" b="1" kern="1200" dirty="0" smtClean="0">
                <a:solidFill>
                  <a:schemeClr val="tx1"/>
                </a:solidFill>
                <a:effectLst/>
                <a:latin typeface="+mn-lt"/>
                <a:ea typeface="+mn-ea"/>
                <a:cs typeface="+mn-cs"/>
              </a:rPr>
              <a:t>Psalm 47:7,8</a:t>
            </a:r>
            <a:r>
              <a:rPr lang="en-US" sz="1200" kern="1200" dirty="0" smtClean="0">
                <a:solidFill>
                  <a:schemeClr val="tx1"/>
                </a:solidFill>
                <a:effectLst/>
                <a:latin typeface="+mn-lt"/>
                <a:ea typeface="+mn-ea"/>
                <a:cs typeface="+mn-cs"/>
              </a:rPr>
              <a:t>)</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3</a:t>
            </a:fld>
            <a:endParaRPr lang="en-US"/>
          </a:p>
        </p:txBody>
      </p:sp>
    </p:spTree>
    <p:extLst>
      <p:ext uri="{BB962C8B-B14F-4D97-AF65-F5344CB8AC3E}">
        <p14:creationId xmlns:p14="http://schemas.microsoft.com/office/powerpoint/2010/main" val="5369297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When John looks toward the throne, he sees God’s glory “like” brilliant gemstones surrounded by a rainbow of light, reflecting His holiness (</a:t>
            </a:r>
            <a:r>
              <a:rPr lang="en-US" sz="1200" b="1" kern="1200" dirty="0" smtClean="0">
                <a:solidFill>
                  <a:schemeClr val="tx1"/>
                </a:solidFill>
                <a:effectLst/>
                <a:latin typeface="+mn-lt"/>
                <a:ea typeface="+mn-ea"/>
                <a:cs typeface="+mn-cs"/>
              </a:rPr>
              <a:t>Daniel 7:9,10</a:t>
            </a:r>
            <a:r>
              <a:rPr lang="en-US" sz="1200" kern="1200" dirty="0" smtClean="0">
                <a:solidFill>
                  <a:schemeClr val="tx1"/>
                </a:solidFill>
                <a:effectLst/>
                <a:latin typeface="+mn-lt"/>
                <a:ea typeface="+mn-ea"/>
                <a:cs typeface="+mn-cs"/>
              </a:rPr>
              <a:t>).  It’s obvious that a storm is coming (v.5) as we see lightning and thunder, and the complete (seven) Holy Spirit before Him.  Everything in this scene speaks to </a:t>
            </a:r>
            <a:r>
              <a:rPr lang="en-US" sz="1200" u="sng" kern="1200" dirty="0" smtClean="0">
                <a:solidFill>
                  <a:schemeClr val="tx1"/>
                </a:solidFill>
                <a:effectLst/>
                <a:latin typeface="+mn-lt"/>
                <a:ea typeface="+mn-ea"/>
                <a:cs typeface="+mn-cs"/>
              </a:rPr>
              <a:t>holiness</a:t>
            </a:r>
            <a:r>
              <a:rPr lang="en-US" sz="1200" kern="1200" dirty="0" smtClean="0">
                <a:solidFill>
                  <a:schemeClr val="tx1"/>
                </a:solidFill>
                <a:effectLst/>
                <a:latin typeface="+mn-lt"/>
                <a:ea typeface="+mn-ea"/>
                <a:cs typeface="+mn-cs"/>
              </a:rPr>
              <a:t>: brilliant </a:t>
            </a:r>
            <a:r>
              <a:rPr lang="en-US" sz="1200" u="sng" kern="1200" dirty="0" smtClean="0">
                <a:solidFill>
                  <a:schemeClr val="tx1"/>
                </a:solidFill>
                <a:effectLst/>
                <a:latin typeface="+mn-lt"/>
                <a:ea typeface="+mn-ea"/>
                <a:cs typeface="+mn-cs"/>
              </a:rPr>
              <a:t>light</a:t>
            </a:r>
            <a:r>
              <a:rPr lang="en-US" sz="1200" kern="1200" dirty="0" smtClean="0">
                <a:solidFill>
                  <a:schemeClr val="tx1"/>
                </a:solidFill>
                <a:effectLst/>
                <a:latin typeface="+mn-lt"/>
                <a:ea typeface="+mn-ea"/>
                <a:cs typeface="+mn-cs"/>
              </a:rPr>
              <a:t>, a </a:t>
            </a:r>
            <a:r>
              <a:rPr lang="en-US" sz="1200" u="sng" kern="1200" dirty="0" smtClean="0">
                <a:solidFill>
                  <a:schemeClr val="tx1"/>
                </a:solidFill>
                <a:effectLst/>
                <a:latin typeface="+mn-lt"/>
                <a:ea typeface="+mn-ea"/>
                <a:cs typeface="+mn-cs"/>
              </a:rPr>
              <a:t>crystal</a:t>
            </a:r>
            <a:r>
              <a:rPr lang="en-US" sz="1200" kern="1200" dirty="0" smtClean="0">
                <a:solidFill>
                  <a:schemeClr val="tx1"/>
                </a:solidFill>
                <a:effectLst/>
                <a:latin typeface="+mn-lt"/>
                <a:ea typeface="+mn-ea"/>
                <a:cs typeface="+mn-cs"/>
              </a:rPr>
              <a:t> sea, </a:t>
            </a:r>
            <a:r>
              <a:rPr lang="en-US" sz="1200" u="sng" kern="1200" dirty="0" smtClean="0">
                <a:solidFill>
                  <a:schemeClr val="tx1"/>
                </a:solidFill>
                <a:effectLst/>
                <a:latin typeface="+mn-lt"/>
                <a:ea typeface="+mn-ea"/>
                <a:cs typeface="+mn-cs"/>
              </a:rPr>
              <a:t>white</a:t>
            </a:r>
            <a:r>
              <a:rPr lang="en-US" sz="1200" kern="1200" dirty="0" smtClean="0">
                <a:solidFill>
                  <a:schemeClr val="tx1"/>
                </a:solidFill>
                <a:effectLst/>
                <a:latin typeface="+mn-lt"/>
                <a:ea typeface="+mn-ea"/>
                <a:cs typeface="+mn-cs"/>
              </a:rPr>
              <a:t> garments, </a:t>
            </a:r>
            <a:r>
              <a:rPr lang="en-US" sz="1200" u="sng" kern="1200" dirty="0" smtClean="0">
                <a:solidFill>
                  <a:schemeClr val="tx1"/>
                </a:solidFill>
                <a:effectLst/>
                <a:latin typeface="+mn-lt"/>
                <a:ea typeface="+mn-ea"/>
                <a:cs typeface="+mn-cs"/>
              </a:rPr>
              <a:t>golden</a:t>
            </a:r>
            <a:r>
              <a:rPr lang="en-US" sz="1200" kern="1200" dirty="0" smtClean="0">
                <a:solidFill>
                  <a:schemeClr val="tx1"/>
                </a:solidFill>
                <a:effectLst/>
                <a:latin typeface="+mn-lt"/>
                <a:ea typeface="+mn-ea"/>
                <a:cs typeface="+mn-cs"/>
              </a:rPr>
              <a:t> crowns.  It’s a clear reminder that the only way filthy sinners (Isaiah 64:6) could ever come before God is if they stand in the righteousness of Jesus (</a:t>
            </a:r>
            <a:r>
              <a:rPr lang="en-US" sz="1200" b="1" kern="1200" dirty="0" smtClean="0">
                <a:solidFill>
                  <a:schemeClr val="tx1"/>
                </a:solidFill>
                <a:effectLst/>
                <a:latin typeface="+mn-lt"/>
                <a:ea typeface="+mn-ea"/>
                <a:cs typeface="+mn-cs"/>
              </a:rPr>
              <a:t>1John 1:5-7</a:t>
            </a:r>
            <a:r>
              <a:rPr lang="en-US" sz="1200" kern="1200" dirty="0" smtClean="0">
                <a:solidFill>
                  <a:schemeClr val="tx1"/>
                </a:solidFill>
                <a:effectLst/>
                <a:latin typeface="+mn-lt"/>
                <a:ea typeface="+mn-ea"/>
                <a:cs typeface="+mn-cs"/>
              </a:rPr>
              <a:t>).  In heaven, there is </a:t>
            </a:r>
            <a:r>
              <a:rPr lang="en-US" sz="1200" i="1" kern="1200" dirty="0" smtClean="0">
                <a:solidFill>
                  <a:schemeClr val="tx1"/>
                </a:solidFill>
                <a:effectLst/>
                <a:latin typeface="+mn-lt"/>
                <a:ea typeface="+mn-ea"/>
                <a:cs typeface="+mn-cs"/>
              </a:rPr>
              <a:t>no balance</a:t>
            </a:r>
            <a:r>
              <a:rPr lang="en-US" sz="1200" kern="1200" dirty="0" smtClean="0">
                <a:solidFill>
                  <a:schemeClr val="tx1"/>
                </a:solidFill>
                <a:effectLst/>
                <a:latin typeface="+mn-lt"/>
                <a:ea typeface="+mn-ea"/>
                <a:cs typeface="+mn-cs"/>
              </a:rPr>
              <a:t> of good/evil. </a:t>
            </a:r>
          </a:p>
          <a:p>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smtClean="0">
                <a:cs typeface="Calibri" pitchFamily="34" charset="0"/>
              </a:rPr>
              <a:t>“the appearance of” …  “like” (</a:t>
            </a:r>
            <a:r>
              <a:rPr lang="en-US" altLang="en-US" sz="1200" b="1" dirty="0" smtClean="0">
                <a:cs typeface="Calibri" pitchFamily="34" charset="0"/>
              </a:rPr>
              <a:t>v.7</a:t>
            </a:r>
            <a:r>
              <a:rPr lang="en-US" altLang="en-US" sz="1200" dirty="0" smtClean="0">
                <a:cs typeface="Calibri" pitchFamily="34" charset="0"/>
              </a:rPr>
              <a:t>) points to indescribable of symbolic explanations.</a:t>
            </a:r>
          </a:p>
          <a:p>
            <a:endParaRPr lang="en-US" sz="1200" kern="1200" dirty="0" smtClean="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4</a:t>
            </a:fld>
            <a:endParaRPr lang="en-US"/>
          </a:p>
        </p:txBody>
      </p:sp>
    </p:spTree>
    <p:extLst>
      <p:ext uri="{BB962C8B-B14F-4D97-AF65-F5344CB8AC3E}">
        <p14:creationId xmlns:p14="http://schemas.microsoft.com/office/powerpoint/2010/main" val="6588279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the Father sits on His throne, He is surrounded in constant worship by the most powerful (and scary) beings in the universe.  Contrast these angels with those pudgy cherubs on valentine’s cards and you get a better understanding of why angelic encounters in the Bible are usually followed by intense fear.  Worship is directed toward God’s holiness (v.8), eternal nature (v.8), creative power (v.11), and exercise of His will (v.11).  It is sad to say that our current world has chosen to ignore the true God and worship the physical things made by the Creator (</a:t>
            </a:r>
            <a:r>
              <a:rPr lang="en-US" sz="1200" b="1" kern="1200" dirty="0" smtClean="0">
                <a:solidFill>
                  <a:schemeClr val="tx1"/>
                </a:solidFill>
                <a:effectLst/>
                <a:latin typeface="+mn-lt"/>
                <a:ea typeface="+mn-ea"/>
                <a:cs typeface="+mn-cs"/>
              </a:rPr>
              <a:t>Romans 1:21-23; 18</a:t>
            </a:r>
            <a:r>
              <a:rPr lang="en-US" sz="1200" kern="1200" dirty="0" smtClean="0">
                <a:solidFill>
                  <a:schemeClr val="tx1"/>
                </a:solidFill>
                <a:effectLst/>
                <a:latin typeface="+mn-lt"/>
                <a:ea typeface="+mn-ea"/>
                <a:cs typeface="+mn-cs"/>
              </a:rPr>
              <a:t>).  Because of this, the wrath of the holy God is coming.</a:t>
            </a:r>
          </a:p>
          <a:p>
            <a:endParaRPr lang="en-US" sz="1200" kern="1200" dirty="0" smtClean="0">
              <a:solidFill>
                <a:schemeClr val="tx1"/>
              </a:solidFill>
              <a:effectLst/>
              <a:latin typeface="+mn-lt"/>
              <a:ea typeface="+mn-ea"/>
              <a:cs typeface="+mn-cs"/>
            </a:endParaRPr>
          </a:p>
          <a:p>
            <a:r>
              <a:rPr lang="en-US" sz="1200" b="1" i="0" u="none" strike="noStrike" kern="1200" baseline="0" dirty="0" smtClean="0">
                <a:solidFill>
                  <a:schemeClr val="tx1"/>
                </a:solidFill>
                <a:latin typeface="+mn-lt"/>
                <a:ea typeface="+mn-ea"/>
                <a:cs typeface="+mn-cs"/>
              </a:rPr>
              <a:t>1 Corinthians 2:9 </a:t>
            </a:r>
            <a:r>
              <a:rPr lang="en-US" sz="1200" b="0" i="0" u="none" strike="noStrike" kern="1200" baseline="0" dirty="0" smtClean="0">
                <a:solidFill>
                  <a:schemeClr val="tx1"/>
                </a:solidFill>
                <a:latin typeface="+mn-lt"/>
                <a:ea typeface="+mn-ea"/>
                <a:cs typeface="+mn-cs"/>
              </a:rPr>
              <a:t>“However, as it is written: “What no eye has seen, what no ear has heard, and what no human mind has conceived”</a:t>
            </a:r>
            <a:r>
              <a:rPr lang="en-US" sz="1200" b="0" i="1" u="none" strike="noStrike" kern="1200" baseline="30000" dirty="0" smtClean="0">
                <a:solidFill>
                  <a:schemeClr val="tx1"/>
                </a:solidFill>
                <a:latin typeface="+mn-lt"/>
                <a:ea typeface="+mn-ea"/>
                <a:cs typeface="+mn-cs"/>
              </a:rPr>
              <a:t> </a:t>
            </a:r>
            <a:r>
              <a:rPr lang="en-US" sz="1200" b="0" i="1" u="none" strike="noStrike" kern="1200" baseline="30000" dirty="0" smtClean="0">
                <a:solidFill>
                  <a:schemeClr val="tx1"/>
                </a:solidFill>
                <a:latin typeface="+mn-lt"/>
                <a:ea typeface="+mn-ea"/>
                <a:cs typeface="+mn-cs"/>
                <a:hlinkClick r:id="rId3"/>
              </a:rPr>
              <a:t>–</a:t>
            </a:r>
            <a:r>
              <a:rPr lang="en-US" sz="1200" b="0" i="1"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the things God has prepared for those who love him”</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5</a:t>
            </a:fld>
            <a:endParaRPr lang="en-US"/>
          </a:p>
        </p:txBody>
      </p:sp>
    </p:spTree>
    <p:extLst>
      <p:ext uri="{BB962C8B-B14F-4D97-AF65-F5344CB8AC3E}">
        <p14:creationId xmlns:p14="http://schemas.microsoft.com/office/powerpoint/2010/main" val="3745538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we move into Chapter 5, the Father hands the title deed of the earth to the worthy One (</a:t>
            </a:r>
            <a:r>
              <a:rPr lang="en-US" sz="1200" b="1" kern="1200" dirty="0" smtClean="0">
                <a:solidFill>
                  <a:schemeClr val="tx1"/>
                </a:solidFill>
                <a:effectLst/>
                <a:latin typeface="+mn-lt"/>
                <a:ea typeface="+mn-ea"/>
                <a:cs typeface="+mn-cs"/>
              </a:rPr>
              <a:t>Revelation 5:1-5</a:t>
            </a:r>
            <a:r>
              <a:rPr lang="en-US" sz="1200" kern="1200" dirty="0" smtClean="0">
                <a:solidFill>
                  <a:schemeClr val="tx1"/>
                </a:solidFill>
                <a:effectLst/>
                <a:latin typeface="+mn-lt"/>
                <a:ea typeface="+mn-ea"/>
                <a:cs typeface="+mn-cs"/>
              </a:rPr>
              <a:t>).  Look at the question and answer of vs. 3-5: no one is found worthy to open the scroll but a single Individual, showing the truth of </a:t>
            </a:r>
            <a:r>
              <a:rPr lang="en-US" sz="1200" b="1" kern="1200" dirty="0" smtClean="0">
                <a:solidFill>
                  <a:schemeClr val="tx1"/>
                </a:solidFill>
                <a:effectLst/>
                <a:latin typeface="+mn-lt"/>
                <a:ea typeface="+mn-ea"/>
                <a:cs typeface="+mn-cs"/>
              </a:rPr>
              <a:t>Acts 4:12 </a:t>
            </a:r>
            <a:r>
              <a:rPr lang="en-US" sz="1200" kern="1200" dirty="0" smtClean="0">
                <a:solidFill>
                  <a:schemeClr val="tx1"/>
                </a:solidFill>
                <a:effectLst/>
                <a:latin typeface="+mn-lt"/>
                <a:ea typeface="+mn-ea"/>
                <a:cs typeface="+mn-cs"/>
              </a:rPr>
              <a:t>– only Jesus has satisfied the judgment of God and can save mankind from the wrath to come.  He is the root of (comes before) David and the kingly lion of Judah, fulfilling the ancient prophecies (Isaiah 11:1, </a:t>
            </a:r>
            <a:r>
              <a:rPr lang="en-US" sz="1200" kern="1200" dirty="0" err="1" smtClean="0">
                <a:solidFill>
                  <a:schemeClr val="tx1"/>
                </a:solidFill>
                <a:effectLst/>
                <a:latin typeface="+mn-lt"/>
                <a:ea typeface="+mn-ea"/>
                <a:cs typeface="+mn-cs"/>
              </a:rPr>
              <a:t>etc</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But Jesus is not only the Lion of Judah, he is the Lamb of God (</a:t>
            </a:r>
            <a:r>
              <a:rPr lang="en-US" sz="1200" b="1" kern="1200" dirty="0" smtClean="0">
                <a:solidFill>
                  <a:schemeClr val="tx1"/>
                </a:solidFill>
                <a:effectLst/>
                <a:latin typeface="+mn-lt"/>
                <a:ea typeface="+mn-ea"/>
                <a:cs typeface="+mn-cs"/>
              </a:rPr>
              <a:t>John 1:29</a:t>
            </a:r>
            <a:r>
              <a:rPr lang="en-US" sz="1200" kern="1200" dirty="0" smtClean="0">
                <a:solidFill>
                  <a:schemeClr val="tx1"/>
                </a:solidFill>
                <a:effectLst/>
                <a:latin typeface="+mn-lt"/>
                <a:ea typeface="+mn-ea"/>
                <a:cs typeface="+mn-cs"/>
              </a:rPr>
              <a:t>) who was slain for the sins of the world (</a:t>
            </a:r>
            <a:r>
              <a:rPr lang="en-US" sz="1200" b="1" kern="1200" dirty="0" smtClean="0">
                <a:solidFill>
                  <a:schemeClr val="tx1"/>
                </a:solidFill>
                <a:effectLst/>
                <a:latin typeface="+mn-lt"/>
                <a:ea typeface="+mn-ea"/>
                <a:cs typeface="+mn-cs"/>
              </a:rPr>
              <a:t>Revelation 5:6,7</a:t>
            </a:r>
            <a:r>
              <a:rPr lang="en-US" sz="1200" kern="1200" dirty="0" smtClean="0">
                <a:solidFill>
                  <a:schemeClr val="tx1"/>
                </a:solidFill>
                <a:effectLst/>
                <a:latin typeface="+mn-lt"/>
                <a:ea typeface="+mn-ea"/>
                <a:cs typeface="+mn-cs"/>
              </a:rPr>
              <a:t>), still bearing the scars of His self-sacrifice (</a:t>
            </a:r>
            <a:r>
              <a:rPr lang="en-US" sz="1200" b="1" kern="1200" dirty="0" smtClean="0">
                <a:solidFill>
                  <a:schemeClr val="tx1"/>
                </a:solidFill>
                <a:effectLst/>
                <a:latin typeface="+mn-lt"/>
                <a:ea typeface="+mn-ea"/>
                <a:cs typeface="+mn-cs"/>
              </a:rPr>
              <a:t>John 20:26-28</a:t>
            </a:r>
            <a:r>
              <a:rPr lang="en-US" sz="1200" kern="1200" dirty="0" smtClean="0">
                <a:solidFill>
                  <a:schemeClr val="tx1"/>
                </a:solidFill>
                <a:effectLst/>
                <a:latin typeface="+mn-lt"/>
                <a:ea typeface="+mn-ea"/>
                <a:cs typeface="+mn-cs"/>
              </a:rPr>
              <a:t>).  Perhaps for eternity, His scars will be visible reminder of the price that He paid for our redemption.  He has seven horns (perfect power) and seven eyes (perfect knowledge) representing the Holy Spirit, just like the Father.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6</a:t>
            </a:fld>
            <a:endParaRPr lang="en-US"/>
          </a:p>
        </p:txBody>
      </p:sp>
    </p:spTree>
    <p:extLst>
      <p:ext uri="{BB962C8B-B14F-4D97-AF65-F5344CB8AC3E}">
        <p14:creationId xmlns:p14="http://schemas.microsoft.com/office/powerpoint/2010/main" val="12981554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When Jesus takes the scroll from the hand of the Father, the elders and the living creatures sing a new song (</a:t>
            </a:r>
            <a:r>
              <a:rPr lang="en-US" sz="1200" b="1" kern="1200" dirty="0" smtClean="0">
                <a:solidFill>
                  <a:schemeClr val="tx1"/>
                </a:solidFill>
                <a:effectLst/>
                <a:latin typeface="+mn-lt"/>
                <a:ea typeface="+mn-ea"/>
                <a:cs typeface="+mn-cs"/>
              </a:rPr>
              <a:t>Revelation 5:8-10</a:t>
            </a:r>
            <a:r>
              <a:rPr lang="en-US" sz="1200" kern="1200" dirty="0" smtClean="0">
                <a:solidFill>
                  <a:schemeClr val="tx1"/>
                </a:solidFill>
                <a:effectLst/>
                <a:latin typeface="+mn-lt"/>
                <a:ea typeface="+mn-ea"/>
                <a:cs typeface="+mn-cs"/>
              </a:rPr>
              <a:t>) of praise.  Jesus is praised because of His sacrifice to pay the price for the sins of men, purchasing them (</a:t>
            </a:r>
            <a:r>
              <a:rPr lang="en-US" sz="1200" b="1" kern="1200" dirty="0" smtClean="0">
                <a:solidFill>
                  <a:schemeClr val="tx1"/>
                </a:solidFill>
                <a:effectLst/>
                <a:latin typeface="+mn-lt"/>
                <a:ea typeface="+mn-ea"/>
                <a:cs typeface="+mn-cs"/>
              </a:rPr>
              <a:t>1 Corinthians 6:20</a:t>
            </a:r>
            <a:r>
              <a:rPr lang="en-US" sz="1200" kern="1200" dirty="0" smtClean="0">
                <a:solidFill>
                  <a:schemeClr val="tx1"/>
                </a:solidFill>
                <a:effectLst/>
                <a:latin typeface="+mn-lt"/>
                <a:ea typeface="+mn-ea"/>
                <a:cs typeface="+mn-cs"/>
              </a:rPr>
              <a:t>) for the Father.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When He walked the earth the first time, Jesus gave up everything that we might become rich (</a:t>
            </a:r>
            <a:r>
              <a:rPr lang="en-US" sz="1200" b="1" kern="1200" dirty="0" smtClean="0">
                <a:solidFill>
                  <a:schemeClr val="tx1"/>
                </a:solidFill>
                <a:effectLst/>
                <a:latin typeface="+mn-lt"/>
                <a:ea typeface="+mn-ea"/>
                <a:cs typeface="+mn-cs"/>
              </a:rPr>
              <a:t>2 Corinthians 8:9</a:t>
            </a:r>
            <a:r>
              <a:rPr lang="en-US" sz="1200" kern="1200" dirty="0" smtClean="0">
                <a:solidFill>
                  <a:schemeClr val="tx1"/>
                </a:solidFill>
                <a:effectLst/>
                <a:latin typeface="+mn-lt"/>
                <a:ea typeface="+mn-ea"/>
                <a:cs typeface="+mn-cs"/>
              </a:rPr>
              <a:t>).  But now, the multitude can no longer contain themselves as all creation cries out in praise to the Lamb of power and riches and wisdom and might and honor and glory and blessing (</a:t>
            </a:r>
            <a:r>
              <a:rPr lang="en-US" sz="1200" b="1" kern="1200" dirty="0" smtClean="0">
                <a:solidFill>
                  <a:schemeClr val="tx1"/>
                </a:solidFill>
                <a:effectLst/>
                <a:latin typeface="+mn-lt"/>
                <a:ea typeface="+mn-ea"/>
                <a:cs typeface="+mn-cs"/>
              </a:rPr>
              <a:t>Rev 5:11‑14</a:t>
            </a:r>
            <a:r>
              <a:rPr lang="en-US" sz="1200" kern="1200" dirty="0" smtClean="0">
                <a:solidFill>
                  <a:schemeClr val="tx1"/>
                </a:solidFill>
                <a:effectLst/>
                <a:latin typeface="+mn-lt"/>
                <a:ea typeface="+mn-ea"/>
                <a:cs typeface="+mn-cs"/>
              </a:rPr>
              <a:t>).  Jesus kept the rocks from worship during His entry into Jerusalem (</a:t>
            </a:r>
            <a:r>
              <a:rPr lang="en-US" sz="1200" b="1" kern="1200" dirty="0" smtClean="0">
                <a:solidFill>
                  <a:schemeClr val="tx1"/>
                </a:solidFill>
                <a:effectLst/>
                <a:latin typeface="+mn-lt"/>
                <a:ea typeface="+mn-ea"/>
                <a:cs typeface="+mn-cs"/>
              </a:rPr>
              <a:t>Luke 19:37-40</a:t>
            </a:r>
            <a:r>
              <a:rPr lang="en-US" sz="1200" kern="1200" dirty="0" smtClean="0">
                <a:solidFill>
                  <a:schemeClr val="tx1"/>
                </a:solidFill>
                <a:effectLst/>
                <a:latin typeface="+mn-lt"/>
                <a:ea typeface="+mn-ea"/>
                <a:cs typeface="+mn-cs"/>
              </a:rPr>
              <a:t>), but on this day, try to imagine what it will be like for every created thing to praise the Lord (</a:t>
            </a:r>
            <a:r>
              <a:rPr lang="en-US" sz="1200" b="1" kern="1200" dirty="0" smtClean="0">
                <a:solidFill>
                  <a:schemeClr val="tx1"/>
                </a:solidFill>
                <a:effectLst/>
                <a:latin typeface="+mn-lt"/>
                <a:ea typeface="+mn-ea"/>
                <a:cs typeface="+mn-cs"/>
              </a:rPr>
              <a:t>Romans 8:19</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7</a:t>
            </a:fld>
            <a:endParaRPr lang="en-US"/>
          </a:p>
        </p:txBody>
      </p:sp>
    </p:spTree>
    <p:extLst>
      <p:ext uri="{BB962C8B-B14F-4D97-AF65-F5344CB8AC3E}">
        <p14:creationId xmlns:p14="http://schemas.microsoft.com/office/powerpoint/2010/main" val="19027521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We are not home yet.  Submit to the Spirit’s work in your life, allowing Him to make you a holy child of your holy Savior (</a:t>
            </a:r>
            <a:r>
              <a:rPr lang="en-US" sz="1200" b="1" kern="1200" dirty="0" smtClean="0">
                <a:solidFill>
                  <a:schemeClr val="tx1"/>
                </a:solidFill>
                <a:effectLst/>
                <a:latin typeface="+mn-lt"/>
                <a:ea typeface="+mn-ea"/>
                <a:cs typeface="+mn-cs"/>
              </a:rPr>
              <a:t>1 Thessalonians 5:23,24</a:t>
            </a:r>
            <a:r>
              <a:rPr lang="en-US" sz="1200" kern="1200" dirty="0" smtClean="0">
                <a:solidFill>
                  <a:schemeClr val="tx1"/>
                </a:solidFill>
                <a:effectLst/>
                <a:latin typeface="+mn-lt"/>
                <a:ea typeface="+mn-ea"/>
                <a:cs typeface="+mn-cs"/>
              </a:rPr>
              <a:t>).  Stay alert (</a:t>
            </a:r>
            <a:r>
              <a:rPr lang="en-US" sz="1200" b="1" kern="1200" dirty="0" smtClean="0">
                <a:solidFill>
                  <a:schemeClr val="tx1"/>
                </a:solidFill>
                <a:effectLst/>
                <a:latin typeface="+mn-lt"/>
                <a:ea typeface="+mn-ea"/>
                <a:cs typeface="+mn-cs"/>
              </a:rPr>
              <a:t>1 Thessalonians 5:8,9)</a:t>
            </a:r>
            <a:r>
              <a:rPr lang="en-US" sz="1200" kern="1200" dirty="0" smtClean="0">
                <a:solidFill>
                  <a:schemeClr val="tx1"/>
                </a:solidFill>
                <a:effectLst/>
                <a:latin typeface="+mn-lt"/>
                <a:ea typeface="+mn-ea"/>
                <a:cs typeface="+mn-cs"/>
              </a:rPr>
              <a:t>, guarding our hearts with faith and love.  Set your attention on the hope of your great salvation (</a:t>
            </a:r>
            <a:r>
              <a:rPr lang="en-US" sz="1200" b="1" kern="1200" dirty="0" smtClean="0">
                <a:solidFill>
                  <a:schemeClr val="tx1"/>
                </a:solidFill>
                <a:effectLst/>
                <a:latin typeface="+mn-lt"/>
                <a:ea typeface="+mn-ea"/>
                <a:cs typeface="+mn-cs"/>
              </a:rPr>
              <a:t>2 Corinthians 4:18</a:t>
            </a:r>
            <a:r>
              <a:rPr lang="en-US" sz="1200" kern="1200" dirty="0" smtClean="0">
                <a:solidFill>
                  <a:schemeClr val="tx1"/>
                </a:solidFill>
                <a:effectLst/>
                <a:latin typeface="+mn-lt"/>
                <a:ea typeface="+mn-ea"/>
                <a:cs typeface="+mn-cs"/>
              </a:rPr>
              <a:t>) instead of the fear and despair of the world around you. If anyone ever worries about people who may not have heard about Jesus Christ, remind them that, in this scene, there are people from every tribe and tongue and people and nation.</a:t>
            </a:r>
          </a:p>
          <a:p>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“The man who is seriously convinced that he deserves to go to hell is not likely to go there, while the man who believes that he is worthy of heaven will certainly never enter that blessed place.” </a:t>
            </a:r>
            <a:r>
              <a:rPr lang="en-US" b="1" dirty="0" smtClean="0">
                <a:latin typeface="Arial Narrow" panose="020B0606020202030204" pitchFamily="34" charset="0"/>
              </a:rPr>
              <a:t>A.W. Tozer</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We have been made for worship.  Read it again: </a:t>
            </a:r>
            <a:r>
              <a:rPr lang="en-US" sz="1200" b="1" kern="1200" dirty="0" smtClean="0">
                <a:solidFill>
                  <a:schemeClr val="tx1"/>
                </a:solidFill>
                <a:effectLst/>
                <a:latin typeface="+mn-lt"/>
                <a:ea typeface="+mn-ea"/>
                <a:cs typeface="+mn-cs"/>
              </a:rPr>
              <a:t>Revelation 5:12,13</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Final Question:</a:t>
            </a:r>
            <a:r>
              <a:rPr lang="en-US" sz="1200" b="1" kern="1200" baseline="0" dirty="0" smtClean="0">
                <a:solidFill>
                  <a:schemeClr val="tx1"/>
                </a:solidFill>
                <a:effectLst/>
                <a:latin typeface="+mn-lt"/>
                <a:ea typeface="+mn-ea"/>
                <a:cs typeface="+mn-cs"/>
              </a:rPr>
              <a:t>  What did you see revealed about Jesus today?</a:t>
            </a:r>
            <a:endParaRPr lang="en-US"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10</a:t>
            </a:fld>
            <a:endParaRPr lang="en-US"/>
          </a:p>
        </p:txBody>
      </p:sp>
    </p:spTree>
    <p:extLst>
      <p:ext uri="{BB962C8B-B14F-4D97-AF65-F5344CB8AC3E}">
        <p14:creationId xmlns:p14="http://schemas.microsoft.com/office/powerpoint/2010/main" val="1341495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4244919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1007274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467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604077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659ACB1-4F28-4833-8C05-72DBB5BC9133}" type="datetimeFigureOut">
              <a:rPr lang="en-US" smtClean="0"/>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618612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59ACB1-4F28-4833-8C05-72DBB5BC9133}" type="datetimeFigureOut">
              <a:rPr lang="en-US" smtClean="0"/>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2947614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59ACB1-4F28-4833-8C05-72DBB5BC9133}" type="datetimeFigureOut">
              <a:rPr lang="en-US" smtClean="0"/>
              <a:t>2/26/2022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2599866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59ACB1-4F28-4833-8C05-72DBB5BC9133}" type="datetimeFigureOut">
              <a:rPr lang="en-US" smtClean="0"/>
              <a:t>2/26/2022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1384123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59ACB1-4F28-4833-8C05-72DBB5BC9133}" type="datetimeFigureOut">
              <a:rPr lang="en-US" smtClean="0"/>
              <a:t>2/26/2022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541194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659ACB1-4F28-4833-8C05-72DBB5BC9133}" type="datetimeFigureOut">
              <a:rPr lang="en-US" smtClean="0"/>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727276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659ACB1-4F28-4833-8C05-72DBB5BC9133}" type="datetimeFigureOut">
              <a:rPr lang="en-US" smtClean="0"/>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713454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59ACB1-4F28-4833-8C05-72DBB5BC9133}" type="datetimeFigureOut">
              <a:rPr lang="en-US" smtClean="0"/>
              <a:t>2/26/2022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A86EA7-174E-44DD-A25B-A0E029C59FE8}" type="slidenum">
              <a:rPr lang="en-US" smtClean="0"/>
              <a:t>‹#›</a:t>
            </a:fld>
            <a:endParaRPr lang="en-US"/>
          </a:p>
        </p:txBody>
      </p:sp>
    </p:spTree>
    <p:extLst>
      <p:ext uri="{BB962C8B-B14F-4D97-AF65-F5344CB8AC3E}">
        <p14:creationId xmlns:p14="http://schemas.microsoft.com/office/powerpoint/2010/main" val="3892596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0303" y="1122363"/>
            <a:ext cx="10352598" cy="1827571"/>
          </a:xfrm>
        </p:spPr>
        <p:txBody>
          <a:bodyPr/>
          <a:lstStyle/>
          <a:p>
            <a:r>
              <a:rPr lang="en-US" dirty="0" smtClean="0">
                <a:latin typeface="+mn-lt"/>
              </a:rPr>
              <a:t>The Revelation of Jesus Christ</a:t>
            </a:r>
            <a:endParaRPr lang="en-US" dirty="0">
              <a:latin typeface="+mn-lt"/>
            </a:endParaRPr>
          </a:p>
        </p:txBody>
      </p:sp>
      <p:sp>
        <p:nvSpPr>
          <p:cNvPr id="3" name="Subtitle 2"/>
          <p:cNvSpPr>
            <a:spLocks noGrp="1"/>
          </p:cNvSpPr>
          <p:nvPr>
            <p:ph type="subTitle" idx="1"/>
          </p:nvPr>
        </p:nvSpPr>
        <p:spPr>
          <a:xfrm>
            <a:off x="1524000" y="3919992"/>
            <a:ext cx="9144000" cy="1337807"/>
          </a:xfrm>
        </p:spPr>
        <p:txBody>
          <a:bodyPr>
            <a:normAutofit/>
          </a:bodyPr>
          <a:lstStyle/>
          <a:p>
            <a:r>
              <a:rPr lang="en-US" sz="3600" b="1" u="sng" dirty="0"/>
              <a:t>Part </a:t>
            </a:r>
            <a:r>
              <a:rPr lang="en-US" sz="3600" b="1" u="sng" dirty="0" smtClean="0"/>
              <a:t>3 – “What must take place after this.”</a:t>
            </a:r>
            <a:endParaRPr lang="en-US" sz="4000" dirty="0">
              <a:solidFill>
                <a:schemeClr val="bg1">
                  <a:lumMod val="50000"/>
                </a:schemeClr>
              </a:solidFill>
            </a:endParaRPr>
          </a:p>
        </p:txBody>
      </p:sp>
    </p:spTree>
    <p:extLst>
      <p:ext uri="{BB962C8B-B14F-4D97-AF65-F5344CB8AC3E}">
        <p14:creationId xmlns:p14="http://schemas.microsoft.com/office/powerpoint/2010/main" val="26665928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0667"/>
            <a:ext cx="10515600" cy="865796"/>
          </a:xfrm>
        </p:spPr>
        <p:txBody>
          <a:bodyPr>
            <a:normAutofit/>
          </a:bodyPr>
          <a:lstStyle/>
          <a:p>
            <a:r>
              <a:rPr lang="en-US" b="1" u="sng" dirty="0" smtClean="0">
                <a:latin typeface="+mn-lt"/>
              </a:rPr>
              <a:t>Think about this:</a:t>
            </a:r>
            <a:endParaRPr lang="en-US" b="1" u="sng" dirty="0">
              <a:latin typeface="+mn-lt"/>
            </a:endParaRPr>
          </a:p>
        </p:txBody>
      </p:sp>
      <p:sp>
        <p:nvSpPr>
          <p:cNvPr id="3" name="Content Placeholder 2"/>
          <p:cNvSpPr>
            <a:spLocks noGrp="1"/>
          </p:cNvSpPr>
          <p:nvPr>
            <p:ph idx="1"/>
          </p:nvPr>
        </p:nvSpPr>
        <p:spPr>
          <a:xfrm>
            <a:off x="433754" y="1137138"/>
            <a:ext cx="10070123" cy="5568461"/>
          </a:xfrm>
        </p:spPr>
        <p:txBody>
          <a:bodyPr>
            <a:normAutofit fontScale="92500"/>
          </a:bodyPr>
          <a:lstStyle/>
          <a:p>
            <a:pPr fontAlgn="base">
              <a:spcBef>
                <a:spcPts val="600"/>
              </a:spcBef>
              <a:spcAft>
                <a:spcPts val="1200"/>
              </a:spcAft>
            </a:pPr>
            <a:r>
              <a:rPr lang="en-US" sz="3200" dirty="0"/>
              <a:t>“The man who is seriously convinced that he deserves to go to hell is not likely to go there, while the man who believes that he is worthy of heaven will certainly never enter that blessed place.” </a:t>
            </a:r>
            <a:r>
              <a:rPr lang="en-US" sz="2600" b="1" dirty="0">
                <a:latin typeface="Arial Narrow" panose="020B0606020202030204" pitchFamily="34" charset="0"/>
              </a:rPr>
              <a:t>A.W. Tozer</a:t>
            </a:r>
            <a:endParaRPr lang="en-US" sz="2600" dirty="0"/>
          </a:p>
          <a:p>
            <a:pPr fontAlgn="base">
              <a:spcBef>
                <a:spcPts val="600"/>
              </a:spcBef>
              <a:spcAft>
                <a:spcPts val="1200"/>
              </a:spcAft>
            </a:pPr>
            <a:r>
              <a:rPr lang="en-US" sz="3200" dirty="0" smtClean="0"/>
              <a:t>“</a:t>
            </a:r>
            <a:r>
              <a:rPr lang="en-US" sz="3200" dirty="0"/>
              <a:t>If I ever reach heaven, I expect to find three wonders there: first, to meet some I had not thought to see there; second, to miss some I had expected to see there; and third, the greatest wonder of all, to find myself there</a:t>
            </a:r>
            <a:r>
              <a:rPr lang="en-US" sz="3200" dirty="0" smtClean="0"/>
              <a:t>.” </a:t>
            </a:r>
            <a:r>
              <a:rPr lang="en-US" b="1" dirty="0">
                <a:latin typeface="Arial Narrow" panose="020B0606020202030204" pitchFamily="34" charset="0"/>
              </a:rPr>
              <a:t>John Newton </a:t>
            </a:r>
            <a:endParaRPr lang="en-US" b="1" dirty="0" smtClean="0">
              <a:latin typeface="Arial Narrow" panose="020B0606020202030204" pitchFamily="34" charset="0"/>
            </a:endParaRPr>
          </a:p>
          <a:p>
            <a:pPr fontAlgn="base">
              <a:spcBef>
                <a:spcPts val="600"/>
              </a:spcBef>
              <a:spcAft>
                <a:spcPts val="1200"/>
              </a:spcAft>
            </a:pPr>
            <a:r>
              <a:rPr lang="en-US" sz="3200" dirty="0"/>
              <a:t>We are not home yet</a:t>
            </a:r>
            <a:r>
              <a:rPr lang="en-US" sz="3200" dirty="0" smtClean="0"/>
              <a:t>.  Submit to the Spirit’s work, stay alert, and set your hope on your great salvation (2Corinthians 4:18)</a:t>
            </a:r>
            <a:endParaRPr lang="en-US" sz="3200" dirty="0"/>
          </a:p>
          <a:p>
            <a:r>
              <a:rPr lang="en-US" sz="3200" dirty="0"/>
              <a:t>We have been made for </a:t>
            </a:r>
            <a:r>
              <a:rPr lang="en-US" sz="3200" dirty="0" smtClean="0"/>
              <a:t>worship:  </a:t>
            </a:r>
            <a:r>
              <a:rPr lang="en-US" sz="3200" b="1" dirty="0" smtClean="0"/>
              <a:t>Revelation </a:t>
            </a:r>
            <a:r>
              <a:rPr lang="en-US" sz="3200" b="1" dirty="0"/>
              <a:t>5:12,13</a:t>
            </a:r>
            <a:r>
              <a:rPr lang="en-US" sz="3200" dirty="0"/>
              <a:t>. </a:t>
            </a:r>
            <a:endParaRPr lang="en-US" sz="3200" dirty="0" smtClean="0"/>
          </a:p>
        </p:txBody>
      </p:sp>
    </p:spTree>
    <p:extLst>
      <p:ext uri="{BB962C8B-B14F-4D97-AF65-F5344CB8AC3E}">
        <p14:creationId xmlns:p14="http://schemas.microsoft.com/office/powerpoint/2010/main" val="54311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4111"/>
            <a:ext cx="10310446" cy="1006473"/>
          </a:xfrm>
        </p:spPr>
        <p:txBody>
          <a:bodyPr>
            <a:normAutofit/>
          </a:bodyPr>
          <a:lstStyle/>
          <a:p>
            <a:r>
              <a:rPr lang="en-US" b="1" u="sng" dirty="0" smtClean="0">
                <a:latin typeface="+mn-lt"/>
              </a:rPr>
              <a:t>Revelation Song </a:t>
            </a:r>
            <a:r>
              <a:rPr lang="en-US" sz="3200" dirty="0" smtClean="0"/>
              <a:t>(by Jennie Lee Riddle)</a:t>
            </a:r>
            <a:endParaRPr lang="en-US" dirty="0"/>
          </a:p>
        </p:txBody>
      </p:sp>
      <p:sp>
        <p:nvSpPr>
          <p:cNvPr id="3" name="Content Placeholder 2"/>
          <p:cNvSpPr>
            <a:spLocks noGrp="1"/>
          </p:cNvSpPr>
          <p:nvPr>
            <p:ph idx="1"/>
          </p:nvPr>
        </p:nvSpPr>
        <p:spPr>
          <a:xfrm>
            <a:off x="515816" y="1441937"/>
            <a:ext cx="9765322" cy="4607171"/>
          </a:xfrm>
        </p:spPr>
        <p:txBody>
          <a:bodyPr numCol="2">
            <a:normAutofit fontScale="70000" lnSpcReduction="20000"/>
          </a:bodyPr>
          <a:lstStyle/>
          <a:p>
            <a:pPr marL="0" indent="0">
              <a:buNone/>
            </a:pPr>
            <a:r>
              <a:rPr lang="en-US" b="1" u="sng" dirty="0" smtClean="0"/>
              <a:t>Verse 1</a:t>
            </a:r>
          </a:p>
          <a:p>
            <a:pPr marL="0" indent="0">
              <a:buNone/>
            </a:pPr>
            <a:r>
              <a:rPr lang="en-US" dirty="0" smtClean="0"/>
              <a:t>Worthy </a:t>
            </a:r>
            <a:r>
              <a:rPr lang="en-US" dirty="0"/>
              <a:t>is the Lamb who was slain. </a:t>
            </a:r>
          </a:p>
          <a:p>
            <a:pPr marL="0" indent="0">
              <a:buNone/>
            </a:pPr>
            <a:r>
              <a:rPr lang="en-US" dirty="0"/>
              <a:t>Holy, holy is He.</a:t>
            </a:r>
          </a:p>
          <a:p>
            <a:pPr marL="0" indent="0">
              <a:buNone/>
            </a:pPr>
            <a:r>
              <a:rPr lang="en-US" dirty="0"/>
              <a:t>Sing a new song to Him who sits on</a:t>
            </a:r>
          </a:p>
          <a:p>
            <a:pPr marL="0" indent="0">
              <a:buNone/>
            </a:pPr>
            <a:r>
              <a:rPr lang="en-US" dirty="0"/>
              <a:t>Heaven's mercy seat.</a:t>
            </a:r>
          </a:p>
          <a:p>
            <a:pPr marL="0" indent="0">
              <a:buNone/>
            </a:pPr>
            <a:r>
              <a:rPr lang="en-US" dirty="0"/>
              <a:t> </a:t>
            </a:r>
          </a:p>
          <a:p>
            <a:pPr marL="0" indent="0">
              <a:buNone/>
            </a:pPr>
            <a:r>
              <a:rPr lang="en-US" b="1" u="sng" dirty="0"/>
              <a:t>Chorus</a:t>
            </a:r>
            <a:r>
              <a:rPr lang="en-US" u="sng" dirty="0"/>
              <a:t>:</a:t>
            </a:r>
          </a:p>
          <a:p>
            <a:pPr marL="0" indent="0">
              <a:buNone/>
            </a:pPr>
            <a:r>
              <a:rPr lang="en-US" dirty="0"/>
              <a:t>Holy, holy, holy is the Lord God Almighty</a:t>
            </a:r>
          </a:p>
          <a:p>
            <a:pPr marL="0" indent="0">
              <a:buNone/>
            </a:pPr>
            <a:r>
              <a:rPr lang="en-US" dirty="0"/>
              <a:t>Who was and is and is to come.</a:t>
            </a:r>
          </a:p>
          <a:p>
            <a:pPr marL="0" indent="0">
              <a:buNone/>
            </a:pPr>
            <a:r>
              <a:rPr lang="en-US" dirty="0"/>
              <a:t>With all creation I sing, praise to the King of kings</a:t>
            </a:r>
          </a:p>
          <a:p>
            <a:pPr marL="0" indent="0">
              <a:buNone/>
            </a:pPr>
            <a:r>
              <a:rPr lang="en-US" dirty="0"/>
              <a:t>You are my everything, and I will adore You.</a:t>
            </a:r>
          </a:p>
          <a:p>
            <a:pPr marL="0" indent="0">
              <a:buNone/>
            </a:pPr>
            <a:r>
              <a:rPr lang="en-US" dirty="0"/>
              <a:t> </a:t>
            </a:r>
            <a:endParaRPr lang="en-US" dirty="0" smtClean="0"/>
          </a:p>
          <a:p>
            <a:pPr marL="0" indent="0">
              <a:buNone/>
            </a:pPr>
            <a:endParaRPr lang="en-US" dirty="0"/>
          </a:p>
          <a:p>
            <a:pPr marL="0" indent="0">
              <a:buNone/>
            </a:pPr>
            <a:r>
              <a:rPr lang="en-US" b="1" u="sng" dirty="0" smtClean="0"/>
              <a:t>Verse 2</a:t>
            </a:r>
          </a:p>
          <a:p>
            <a:pPr marL="0" indent="0">
              <a:buNone/>
            </a:pPr>
            <a:r>
              <a:rPr lang="en-US" dirty="0" smtClean="0"/>
              <a:t>Clothed </a:t>
            </a:r>
            <a:r>
              <a:rPr lang="en-US" dirty="0"/>
              <a:t>in rainbows of living color; </a:t>
            </a:r>
          </a:p>
          <a:p>
            <a:pPr marL="0" indent="0">
              <a:buNone/>
            </a:pPr>
            <a:r>
              <a:rPr lang="en-US" dirty="0"/>
              <a:t>Flashes of lighting, rolls of thunder.</a:t>
            </a:r>
          </a:p>
          <a:p>
            <a:pPr marL="0" indent="0">
              <a:buNone/>
            </a:pPr>
            <a:r>
              <a:rPr lang="en-US" dirty="0"/>
              <a:t>Blessing and honor strength and glory and power be,</a:t>
            </a:r>
          </a:p>
          <a:p>
            <a:pPr marL="0" indent="0">
              <a:buNone/>
            </a:pPr>
            <a:r>
              <a:rPr lang="en-US" dirty="0"/>
              <a:t>To You, the only wise King.</a:t>
            </a:r>
          </a:p>
          <a:p>
            <a:pPr marL="0" indent="0">
              <a:buNone/>
            </a:pPr>
            <a:endParaRPr lang="en-US" dirty="0" smtClean="0"/>
          </a:p>
          <a:p>
            <a:pPr marL="0" indent="0">
              <a:buNone/>
            </a:pPr>
            <a:r>
              <a:rPr lang="en-US" b="1" u="sng" dirty="0" smtClean="0"/>
              <a:t>Verse 3</a:t>
            </a:r>
            <a:endParaRPr lang="en-US" b="1" u="sng" dirty="0"/>
          </a:p>
          <a:p>
            <a:pPr marL="0" indent="0">
              <a:buNone/>
            </a:pPr>
            <a:r>
              <a:rPr lang="en-US" dirty="0"/>
              <a:t>Filled with wonder awestruck wonder,</a:t>
            </a:r>
          </a:p>
          <a:p>
            <a:pPr marL="0" indent="0">
              <a:buNone/>
            </a:pPr>
            <a:r>
              <a:rPr lang="en-US" dirty="0"/>
              <a:t>At the mention of Your name!</a:t>
            </a:r>
          </a:p>
          <a:p>
            <a:pPr marL="0" indent="0">
              <a:buNone/>
            </a:pPr>
            <a:r>
              <a:rPr lang="en-US" dirty="0"/>
              <a:t>Jesus Your name is power, breath and living water,</a:t>
            </a:r>
          </a:p>
          <a:p>
            <a:pPr marL="0" indent="0">
              <a:buNone/>
            </a:pPr>
            <a:r>
              <a:rPr lang="en-US" dirty="0"/>
              <a:t>Such a marvelous mystery.</a:t>
            </a:r>
          </a:p>
          <a:p>
            <a:pPr marL="0" indent="0">
              <a:buNone/>
            </a:pPr>
            <a:endParaRPr lang="en-US" dirty="0"/>
          </a:p>
        </p:txBody>
      </p:sp>
    </p:spTree>
    <p:extLst>
      <p:ext uri="{BB962C8B-B14F-4D97-AF65-F5344CB8AC3E}">
        <p14:creationId xmlns:p14="http://schemas.microsoft.com/office/powerpoint/2010/main" val="22172686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10515600" cy="1135427"/>
          </a:xfrm>
        </p:spPr>
        <p:txBody>
          <a:bodyPr>
            <a:normAutofit/>
          </a:bodyPr>
          <a:lstStyle/>
          <a:p>
            <a:r>
              <a:rPr lang="en-US" b="1" u="sng" dirty="0" smtClean="0">
                <a:latin typeface="+mn-lt"/>
              </a:rPr>
              <a:t>Come up here</a:t>
            </a:r>
            <a:endParaRPr lang="en-US" b="1" u="sng" dirty="0">
              <a:latin typeface="+mn-lt"/>
            </a:endParaRPr>
          </a:p>
        </p:txBody>
      </p:sp>
      <p:sp>
        <p:nvSpPr>
          <p:cNvPr id="3" name="Content Placeholder 2"/>
          <p:cNvSpPr>
            <a:spLocks noGrp="1"/>
          </p:cNvSpPr>
          <p:nvPr>
            <p:ph idx="1"/>
          </p:nvPr>
        </p:nvSpPr>
        <p:spPr>
          <a:xfrm>
            <a:off x="633046" y="1348154"/>
            <a:ext cx="9823939" cy="5357445"/>
          </a:xfrm>
        </p:spPr>
        <p:txBody>
          <a:bodyPr>
            <a:normAutofit/>
          </a:bodyPr>
          <a:lstStyle/>
          <a:p>
            <a:pPr fontAlgn="base">
              <a:spcBef>
                <a:spcPts val="1800"/>
              </a:spcBef>
              <a:spcAft>
                <a:spcPts val="1800"/>
              </a:spcAft>
            </a:pPr>
            <a:r>
              <a:rPr lang="en-US" sz="3200" b="1" dirty="0" smtClean="0"/>
              <a:t>4:1</a:t>
            </a:r>
            <a:r>
              <a:rPr lang="en-US" sz="3200" dirty="0" smtClean="0"/>
              <a:t>  “After </a:t>
            </a:r>
            <a:r>
              <a:rPr lang="en-US" sz="3200" dirty="0"/>
              <a:t>this I looked, and there before me was a door standing open in heaven. And the </a:t>
            </a:r>
            <a:r>
              <a:rPr lang="en-US" sz="3200" u="sng" dirty="0"/>
              <a:t>voice</a:t>
            </a:r>
            <a:r>
              <a:rPr lang="en-US" sz="3200" dirty="0"/>
              <a:t> I had first heard speaking to me like a </a:t>
            </a:r>
            <a:r>
              <a:rPr lang="en-US" sz="3200" u="sng" dirty="0"/>
              <a:t>trumpet</a:t>
            </a:r>
            <a:r>
              <a:rPr lang="en-US" sz="3200" dirty="0"/>
              <a:t> said, “</a:t>
            </a:r>
            <a:r>
              <a:rPr lang="en-US" sz="3200" u="sng" dirty="0"/>
              <a:t>Come up here</a:t>
            </a:r>
            <a:r>
              <a:rPr lang="en-US" sz="3200" dirty="0"/>
              <a:t>, and I will show you what must take place after this</a:t>
            </a:r>
            <a:r>
              <a:rPr lang="en-US" sz="3200" dirty="0" smtClean="0"/>
              <a:t>.”</a:t>
            </a:r>
          </a:p>
          <a:p>
            <a:pPr fontAlgn="base">
              <a:spcBef>
                <a:spcPts val="1800"/>
              </a:spcBef>
              <a:spcAft>
                <a:spcPts val="1800"/>
              </a:spcAft>
            </a:pPr>
            <a:r>
              <a:rPr lang="en-US" altLang="en-US" sz="3200" b="1" dirty="0" smtClean="0">
                <a:cs typeface="Calibri" pitchFamily="34" charset="0"/>
              </a:rPr>
              <a:t>1 Thessalonians 4:16  </a:t>
            </a:r>
            <a:r>
              <a:rPr lang="en-US" altLang="en-US" sz="3200" dirty="0" smtClean="0">
                <a:cs typeface="Calibri" pitchFamily="34" charset="0"/>
              </a:rPr>
              <a:t>A loud voice, a trumpet, and “rise”</a:t>
            </a:r>
          </a:p>
          <a:p>
            <a:pPr fontAlgn="base">
              <a:spcBef>
                <a:spcPts val="1800"/>
              </a:spcBef>
              <a:spcAft>
                <a:spcPts val="1800"/>
              </a:spcAft>
            </a:pPr>
            <a:r>
              <a:rPr lang="en-US" altLang="en-US" sz="3200" b="1" dirty="0" smtClean="0">
                <a:cs typeface="Calibri" pitchFamily="34" charset="0"/>
              </a:rPr>
              <a:t>1 Thessalonians 5:4-6  </a:t>
            </a:r>
            <a:r>
              <a:rPr lang="en-US" altLang="en-US" sz="3200" dirty="0" smtClean="0">
                <a:cs typeface="Calibri" pitchFamily="34" charset="0"/>
              </a:rPr>
              <a:t>Be ready!</a:t>
            </a:r>
          </a:p>
        </p:txBody>
      </p:sp>
    </p:spTree>
    <p:extLst>
      <p:ext uri="{BB962C8B-B14F-4D97-AF65-F5344CB8AC3E}">
        <p14:creationId xmlns:p14="http://schemas.microsoft.com/office/powerpoint/2010/main" val="4242589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10515600" cy="1135427"/>
          </a:xfrm>
        </p:spPr>
        <p:txBody>
          <a:bodyPr>
            <a:normAutofit/>
          </a:bodyPr>
          <a:lstStyle/>
          <a:p>
            <a:r>
              <a:rPr lang="en-US" b="1" u="sng" dirty="0" smtClean="0">
                <a:latin typeface="+mn-lt"/>
              </a:rPr>
              <a:t>The Throne (</a:t>
            </a:r>
            <a:r>
              <a:rPr lang="en-US" b="1" dirty="0" err="1" smtClean="0">
                <a:latin typeface="KaiTi" panose="02010609060101010101" pitchFamily="49" charset="-122"/>
                <a:ea typeface="KaiTi" panose="02010609060101010101" pitchFamily="49" charset="-122"/>
              </a:rPr>
              <a:t>宝座</a:t>
            </a:r>
            <a:r>
              <a:rPr lang="en-US" dirty="0" smtClean="0"/>
              <a:t>  </a:t>
            </a:r>
            <a:r>
              <a:rPr lang="en-US" u="sng" dirty="0" err="1">
                <a:latin typeface="+mn-lt"/>
              </a:rPr>
              <a:t>bǎozuò</a:t>
            </a:r>
            <a:r>
              <a:rPr lang="en-US" dirty="0"/>
              <a:t>). </a:t>
            </a:r>
            <a:endParaRPr lang="en-US" b="1" u="sng" dirty="0">
              <a:latin typeface="+mn-lt"/>
            </a:endParaRPr>
          </a:p>
        </p:txBody>
      </p:sp>
      <p:sp>
        <p:nvSpPr>
          <p:cNvPr id="3" name="Content Placeholder 2"/>
          <p:cNvSpPr>
            <a:spLocks noGrp="1"/>
          </p:cNvSpPr>
          <p:nvPr>
            <p:ph idx="1"/>
          </p:nvPr>
        </p:nvSpPr>
        <p:spPr>
          <a:xfrm>
            <a:off x="633046" y="1348154"/>
            <a:ext cx="9823939" cy="5357445"/>
          </a:xfrm>
        </p:spPr>
        <p:txBody>
          <a:bodyPr>
            <a:normAutofit/>
          </a:bodyPr>
          <a:lstStyle/>
          <a:p>
            <a:pPr fontAlgn="base">
              <a:spcBef>
                <a:spcPts val="1800"/>
              </a:spcBef>
              <a:spcAft>
                <a:spcPts val="1800"/>
              </a:spcAft>
            </a:pPr>
            <a:r>
              <a:rPr lang="en-US" altLang="en-US" sz="3200" dirty="0" smtClean="0">
                <a:cs typeface="Calibri" pitchFamily="34" charset="0"/>
              </a:rPr>
              <a:t>Read </a:t>
            </a:r>
            <a:r>
              <a:rPr lang="en-US" altLang="en-US" sz="3200" b="1" dirty="0" smtClean="0">
                <a:cs typeface="Calibri" pitchFamily="34" charset="0"/>
              </a:rPr>
              <a:t>Chapters 4 and 5</a:t>
            </a:r>
            <a:r>
              <a:rPr lang="en-US" altLang="en-US" sz="3200" dirty="0" smtClean="0">
                <a:cs typeface="Calibri" pitchFamily="34" charset="0"/>
              </a:rPr>
              <a:t>, looking for “throne”</a:t>
            </a:r>
          </a:p>
          <a:p>
            <a:pPr fontAlgn="base">
              <a:spcBef>
                <a:spcPts val="1800"/>
              </a:spcBef>
              <a:spcAft>
                <a:spcPts val="1800"/>
              </a:spcAft>
            </a:pPr>
            <a:r>
              <a:rPr lang="en-US" altLang="en-US" sz="3200" dirty="0" smtClean="0">
                <a:cs typeface="Calibri" pitchFamily="34" charset="0"/>
              </a:rPr>
              <a:t>God’s throne is the center of the universe and the focal point of heaven.</a:t>
            </a:r>
          </a:p>
          <a:p>
            <a:pPr fontAlgn="base">
              <a:spcBef>
                <a:spcPts val="1800"/>
              </a:spcBef>
              <a:spcAft>
                <a:spcPts val="1800"/>
              </a:spcAft>
            </a:pPr>
            <a:r>
              <a:rPr lang="en-US" altLang="en-US" sz="3200" b="1" dirty="0" smtClean="0">
                <a:cs typeface="Calibri" pitchFamily="34" charset="0"/>
              </a:rPr>
              <a:t>Psalm 47:7,8  </a:t>
            </a:r>
            <a:r>
              <a:rPr lang="en-US" altLang="en-US" sz="3200" dirty="0" smtClean="0">
                <a:cs typeface="Calibri" pitchFamily="34" charset="0"/>
              </a:rPr>
              <a:t>Even when things look bad – God is still on His throne and in control!</a:t>
            </a:r>
          </a:p>
          <a:p>
            <a:pPr fontAlgn="base">
              <a:spcBef>
                <a:spcPts val="1800"/>
              </a:spcBef>
              <a:spcAft>
                <a:spcPts val="1800"/>
              </a:spcAft>
            </a:pPr>
            <a:endParaRPr lang="en-US" altLang="en-US" sz="3200" dirty="0" smtClean="0">
              <a:cs typeface="Calibri" pitchFamily="34" charset="0"/>
            </a:endParaRPr>
          </a:p>
        </p:txBody>
      </p:sp>
    </p:spTree>
    <p:extLst>
      <p:ext uri="{BB962C8B-B14F-4D97-AF65-F5344CB8AC3E}">
        <p14:creationId xmlns:p14="http://schemas.microsoft.com/office/powerpoint/2010/main" val="163250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10515600" cy="1135427"/>
          </a:xfrm>
        </p:spPr>
        <p:txBody>
          <a:bodyPr>
            <a:normAutofit/>
          </a:bodyPr>
          <a:lstStyle/>
          <a:p>
            <a:r>
              <a:rPr lang="en-US" b="1" u="sng" dirty="0" smtClean="0">
                <a:latin typeface="+mn-lt"/>
              </a:rPr>
              <a:t>The Holiness of Heaven</a:t>
            </a:r>
            <a:endParaRPr lang="en-US" b="1" u="sng" dirty="0">
              <a:latin typeface="+mn-lt"/>
            </a:endParaRPr>
          </a:p>
        </p:txBody>
      </p:sp>
      <p:sp>
        <p:nvSpPr>
          <p:cNvPr id="3" name="Content Placeholder 2"/>
          <p:cNvSpPr>
            <a:spLocks noGrp="1"/>
          </p:cNvSpPr>
          <p:nvPr>
            <p:ph idx="1"/>
          </p:nvPr>
        </p:nvSpPr>
        <p:spPr>
          <a:xfrm>
            <a:off x="633046" y="1488831"/>
            <a:ext cx="9847385" cy="5216768"/>
          </a:xfrm>
        </p:spPr>
        <p:txBody>
          <a:bodyPr>
            <a:normAutofit/>
          </a:bodyPr>
          <a:lstStyle/>
          <a:p>
            <a:pPr fontAlgn="base">
              <a:spcBef>
                <a:spcPts val="1800"/>
              </a:spcBef>
              <a:spcAft>
                <a:spcPts val="1800"/>
              </a:spcAft>
            </a:pPr>
            <a:r>
              <a:rPr lang="en-US" altLang="en-US" sz="3200" b="1" dirty="0" smtClean="0">
                <a:cs typeface="Calibri" pitchFamily="34" charset="0"/>
              </a:rPr>
              <a:t>4:3 </a:t>
            </a:r>
            <a:r>
              <a:rPr lang="en-US" altLang="en-US" sz="3200" dirty="0" smtClean="0">
                <a:cs typeface="Calibri" pitchFamily="34" charset="0"/>
              </a:rPr>
              <a:t>(NIV)  Jasper, ruby, shone like an emerald – bright light and precious stones display holiness.  </a:t>
            </a:r>
          </a:p>
          <a:p>
            <a:pPr fontAlgn="base">
              <a:spcBef>
                <a:spcPts val="1800"/>
              </a:spcBef>
              <a:spcAft>
                <a:spcPts val="1800"/>
              </a:spcAft>
            </a:pPr>
            <a:r>
              <a:rPr lang="en-US" altLang="en-US" sz="3200" b="1" dirty="0" smtClean="0">
                <a:cs typeface="Calibri" pitchFamily="34" charset="0"/>
              </a:rPr>
              <a:t>4:4</a:t>
            </a:r>
            <a:r>
              <a:rPr lang="en-US" altLang="en-US" sz="3200" dirty="0" smtClean="0">
                <a:cs typeface="Calibri" pitchFamily="34" charset="0"/>
              </a:rPr>
              <a:t>  Elders in white robes remind us that filthy sinners must be cleansed before entering! (</a:t>
            </a:r>
            <a:r>
              <a:rPr lang="en-US" altLang="en-US" sz="3200" b="1" dirty="0" smtClean="0">
                <a:cs typeface="Calibri" pitchFamily="34" charset="0"/>
              </a:rPr>
              <a:t>Isaiah 64:6 and 1John 1:5-7</a:t>
            </a:r>
            <a:r>
              <a:rPr lang="en-US" altLang="en-US" sz="3200" dirty="0" smtClean="0">
                <a:cs typeface="Calibri" pitchFamily="34" charset="0"/>
              </a:rPr>
              <a:t>).</a:t>
            </a:r>
          </a:p>
          <a:p>
            <a:pPr fontAlgn="base">
              <a:spcBef>
                <a:spcPts val="1800"/>
              </a:spcBef>
              <a:spcAft>
                <a:spcPts val="1800"/>
              </a:spcAft>
            </a:pPr>
            <a:r>
              <a:rPr lang="en-US" altLang="en-US" sz="3200" dirty="0" smtClean="0">
                <a:cs typeface="Calibri" pitchFamily="34" charset="0"/>
              </a:rPr>
              <a:t>Rainbow – reminder of God’s covenant (Gen 9:12-15).</a:t>
            </a:r>
          </a:p>
          <a:p>
            <a:pPr fontAlgn="base">
              <a:spcBef>
                <a:spcPts val="1800"/>
              </a:spcBef>
              <a:spcAft>
                <a:spcPts val="1800"/>
              </a:spcAft>
            </a:pPr>
            <a:r>
              <a:rPr lang="en-US" altLang="en-US" sz="3200" b="1" dirty="0" smtClean="0">
                <a:cs typeface="Calibri" pitchFamily="34" charset="0"/>
              </a:rPr>
              <a:t>4:5</a:t>
            </a:r>
            <a:r>
              <a:rPr lang="en-US" altLang="en-US" sz="3200" dirty="0" smtClean="0">
                <a:cs typeface="Calibri" pitchFamily="34" charset="0"/>
              </a:rPr>
              <a:t>  God’s appearance brings lightning, thunder, and fire, reminding of </a:t>
            </a:r>
            <a:r>
              <a:rPr lang="en-US" altLang="en-US" sz="3200" b="1" dirty="0" smtClean="0">
                <a:cs typeface="Calibri" pitchFamily="34" charset="0"/>
              </a:rPr>
              <a:t>Exodus 19:16-19</a:t>
            </a:r>
            <a:r>
              <a:rPr lang="en-US" altLang="en-US" sz="3200" dirty="0" smtClean="0">
                <a:cs typeface="Calibri" pitchFamily="34" charset="0"/>
              </a:rPr>
              <a:t>.  A storm is coming…</a:t>
            </a:r>
          </a:p>
        </p:txBody>
      </p:sp>
    </p:spTree>
    <p:extLst>
      <p:ext uri="{BB962C8B-B14F-4D97-AF65-F5344CB8AC3E}">
        <p14:creationId xmlns:p14="http://schemas.microsoft.com/office/powerpoint/2010/main" val="1572179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10515600" cy="1135427"/>
          </a:xfrm>
        </p:spPr>
        <p:txBody>
          <a:bodyPr>
            <a:normAutofit/>
          </a:bodyPr>
          <a:lstStyle/>
          <a:p>
            <a:r>
              <a:rPr lang="en-US" b="1" u="sng" dirty="0" smtClean="0">
                <a:latin typeface="+mn-lt"/>
              </a:rPr>
              <a:t>The Worship of the Father</a:t>
            </a:r>
            <a:endParaRPr lang="en-US" b="1" u="sng" dirty="0">
              <a:latin typeface="+mn-lt"/>
            </a:endParaRPr>
          </a:p>
        </p:txBody>
      </p:sp>
      <p:sp>
        <p:nvSpPr>
          <p:cNvPr id="3" name="Content Placeholder 2"/>
          <p:cNvSpPr>
            <a:spLocks noGrp="1"/>
          </p:cNvSpPr>
          <p:nvPr>
            <p:ph idx="1"/>
          </p:nvPr>
        </p:nvSpPr>
        <p:spPr>
          <a:xfrm>
            <a:off x="633046" y="1348154"/>
            <a:ext cx="9835662" cy="5357445"/>
          </a:xfrm>
        </p:spPr>
        <p:txBody>
          <a:bodyPr>
            <a:normAutofit/>
          </a:bodyPr>
          <a:lstStyle/>
          <a:p>
            <a:pPr fontAlgn="base">
              <a:spcBef>
                <a:spcPts val="600"/>
              </a:spcBef>
              <a:spcAft>
                <a:spcPts val="600"/>
              </a:spcAft>
            </a:pPr>
            <a:r>
              <a:rPr lang="en-US" altLang="en-US" sz="3200" b="1" dirty="0" smtClean="0">
                <a:cs typeface="Calibri" pitchFamily="34" charset="0"/>
              </a:rPr>
              <a:t>4:6,7</a:t>
            </a:r>
            <a:r>
              <a:rPr lang="en-US" altLang="en-US" sz="3200" dirty="0" smtClean="0">
                <a:cs typeface="Calibri" pitchFamily="34" charset="0"/>
              </a:rPr>
              <a:t>  Angels are powerful !</a:t>
            </a:r>
          </a:p>
          <a:p>
            <a:pPr fontAlgn="base">
              <a:spcBef>
                <a:spcPts val="600"/>
              </a:spcBef>
              <a:spcAft>
                <a:spcPts val="600"/>
              </a:spcAft>
            </a:pPr>
            <a:r>
              <a:rPr lang="en-US" sz="3200" dirty="0" smtClean="0"/>
              <a:t>The Father is worshiped because of His:</a:t>
            </a:r>
          </a:p>
          <a:p>
            <a:pPr lvl="1" fontAlgn="base">
              <a:spcBef>
                <a:spcPts val="600"/>
              </a:spcBef>
              <a:spcAft>
                <a:spcPts val="600"/>
              </a:spcAft>
            </a:pPr>
            <a:r>
              <a:rPr lang="en-US" sz="2800" b="1" dirty="0" smtClean="0"/>
              <a:t>4:8</a:t>
            </a:r>
            <a:r>
              <a:rPr lang="en-US" sz="2800" dirty="0" smtClean="0"/>
              <a:t>  holiness and eternal nature</a:t>
            </a:r>
          </a:p>
          <a:p>
            <a:pPr lvl="1" fontAlgn="base">
              <a:spcBef>
                <a:spcPts val="600"/>
              </a:spcBef>
              <a:spcAft>
                <a:spcPts val="600"/>
              </a:spcAft>
            </a:pPr>
            <a:r>
              <a:rPr lang="en-US" sz="2800" b="1" dirty="0" smtClean="0"/>
              <a:t>4:11</a:t>
            </a:r>
            <a:r>
              <a:rPr lang="en-US" sz="2800" dirty="0" smtClean="0"/>
              <a:t>  decision to create and the power to do it</a:t>
            </a:r>
          </a:p>
          <a:p>
            <a:pPr fontAlgn="base">
              <a:spcBef>
                <a:spcPts val="600"/>
              </a:spcBef>
              <a:spcAft>
                <a:spcPts val="600"/>
              </a:spcAft>
            </a:pPr>
            <a:r>
              <a:rPr lang="en-US" sz="3200" b="1" dirty="0"/>
              <a:t>Romans </a:t>
            </a:r>
            <a:r>
              <a:rPr lang="en-US" sz="3200" b="1" dirty="0" smtClean="0"/>
              <a:t>1:21-23</a:t>
            </a:r>
            <a:r>
              <a:rPr lang="en-US" sz="3200" dirty="0" smtClean="0"/>
              <a:t>  A sad reality: our </a:t>
            </a:r>
            <a:r>
              <a:rPr lang="en-US" sz="3200" dirty="0"/>
              <a:t>current world has chosen to ignore the true </a:t>
            </a:r>
            <a:r>
              <a:rPr lang="en-US" sz="3200" dirty="0" smtClean="0"/>
              <a:t>God.  Instead, they </a:t>
            </a:r>
            <a:r>
              <a:rPr lang="en-US" sz="3200" dirty="0"/>
              <a:t>worship the physical things </a:t>
            </a:r>
            <a:r>
              <a:rPr lang="en-US" sz="3200" dirty="0" smtClean="0"/>
              <a:t>that He made.</a:t>
            </a:r>
            <a:endParaRPr lang="en-US" sz="3200" dirty="0"/>
          </a:p>
          <a:p>
            <a:pPr fontAlgn="base">
              <a:spcBef>
                <a:spcPts val="600"/>
              </a:spcBef>
              <a:spcAft>
                <a:spcPts val="600"/>
              </a:spcAft>
            </a:pPr>
            <a:r>
              <a:rPr lang="en-US" sz="3200" b="1" dirty="0"/>
              <a:t>Romans </a:t>
            </a:r>
            <a:r>
              <a:rPr lang="en-US" sz="3200" b="1" dirty="0" smtClean="0"/>
              <a:t>1:18  </a:t>
            </a:r>
            <a:r>
              <a:rPr lang="en-US" sz="3200" dirty="0" smtClean="0"/>
              <a:t>Because </a:t>
            </a:r>
            <a:r>
              <a:rPr lang="en-US" sz="3200" dirty="0"/>
              <a:t>of this, the wrath of the holy God is coming.</a:t>
            </a:r>
          </a:p>
          <a:p>
            <a:pPr fontAlgn="base">
              <a:spcBef>
                <a:spcPts val="600"/>
              </a:spcBef>
              <a:spcAft>
                <a:spcPts val="600"/>
              </a:spcAft>
            </a:pPr>
            <a:endParaRPr lang="en-US" altLang="en-US" sz="3200" dirty="0">
              <a:cs typeface="Calibri" pitchFamily="34" charset="0"/>
            </a:endParaRPr>
          </a:p>
          <a:p>
            <a:pPr fontAlgn="base">
              <a:spcBef>
                <a:spcPts val="600"/>
              </a:spcBef>
              <a:spcAft>
                <a:spcPts val="600"/>
              </a:spcAft>
            </a:pPr>
            <a:endParaRPr lang="en-US" altLang="en-US" sz="3200" dirty="0" smtClean="0">
              <a:cs typeface="Calibri" pitchFamily="34" charset="0"/>
            </a:endParaRPr>
          </a:p>
        </p:txBody>
      </p:sp>
    </p:spTree>
    <p:extLst>
      <p:ext uri="{BB962C8B-B14F-4D97-AF65-F5344CB8AC3E}">
        <p14:creationId xmlns:p14="http://schemas.microsoft.com/office/powerpoint/2010/main" val="1112908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10515600" cy="1135427"/>
          </a:xfrm>
        </p:spPr>
        <p:txBody>
          <a:bodyPr>
            <a:normAutofit/>
          </a:bodyPr>
          <a:lstStyle/>
          <a:p>
            <a:r>
              <a:rPr lang="en-US" b="1" u="sng" dirty="0" smtClean="0">
                <a:latin typeface="+mn-lt"/>
              </a:rPr>
              <a:t>The Lion and the Lamb</a:t>
            </a:r>
            <a:endParaRPr lang="en-US" b="1" u="sng" dirty="0">
              <a:latin typeface="+mn-lt"/>
            </a:endParaRPr>
          </a:p>
        </p:txBody>
      </p:sp>
      <p:sp>
        <p:nvSpPr>
          <p:cNvPr id="3" name="Content Placeholder 2"/>
          <p:cNvSpPr>
            <a:spLocks noGrp="1"/>
          </p:cNvSpPr>
          <p:nvPr>
            <p:ph idx="1"/>
          </p:nvPr>
        </p:nvSpPr>
        <p:spPr>
          <a:xfrm>
            <a:off x="633045" y="1266092"/>
            <a:ext cx="10058401" cy="5439507"/>
          </a:xfrm>
        </p:spPr>
        <p:txBody>
          <a:bodyPr>
            <a:normAutofit/>
          </a:bodyPr>
          <a:lstStyle/>
          <a:p>
            <a:pPr fontAlgn="base">
              <a:spcBef>
                <a:spcPts val="1800"/>
              </a:spcBef>
              <a:spcAft>
                <a:spcPts val="1800"/>
              </a:spcAft>
            </a:pPr>
            <a:r>
              <a:rPr lang="en-US" altLang="en-US" sz="3200" b="1" dirty="0" smtClean="0">
                <a:cs typeface="Calibri" pitchFamily="34" charset="0"/>
              </a:rPr>
              <a:t>5:1-3</a:t>
            </a:r>
            <a:r>
              <a:rPr lang="en-US" altLang="en-US" sz="3200" dirty="0" smtClean="0">
                <a:cs typeface="Calibri" pitchFamily="34" charset="0"/>
              </a:rPr>
              <a:t>  Like a great title deed of the earth, no one is worthy to open it: not Buddha or Mohammed or Krishna or anyone...</a:t>
            </a:r>
          </a:p>
          <a:p>
            <a:pPr fontAlgn="base">
              <a:spcBef>
                <a:spcPts val="1800"/>
              </a:spcBef>
              <a:spcAft>
                <a:spcPts val="1800"/>
              </a:spcAft>
            </a:pPr>
            <a:r>
              <a:rPr lang="en-US" altLang="en-US" sz="3200" b="1" dirty="0" smtClean="0">
                <a:cs typeface="Calibri" pitchFamily="34" charset="0"/>
              </a:rPr>
              <a:t>5:5</a:t>
            </a:r>
            <a:r>
              <a:rPr lang="en-US" altLang="en-US" sz="3200" dirty="0" smtClean="0">
                <a:cs typeface="Calibri" pitchFamily="34" charset="0"/>
              </a:rPr>
              <a:t>  There is only One is worthy (</a:t>
            </a:r>
            <a:r>
              <a:rPr lang="en-US" altLang="en-US" sz="3200" b="1" dirty="0" smtClean="0">
                <a:cs typeface="Calibri" pitchFamily="34" charset="0"/>
              </a:rPr>
              <a:t>Acts 4:12</a:t>
            </a:r>
            <a:r>
              <a:rPr lang="en-US" altLang="en-US" sz="3200" dirty="0" smtClean="0">
                <a:cs typeface="Calibri" pitchFamily="34" charset="0"/>
              </a:rPr>
              <a:t>) – Jesus. </a:t>
            </a:r>
            <a:r>
              <a:rPr lang="en-US" altLang="en-US" sz="3200" dirty="0" smtClean="0">
                <a:cs typeface="Calibri" pitchFamily="34" charset="0"/>
              </a:rPr>
              <a:t>The </a:t>
            </a:r>
            <a:r>
              <a:rPr lang="en-US" altLang="en-US" sz="3200" dirty="0" smtClean="0">
                <a:cs typeface="Calibri" pitchFamily="34" charset="0"/>
              </a:rPr>
              <a:t>Lion of Judah (</a:t>
            </a:r>
            <a:r>
              <a:rPr lang="en-US" altLang="en-US" sz="3200" b="1" dirty="0" smtClean="0">
                <a:cs typeface="Calibri" pitchFamily="34" charset="0"/>
              </a:rPr>
              <a:t>Gen 49:9,10</a:t>
            </a:r>
            <a:r>
              <a:rPr lang="en-US" altLang="en-US" sz="3200" dirty="0" smtClean="0">
                <a:cs typeface="Calibri" pitchFamily="34" charset="0"/>
              </a:rPr>
              <a:t>), the Root of David (</a:t>
            </a:r>
            <a:r>
              <a:rPr lang="en-US" altLang="en-US" sz="3200" b="1" dirty="0" smtClean="0">
                <a:cs typeface="Calibri" pitchFamily="34" charset="0"/>
              </a:rPr>
              <a:t>Isaiah 11:1</a:t>
            </a:r>
            <a:r>
              <a:rPr lang="en-US" altLang="en-US" sz="3200" dirty="0" smtClean="0">
                <a:cs typeface="Calibri" pitchFamily="34" charset="0"/>
              </a:rPr>
              <a:t>), He has conquered!</a:t>
            </a:r>
          </a:p>
          <a:p>
            <a:pPr fontAlgn="base">
              <a:spcBef>
                <a:spcPts val="1800"/>
              </a:spcBef>
              <a:spcAft>
                <a:spcPts val="1800"/>
              </a:spcAft>
            </a:pPr>
            <a:r>
              <a:rPr lang="en-US" sz="3200" b="1" dirty="0" smtClean="0"/>
              <a:t>5:6,7</a:t>
            </a:r>
            <a:r>
              <a:rPr lang="en-US" sz="3200" dirty="0" smtClean="0"/>
              <a:t>  But </a:t>
            </a:r>
            <a:r>
              <a:rPr lang="en-US" sz="3200" dirty="0"/>
              <a:t>Jesus is not only the Lion of Judah, he is the Lamb of God (</a:t>
            </a:r>
            <a:r>
              <a:rPr lang="en-US" sz="3200" b="1" dirty="0"/>
              <a:t>John 1:29</a:t>
            </a:r>
            <a:r>
              <a:rPr lang="en-US" sz="3200" dirty="0"/>
              <a:t>) who was </a:t>
            </a:r>
            <a:r>
              <a:rPr lang="en-US" sz="3200" dirty="0" smtClean="0"/>
              <a:t>killed </a:t>
            </a:r>
            <a:r>
              <a:rPr lang="en-US" sz="3200" dirty="0"/>
              <a:t>for the sins of the </a:t>
            </a:r>
            <a:r>
              <a:rPr lang="en-US" sz="3200" dirty="0" smtClean="0"/>
              <a:t>world.  </a:t>
            </a:r>
            <a:r>
              <a:rPr lang="en-US" sz="3200" dirty="0" smtClean="0"/>
              <a:t>He has </a:t>
            </a:r>
            <a:r>
              <a:rPr lang="en-US" sz="3200" dirty="0" smtClean="0"/>
              <a:t>scars </a:t>
            </a:r>
            <a:r>
              <a:rPr lang="en-US" sz="3200" dirty="0"/>
              <a:t>of His self-sacrifice (</a:t>
            </a:r>
            <a:r>
              <a:rPr lang="en-US" sz="3200" b="1" dirty="0"/>
              <a:t>John 20:26-28</a:t>
            </a:r>
            <a:r>
              <a:rPr lang="en-US" sz="3200" dirty="0"/>
              <a:t>).</a:t>
            </a:r>
            <a:endParaRPr lang="en-US" altLang="en-US" sz="3200" dirty="0" smtClean="0">
              <a:cs typeface="Calibri" pitchFamily="34" charset="0"/>
            </a:endParaRPr>
          </a:p>
        </p:txBody>
      </p:sp>
    </p:spTree>
    <p:extLst>
      <p:ext uri="{BB962C8B-B14F-4D97-AF65-F5344CB8AC3E}">
        <p14:creationId xmlns:p14="http://schemas.microsoft.com/office/powerpoint/2010/main" val="1729568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5497"/>
            <a:ext cx="10515600" cy="1135427"/>
          </a:xfrm>
        </p:spPr>
        <p:txBody>
          <a:bodyPr>
            <a:normAutofit/>
          </a:bodyPr>
          <a:lstStyle/>
          <a:p>
            <a:r>
              <a:rPr lang="en-US" b="1" u="sng" dirty="0" smtClean="0">
                <a:latin typeface="+mn-lt"/>
              </a:rPr>
              <a:t>The Worship of the Son</a:t>
            </a:r>
            <a:endParaRPr lang="en-US" b="1" u="sng" dirty="0">
              <a:latin typeface="+mn-lt"/>
            </a:endParaRPr>
          </a:p>
        </p:txBody>
      </p:sp>
      <p:sp>
        <p:nvSpPr>
          <p:cNvPr id="3" name="Content Placeholder 2"/>
          <p:cNvSpPr>
            <a:spLocks noGrp="1"/>
          </p:cNvSpPr>
          <p:nvPr>
            <p:ph idx="1"/>
          </p:nvPr>
        </p:nvSpPr>
        <p:spPr>
          <a:xfrm>
            <a:off x="633046" y="1230924"/>
            <a:ext cx="9624646" cy="5474675"/>
          </a:xfrm>
        </p:spPr>
        <p:txBody>
          <a:bodyPr>
            <a:normAutofit/>
          </a:bodyPr>
          <a:lstStyle/>
          <a:p>
            <a:pPr fontAlgn="base">
              <a:spcBef>
                <a:spcPts val="600"/>
              </a:spcBef>
              <a:spcAft>
                <a:spcPts val="1800"/>
              </a:spcAft>
            </a:pPr>
            <a:r>
              <a:rPr lang="en-US" altLang="en-US" sz="3200" b="1" dirty="0" smtClean="0">
                <a:cs typeface="Calibri" pitchFamily="34" charset="0"/>
              </a:rPr>
              <a:t>5:8-10 </a:t>
            </a:r>
            <a:r>
              <a:rPr lang="en-US" altLang="en-US" sz="3200" dirty="0" smtClean="0">
                <a:cs typeface="Calibri" pitchFamily="34" charset="0"/>
              </a:rPr>
              <a:t> </a:t>
            </a:r>
            <a:r>
              <a:rPr lang="en-US" sz="3200" dirty="0" smtClean="0"/>
              <a:t>Jesus </a:t>
            </a:r>
            <a:r>
              <a:rPr lang="en-US" sz="3200" dirty="0"/>
              <a:t>is praised </a:t>
            </a:r>
            <a:r>
              <a:rPr lang="en-US" sz="3200" dirty="0" smtClean="0"/>
              <a:t>by the elders because </a:t>
            </a:r>
            <a:r>
              <a:rPr lang="en-US" sz="3200" dirty="0"/>
              <a:t>of His sacrifice </a:t>
            </a:r>
            <a:r>
              <a:rPr lang="en-US" sz="3200" dirty="0" smtClean="0"/>
              <a:t>for </a:t>
            </a:r>
            <a:r>
              <a:rPr lang="en-US" sz="3200" dirty="0"/>
              <a:t>the sins of men, purchasing them </a:t>
            </a:r>
            <a:r>
              <a:rPr lang="en-US" sz="3200" dirty="0" smtClean="0"/>
              <a:t>for </a:t>
            </a:r>
            <a:r>
              <a:rPr lang="en-US" sz="3200" dirty="0"/>
              <a:t>the </a:t>
            </a:r>
            <a:r>
              <a:rPr lang="en-US" sz="3200" dirty="0" smtClean="0"/>
              <a:t>Father</a:t>
            </a:r>
            <a:r>
              <a:rPr lang="en-US" altLang="en-US" sz="3200" dirty="0" smtClean="0">
                <a:cs typeface="Calibri" pitchFamily="34" charset="0"/>
              </a:rPr>
              <a:t> </a:t>
            </a:r>
            <a:r>
              <a:rPr lang="en-US" sz="3200" dirty="0"/>
              <a:t>(</a:t>
            </a:r>
            <a:r>
              <a:rPr lang="en-US" sz="3200" b="1" dirty="0"/>
              <a:t>1 Corinthians 6:20</a:t>
            </a:r>
            <a:r>
              <a:rPr lang="en-US" sz="3200" dirty="0" smtClean="0"/>
              <a:t>).</a:t>
            </a:r>
          </a:p>
          <a:p>
            <a:pPr fontAlgn="base">
              <a:spcBef>
                <a:spcPts val="600"/>
              </a:spcBef>
              <a:spcAft>
                <a:spcPts val="1800"/>
              </a:spcAft>
            </a:pPr>
            <a:r>
              <a:rPr lang="en-US" sz="3200" b="1" dirty="0"/>
              <a:t>2 Corinthians 8:9 </a:t>
            </a:r>
            <a:r>
              <a:rPr lang="en-US" sz="3200" b="1" dirty="0" smtClean="0"/>
              <a:t> </a:t>
            </a:r>
            <a:r>
              <a:rPr lang="en-US" sz="3200" dirty="0" smtClean="0"/>
              <a:t>When </a:t>
            </a:r>
            <a:r>
              <a:rPr lang="en-US" sz="3200" dirty="0"/>
              <a:t>He </a:t>
            </a:r>
            <a:r>
              <a:rPr lang="en-US" sz="3200" dirty="0" smtClean="0"/>
              <a:t>first came to earth, </a:t>
            </a:r>
            <a:r>
              <a:rPr lang="en-US" sz="3200" dirty="0"/>
              <a:t>Jesus gave up everything that we might become </a:t>
            </a:r>
            <a:r>
              <a:rPr lang="en-US" sz="3200" dirty="0" smtClean="0"/>
              <a:t>rich.</a:t>
            </a:r>
          </a:p>
          <a:p>
            <a:pPr fontAlgn="base">
              <a:spcBef>
                <a:spcPts val="600"/>
              </a:spcBef>
              <a:spcAft>
                <a:spcPts val="1800"/>
              </a:spcAft>
            </a:pPr>
            <a:r>
              <a:rPr lang="en-US" altLang="en-US" sz="3200" b="1" dirty="0" smtClean="0">
                <a:cs typeface="Calibri" pitchFamily="34" charset="0"/>
              </a:rPr>
              <a:t>5:11,12</a:t>
            </a:r>
            <a:r>
              <a:rPr lang="en-US" altLang="en-US" sz="3200" dirty="0" smtClean="0">
                <a:cs typeface="Calibri" pitchFamily="34" charset="0"/>
              </a:rPr>
              <a:t>  All the heavenly beings rejoice – the things that Jesus gave up are now restored!</a:t>
            </a:r>
          </a:p>
          <a:p>
            <a:pPr fontAlgn="base">
              <a:spcBef>
                <a:spcPts val="600"/>
              </a:spcBef>
              <a:spcAft>
                <a:spcPts val="1800"/>
              </a:spcAft>
            </a:pPr>
            <a:r>
              <a:rPr lang="en-US" altLang="en-US" sz="3200" b="1" dirty="0" smtClean="0">
                <a:cs typeface="Calibri" pitchFamily="34" charset="0"/>
              </a:rPr>
              <a:t>5:13,14</a:t>
            </a:r>
            <a:r>
              <a:rPr lang="en-US" altLang="en-US" sz="3200" dirty="0" smtClean="0">
                <a:cs typeface="Calibri" pitchFamily="34" charset="0"/>
              </a:rPr>
              <a:t>  Every created thing joins the chorus of praise to the only One who is worthy!</a:t>
            </a:r>
          </a:p>
        </p:txBody>
      </p:sp>
    </p:spTree>
    <p:extLst>
      <p:ext uri="{BB962C8B-B14F-4D97-AF65-F5344CB8AC3E}">
        <p14:creationId xmlns:p14="http://schemas.microsoft.com/office/powerpoint/2010/main" val="2674195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6415" y="470633"/>
            <a:ext cx="7473462" cy="1325563"/>
          </a:xfrm>
        </p:spPr>
        <p:txBody>
          <a:bodyPr/>
          <a:lstStyle/>
          <a:p>
            <a:r>
              <a:rPr lang="en-US" b="1" u="sng" dirty="0" smtClean="0"/>
              <a:t>“The Revelation of Jesus Christ”</a:t>
            </a:r>
            <a:endParaRPr lang="en-US" b="1" u="sng" dirty="0"/>
          </a:p>
        </p:txBody>
      </p:sp>
      <p:sp>
        <p:nvSpPr>
          <p:cNvPr id="3" name="Content Placeholder 2"/>
          <p:cNvSpPr>
            <a:spLocks noGrp="1"/>
          </p:cNvSpPr>
          <p:nvPr>
            <p:ph idx="1"/>
          </p:nvPr>
        </p:nvSpPr>
        <p:spPr>
          <a:xfrm>
            <a:off x="1553308" y="2505563"/>
            <a:ext cx="7426569" cy="2207113"/>
          </a:xfrm>
        </p:spPr>
        <p:txBody>
          <a:bodyPr>
            <a:normAutofit/>
          </a:bodyPr>
          <a:lstStyle/>
          <a:p>
            <a:r>
              <a:rPr lang="en-US" sz="3600" dirty="0" smtClean="0"/>
              <a:t>Today, what did you see revealed about Jesus Christ?</a:t>
            </a:r>
            <a:endParaRPr lang="en-US" sz="3600" dirty="0"/>
          </a:p>
        </p:txBody>
      </p:sp>
    </p:spTree>
    <p:extLst>
      <p:ext uri="{BB962C8B-B14F-4D97-AF65-F5344CB8AC3E}">
        <p14:creationId xmlns:p14="http://schemas.microsoft.com/office/powerpoint/2010/main" val="19540421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53316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1392</TotalTime>
  <Words>1834</Words>
  <Application>Microsoft Office PowerPoint</Application>
  <PresentationFormat>Widescreen</PresentationFormat>
  <Paragraphs>93</Paragraphs>
  <Slides>11</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KaiTi</vt:lpstr>
      <vt:lpstr>Arial</vt:lpstr>
      <vt:lpstr>Arial Narrow</vt:lpstr>
      <vt:lpstr>Calibri</vt:lpstr>
      <vt:lpstr>Calibri Light</vt:lpstr>
      <vt:lpstr>Office Theme</vt:lpstr>
      <vt:lpstr>The Revelation of Jesus Christ</vt:lpstr>
      <vt:lpstr>Come up here</vt:lpstr>
      <vt:lpstr>The Throne (宝座  bǎozuò). </vt:lpstr>
      <vt:lpstr>The Holiness of Heaven</vt:lpstr>
      <vt:lpstr>The Worship of the Father</vt:lpstr>
      <vt:lpstr>The Lion and the Lamb</vt:lpstr>
      <vt:lpstr>The Worship of the Son</vt:lpstr>
      <vt:lpstr>“The Revelation of Jesus Christ”</vt:lpstr>
      <vt:lpstr>PowerPoint Presentation</vt:lpstr>
      <vt:lpstr>Think about this:</vt:lpstr>
      <vt:lpstr>Revelation Song (by Jennie Lee Riddle)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Revelation of Jesus Christ</dc:title>
  <dc:creator>Mark Robnett</dc:creator>
  <cp:lastModifiedBy>Mark Robnett</cp:lastModifiedBy>
  <cp:revision>72</cp:revision>
  <dcterms:created xsi:type="dcterms:W3CDTF">2021-11-27T21:34:51Z</dcterms:created>
  <dcterms:modified xsi:type="dcterms:W3CDTF">2022-02-26T23:49:33Z</dcterms:modified>
</cp:coreProperties>
</file>