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62" r:id="rId4"/>
    <p:sldId id="263" r:id="rId5"/>
    <p:sldId id="264" r:id="rId6"/>
    <p:sldId id="265" r:id="rId7"/>
    <p:sldId id="266" r:id="rId8"/>
    <p:sldId id="272" r:id="rId9"/>
    <p:sldId id="267" r:id="rId10"/>
    <p:sldId id="271"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67964" autoAdjust="0"/>
  </p:normalViewPr>
  <p:slideViewPr>
    <p:cSldViewPr snapToGrid="0">
      <p:cViewPr varScale="1">
        <p:scale>
          <a:sx n="82" d="100"/>
          <a:sy n="82" d="100"/>
        </p:scale>
        <p:origin x="1374" y="78"/>
      </p:cViewPr>
      <p:guideLst/>
    </p:cSldViewPr>
  </p:slideViewPr>
  <p:notesTextViewPr>
    <p:cViewPr>
      <p:scale>
        <a:sx n="200" d="100"/>
        <a:sy n="200" d="100"/>
      </p:scale>
      <p:origin x="0" y="0"/>
    </p:cViewPr>
  </p:notesTextViewPr>
  <p:sorterViewPr>
    <p:cViewPr>
      <p:scale>
        <a:sx n="180" d="100"/>
        <a:sy n="180" d="100"/>
      </p:scale>
      <p:origin x="0" y="-37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3/5/2022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Today, we will take a high-level overview of the next six chapters of Revelation (6-11).  I don’t want you to get stuck in the details, but I want you to look for two major things: </a:t>
            </a:r>
            <a:r>
              <a:rPr lang="en-US" sz="1200" b="1" kern="1200" dirty="0" smtClean="0">
                <a:solidFill>
                  <a:schemeClr val="tx1"/>
                </a:solidFill>
                <a:effectLst/>
                <a:latin typeface="+mn-lt"/>
                <a:ea typeface="+mn-ea"/>
                <a:cs typeface="+mn-cs"/>
              </a:rPr>
              <a:t>God’s Absolute Control</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God’s Judgment against sin</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recognize that because of the intense wrath of God against sin and sinful men, </a:t>
            </a:r>
            <a:r>
              <a:rPr lang="en-US" sz="1200" b="1" u="sng" kern="1200" dirty="0" smtClean="0">
                <a:solidFill>
                  <a:schemeClr val="tx1"/>
                </a:solidFill>
                <a:effectLst/>
                <a:latin typeface="+mn-lt"/>
                <a:ea typeface="+mn-ea"/>
                <a:cs typeface="+mn-cs"/>
              </a:rPr>
              <a:t>salvation has a very high cost</a:t>
            </a:r>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Even though Jesus is the agent of judgment in this passage, it amazes me that He is constantly pictured as “the Lamb,” reminding us that He Himself bore this same pain for mankind (6:1,7,9).</a:t>
            </a:r>
          </a:p>
          <a:p>
            <a:pPr lvl="0"/>
            <a:r>
              <a:rPr lang="en-US" sz="1200" kern="1200" dirty="0" smtClean="0">
                <a:solidFill>
                  <a:schemeClr val="tx1"/>
                </a:solidFill>
                <a:effectLst/>
                <a:latin typeface="+mn-lt"/>
                <a:ea typeface="+mn-ea"/>
                <a:cs typeface="+mn-cs"/>
              </a:rPr>
              <a:t>And not just Jesus, but many of the saints also shed blood for the sake of their testimony.  Salvation is free, but the price was not (and is not) cheap (6:9).</a:t>
            </a:r>
          </a:p>
          <a:p>
            <a:pPr lvl="0"/>
            <a:r>
              <a:rPr lang="en-US" sz="1200" kern="1200" dirty="0" smtClean="0">
                <a:solidFill>
                  <a:schemeClr val="tx1"/>
                </a:solidFill>
                <a:effectLst/>
                <a:latin typeface="+mn-lt"/>
                <a:ea typeface="+mn-ea"/>
                <a:cs typeface="+mn-cs"/>
              </a:rPr>
              <a:t>Salvation comes only through the blood of the Lamb (7:14).</a:t>
            </a:r>
          </a:p>
          <a:p>
            <a:pPr lvl="0"/>
            <a:r>
              <a:rPr lang="en-US" sz="1200" kern="1200" dirty="0" smtClean="0">
                <a:solidFill>
                  <a:schemeClr val="tx1"/>
                </a:solidFill>
                <a:effectLst/>
                <a:latin typeface="+mn-lt"/>
                <a:ea typeface="+mn-ea"/>
                <a:cs typeface="+mn-cs"/>
              </a:rPr>
              <a:t>Let there be no mistake: the crucifixion of Jesus is not forgotten in heaven (11:8).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you’re still waiting for some kind of sign to bring you to repentance, today’s Bible study is it.  If you have come to repentance and faith in Christ, use this study to appreciate the power of God and His great wrath against sin.  Every time that you think about this, remember His love which placed the full force of our just judgment on Jesus on the cross (</a:t>
            </a:r>
            <a:r>
              <a:rPr lang="en-US" sz="1200" b="1" kern="1200" dirty="0" smtClean="0">
                <a:solidFill>
                  <a:schemeClr val="tx1"/>
                </a:solidFill>
                <a:effectLst/>
                <a:latin typeface="+mn-lt"/>
                <a:ea typeface="+mn-ea"/>
                <a:cs typeface="+mn-cs"/>
              </a:rPr>
              <a:t>Isaiah 53:5</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10</a:t>
            </a:fld>
            <a:endParaRPr lang="en-US"/>
          </a:p>
        </p:txBody>
      </p:sp>
    </p:spTree>
    <p:extLst>
      <p:ext uri="{BB962C8B-B14F-4D97-AF65-F5344CB8AC3E}">
        <p14:creationId xmlns:p14="http://schemas.microsoft.com/office/powerpoint/2010/main" val="1098367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read these chapters, there will be three sets of judgment from God: 7 seals on the scroll, 7 trumpets, and 7 bowls.  Even though they are described in order here, they may actually overlap with one another.  Today, we will look at the first two sets of judgments: the seals and the trumpets.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Chapter six opens as Jesus begins to unroll the sealed scroll that He received from the One seated on the throne.  With each seal that He breaks in heaven, judgment breaks out on earth.  Here is a quick summary of what happens when each seal is broken:</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6:1,2</a:t>
            </a:r>
            <a:r>
              <a:rPr lang="en-US" sz="1200" kern="1200" dirty="0" smtClean="0">
                <a:solidFill>
                  <a:schemeClr val="tx1"/>
                </a:solidFill>
                <a:effectLst/>
                <a:latin typeface="+mn-lt"/>
                <a:ea typeface="+mn-ea"/>
                <a:cs typeface="+mn-cs"/>
              </a:rPr>
              <a:t>) On a white horse, an earthly ruler (crown) goes forth with a bow (but no arrows) to peacefully conquer the earth.  </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6:3,4</a:t>
            </a:r>
            <a:r>
              <a:rPr lang="en-US" sz="1200" kern="1200" dirty="0" smtClean="0">
                <a:solidFill>
                  <a:schemeClr val="tx1"/>
                </a:solidFill>
                <a:effectLst/>
                <a:latin typeface="+mn-lt"/>
                <a:ea typeface="+mn-ea"/>
                <a:cs typeface="+mn-cs"/>
              </a:rPr>
              <a:t>) On a red horse, power is given to one who makes war, taking peace from the earth.  The false peace that was described earlier is now removed (</a:t>
            </a:r>
            <a:r>
              <a:rPr lang="en-US" sz="1200" b="1" kern="1200" dirty="0" smtClean="0">
                <a:solidFill>
                  <a:schemeClr val="tx1"/>
                </a:solidFill>
                <a:effectLst/>
                <a:latin typeface="+mn-lt"/>
                <a:ea typeface="+mn-ea"/>
                <a:cs typeface="+mn-cs"/>
              </a:rPr>
              <a:t>1 Thessalonians 5:3</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6:5,6</a:t>
            </a:r>
            <a:r>
              <a:rPr lang="en-US" sz="1200" kern="1200" dirty="0" smtClean="0">
                <a:solidFill>
                  <a:schemeClr val="tx1"/>
                </a:solidFill>
                <a:effectLst/>
                <a:latin typeface="+mn-lt"/>
                <a:ea typeface="+mn-ea"/>
                <a:cs typeface="+mn-cs"/>
              </a:rPr>
              <a:t>) A black horse comes, illustrating famine, announcing a very high price for basic food (only enough food for one person for an entire day’s wage).  After worldwide war comes worldwide famine.</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6:7,8</a:t>
            </a:r>
            <a:r>
              <a:rPr lang="en-US" sz="1200" kern="1200" dirty="0" smtClean="0">
                <a:solidFill>
                  <a:schemeClr val="tx1"/>
                </a:solidFill>
                <a:effectLst/>
                <a:latin typeface="+mn-lt"/>
                <a:ea typeface="+mn-ea"/>
                <a:cs typeface="+mn-cs"/>
              </a:rPr>
              <a:t>) Along with famine and war comes death (pale horse), followed by hell. Death is physical and spiritual.  A fourth of mankind will die during this time, a period that is cut short for the sake of the remaining saints (</a:t>
            </a:r>
            <a:r>
              <a:rPr lang="en-US" sz="1200" b="1" kern="1200" dirty="0" smtClean="0">
                <a:solidFill>
                  <a:schemeClr val="tx1"/>
                </a:solidFill>
                <a:effectLst/>
                <a:latin typeface="+mn-lt"/>
                <a:ea typeface="+mn-ea"/>
                <a:cs typeface="+mn-cs"/>
              </a:rPr>
              <a:t>Matthew 24:21,22</a:t>
            </a:r>
            <a:r>
              <a:rPr lang="en-US" sz="120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536929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6:9-11</a:t>
            </a:r>
            <a:r>
              <a:rPr lang="en-US" sz="1200" kern="1200" dirty="0" smtClean="0">
                <a:solidFill>
                  <a:schemeClr val="tx1"/>
                </a:solidFill>
                <a:effectLst/>
                <a:latin typeface="+mn-lt"/>
                <a:ea typeface="+mn-ea"/>
                <a:cs typeface="+mn-cs"/>
              </a:rPr>
              <a:t>) We then see prayers being offered up by martyred saints in heaven.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6:12-14</a:t>
            </a:r>
            <a:r>
              <a:rPr lang="en-US" sz="1200" kern="1200" dirty="0" smtClean="0">
                <a:solidFill>
                  <a:schemeClr val="tx1"/>
                </a:solidFill>
                <a:effectLst/>
                <a:latin typeface="+mn-lt"/>
                <a:ea typeface="+mn-ea"/>
                <a:cs typeface="+mn-cs"/>
              </a:rPr>
              <a:t>) The sixth seal is broken and there is a terrible earthquake, bringing about destruction and terror among the men on earth.  It sounds a lot like nuclear war, something that John had never seen (but accurately describes).  Even the most powerful people are powerless (6:15-17).</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Between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and</a:t>
            </a:r>
            <a:r>
              <a:rPr lang="en-US" sz="1200" kern="1200" baseline="0" dirty="0" smtClean="0">
                <a:solidFill>
                  <a:schemeClr val="tx1"/>
                </a:solidFill>
                <a:effectLst/>
                <a:latin typeface="+mn-lt"/>
                <a:ea typeface="+mn-ea"/>
                <a:cs typeface="+mn-cs"/>
              </a:rPr>
              <a:t> 7</a:t>
            </a:r>
            <a:r>
              <a:rPr lang="en-US" sz="1200" kern="1200" baseline="30000" dirty="0" smtClean="0">
                <a:solidFill>
                  <a:schemeClr val="tx1"/>
                </a:solidFill>
                <a:effectLst/>
                <a:latin typeface="+mn-lt"/>
                <a:ea typeface="+mn-ea"/>
                <a:cs typeface="+mn-cs"/>
              </a:rPr>
              <a:t>th</a:t>
            </a:r>
            <a:r>
              <a:rPr lang="en-US" sz="1200" kern="1200" baseline="0" dirty="0" smtClean="0">
                <a:solidFill>
                  <a:schemeClr val="tx1"/>
                </a:solidFill>
                <a:effectLst/>
                <a:latin typeface="+mn-lt"/>
                <a:ea typeface="+mn-ea"/>
                <a:cs typeface="+mn-cs"/>
              </a:rPr>
              <a:t> things, </a:t>
            </a:r>
            <a:r>
              <a:rPr lang="en-US" sz="1200" b="1" kern="1200" baseline="0" dirty="0" smtClean="0">
                <a:solidFill>
                  <a:schemeClr val="tx1"/>
                </a:solidFill>
                <a:effectLst/>
                <a:latin typeface="+mn-lt"/>
                <a:ea typeface="+mn-ea"/>
                <a:cs typeface="+mn-cs"/>
              </a:rPr>
              <a:t>an interlude </a:t>
            </a:r>
            <a:r>
              <a:rPr lang="en-US" sz="1200" kern="1200" baseline="0" dirty="0" smtClean="0">
                <a:solidFill>
                  <a:schemeClr val="tx1"/>
                </a:solidFill>
                <a:effectLst/>
                <a:latin typeface="+mn-lt"/>
                <a:ea typeface="+mn-ea"/>
                <a:cs typeface="+mn-cs"/>
              </a:rPr>
              <a:t>of heaven helps us stop and look to God’s sovereign control.  The sealing of the 144k Jewish evangelists reminds us that </a:t>
            </a:r>
            <a:r>
              <a:rPr lang="en-US" sz="1200" b="1" kern="1200" baseline="0" dirty="0" smtClean="0">
                <a:solidFill>
                  <a:schemeClr val="tx1"/>
                </a:solidFill>
                <a:effectLst/>
                <a:latin typeface="+mn-lt"/>
                <a:ea typeface="+mn-ea"/>
                <a:cs typeface="+mn-cs"/>
              </a:rPr>
              <a:t>God is fulfilling his plan </a:t>
            </a:r>
            <a:r>
              <a:rPr lang="en-US" sz="1200" kern="1200" baseline="0" dirty="0" smtClean="0">
                <a:solidFill>
                  <a:schemeClr val="tx1"/>
                </a:solidFill>
                <a:effectLst/>
                <a:latin typeface="+mn-lt"/>
                <a:ea typeface="+mn-ea"/>
                <a:cs typeface="+mn-cs"/>
              </a:rPr>
              <a:t>to redeem Israelites for His glory.  Though </a:t>
            </a:r>
            <a:r>
              <a:rPr lang="en-US" sz="1200" b="1" kern="1200" baseline="0" dirty="0" smtClean="0">
                <a:solidFill>
                  <a:schemeClr val="tx1"/>
                </a:solidFill>
                <a:effectLst/>
                <a:latin typeface="+mn-lt"/>
                <a:ea typeface="+mn-ea"/>
                <a:cs typeface="+mn-cs"/>
              </a:rPr>
              <a:t>Israel failed </a:t>
            </a:r>
            <a:r>
              <a:rPr lang="en-US" sz="1200" kern="1200" baseline="0" dirty="0" smtClean="0">
                <a:solidFill>
                  <a:schemeClr val="tx1"/>
                </a:solidFill>
                <a:effectLst/>
                <a:latin typeface="+mn-lt"/>
                <a:ea typeface="+mn-ea"/>
                <a:cs typeface="+mn-cs"/>
              </a:rPr>
              <a:t>in their mission to be a witness nation </a:t>
            </a:r>
            <a:r>
              <a:rPr lang="en-US" sz="1200" b="1" kern="1200" baseline="0" dirty="0" smtClean="0">
                <a:solidFill>
                  <a:schemeClr val="tx1"/>
                </a:solidFill>
                <a:effectLst/>
                <a:latin typeface="+mn-lt"/>
                <a:ea typeface="+mn-ea"/>
                <a:cs typeface="+mn-cs"/>
              </a:rPr>
              <a:t>in the Old Testament</a:t>
            </a:r>
            <a:r>
              <a:rPr lang="en-US" sz="1200" kern="1200" baseline="0" dirty="0" smtClean="0">
                <a:solidFill>
                  <a:schemeClr val="tx1"/>
                </a:solidFill>
                <a:effectLst/>
                <a:latin typeface="+mn-lt"/>
                <a:ea typeface="+mn-ea"/>
                <a:cs typeface="+mn-cs"/>
              </a:rPr>
              <a:t>, that will </a:t>
            </a:r>
            <a:r>
              <a:rPr lang="en-US" sz="1200" b="1" kern="1200" baseline="0" dirty="0" smtClean="0">
                <a:solidFill>
                  <a:schemeClr val="tx1"/>
                </a:solidFill>
                <a:effectLst/>
                <a:latin typeface="+mn-lt"/>
                <a:ea typeface="+mn-ea"/>
                <a:cs typeface="+mn-cs"/>
              </a:rPr>
              <a:t>not</a:t>
            </a:r>
            <a:r>
              <a:rPr lang="en-US" sz="1200" kern="1200" baseline="0" dirty="0" smtClean="0">
                <a:solidFill>
                  <a:schemeClr val="tx1"/>
                </a:solidFill>
                <a:effectLst/>
                <a:latin typeface="+mn-lt"/>
                <a:ea typeface="+mn-ea"/>
                <a:cs typeface="+mn-cs"/>
              </a:rPr>
              <a:t> be the case </a:t>
            </a:r>
            <a:r>
              <a:rPr lang="en-US" sz="1200" b="1" kern="1200" baseline="0" dirty="0" smtClean="0">
                <a:solidFill>
                  <a:schemeClr val="tx1"/>
                </a:solidFill>
                <a:effectLst/>
                <a:latin typeface="+mn-lt"/>
                <a:ea typeface="+mn-ea"/>
                <a:cs typeface="+mn-cs"/>
              </a:rPr>
              <a:t>in the future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When the seventh and final seal is broken in </a:t>
            </a:r>
            <a:r>
              <a:rPr lang="en-US" sz="1200" b="1" kern="1200" dirty="0" smtClean="0">
                <a:solidFill>
                  <a:schemeClr val="tx1"/>
                </a:solidFill>
                <a:effectLst/>
                <a:latin typeface="+mn-lt"/>
                <a:ea typeface="+mn-ea"/>
                <a:cs typeface="+mn-cs"/>
              </a:rPr>
              <a:t>8:1</a:t>
            </a:r>
            <a:r>
              <a:rPr lang="en-US" sz="1200" kern="1200" dirty="0" smtClean="0">
                <a:solidFill>
                  <a:schemeClr val="tx1"/>
                </a:solidFill>
                <a:effectLst/>
                <a:latin typeface="+mn-lt"/>
                <a:ea typeface="+mn-ea"/>
                <a:cs typeface="+mn-cs"/>
              </a:rPr>
              <a:t>, everything goes silent in heaven (“the calm before the storm”).  </a:t>
            </a: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658827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While the seal judgments focus mostly on the people on earth, the trumpet judgments seem to focus most of their destruction on the planet.  The One who created this world now systematically destroys parts of it (almost in the order of creation), reminding us of His authority and completed plan:</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8:7</a:t>
            </a:r>
            <a:r>
              <a:rPr lang="en-US" sz="1200" kern="1200" dirty="0" smtClean="0">
                <a:solidFill>
                  <a:schemeClr val="tx1"/>
                </a:solidFill>
                <a:effectLst/>
                <a:latin typeface="+mn-lt"/>
                <a:ea typeface="+mn-ea"/>
                <a:cs typeface="+mn-cs"/>
              </a:rPr>
              <a:t>) As the first trumpet sounds, hail and fire mixed with blood fall upon the earth and burn up a third of the vegetation (and oxygenation).</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8:8,9</a:t>
            </a:r>
            <a:r>
              <a:rPr lang="en-US" sz="1200" kern="1200" dirty="0" smtClean="0">
                <a:solidFill>
                  <a:schemeClr val="tx1"/>
                </a:solidFill>
                <a:effectLst/>
                <a:latin typeface="+mn-lt"/>
                <a:ea typeface="+mn-ea"/>
                <a:cs typeface="+mn-cs"/>
              </a:rPr>
              <a:t>) The second trumpet brings something like a comet falling into the sea, killing a third of the sea creatures and destroying ships.</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8:10,11</a:t>
            </a:r>
            <a:r>
              <a:rPr lang="en-US" sz="1200" kern="1200" dirty="0" smtClean="0">
                <a:solidFill>
                  <a:schemeClr val="tx1"/>
                </a:solidFill>
                <a:effectLst/>
                <a:latin typeface="+mn-lt"/>
                <a:ea typeface="+mn-ea"/>
                <a:cs typeface="+mn-cs"/>
              </a:rPr>
              <a:t>) With the third trumpet comes a similar judgment on fresh water, poisoning those who drink it.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8:12</a:t>
            </a:r>
            <a:r>
              <a:rPr lang="en-US" sz="1200" kern="1200" dirty="0" smtClean="0">
                <a:solidFill>
                  <a:schemeClr val="tx1"/>
                </a:solidFill>
                <a:effectLst/>
                <a:latin typeface="+mn-lt"/>
                <a:ea typeface="+mn-ea"/>
                <a:cs typeface="+mn-cs"/>
              </a:rPr>
              <a:t>) The prophecy from </a:t>
            </a:r>
            <a:r>
              <a:rPr lang="en-US" sz="1200" b="1" kern="1200" dirty="0" smtClean="0">
                <a:solidFill>
                  <a:schemeClr val="tx1"/>
                </a:solidFill>
                <a:effectLst/>
                <a:latin typeface="+mn-lt"/>
                <a:ea typeface="+mn-ea"/>
                <a:cs typeface="+mn-cs"/>
              </a:rPr>
              <a:t>Luke 21:25,26</a:t>
            </a:r>
            <a:r>
              <a:rPr lang="en-US" sz="1200" kern="1200" dirty="0" smtClean="0">
                <a:solidFill>
                  <a:schemeClr val="tx1"/>
                </a:solidFill>
                <a:effectLst/>
                <a:latin typeface="+mn-lt"/>
                <a:ea typeface="+mn-ea"/>
                <a:cs typeface="+mn-cs"/>
              </a:rPr>
              <a:t> is fulfilled when the fourth trumpet sounds, bringing destruction of heavenly bodies, extending the destruction of this time beyond the boundaries of our planet.</a:t>
            </a:r>
          </a:p>
          <a:p>
            <a:pPr lvl="0"/>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3745538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9:5,6</a:t>
            </a:r>
            <a:r>
              <a:rPr lang="en-US" sz="1200" kern="1200" dirty="0" smtClean="0">
                <a:solidFill>
                  <a:schemeClr val="tx1"/>
                </a:solidFill>
                <a:effectLst/>
                <a:latin typeface="+mn-lt"/>
                <a:ea typeface="+mn-ea"/>
                <a:cs typeface="+mn-cs"/>
              </a:rPr>
              <a:t>) The fifth trumpet sounds, releasing creatures that punish unsaved men upon the earth for five months.</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9:13-16,18</a:t>
            </a:r>
            <a:r>
              <a:rPr lang="en-US" sz="1200" kern="1200" dirty="0" smtClean="0">
                <a:solidFill>
                  <a:schemeClr val="tx1"/>
                </a:solidFill>
                <a:effectLst/>
                <a:latin typeface="+mn-lt"/>
                <a:ea typeface="+mn-ea"/>
                <a:cs typeface="+mn-cs"/>
              </a:rPr>
              <a:t>) With the sixth trumpet comes an army of 200 million, killing a third of the remaining people upon the earth.  </a:t>
            </a:r>
          </a:p>
          <a:p>
            <a:pPr lvl="0"/>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11:15</a:t>
            </a:r>
            <a:r>
              <a:rPr lang="en-US" sz="1200" kern="1200" dirty="0" smtClean="0">
                <a:solidFill>
                  <a:schemeClr val="tx1"/>
                </a:solidFill>
                <a:effectLst/>
                <a:latin typeface="+mn-lt"/>
                <a:ea typeface="+mn-ea"/>
                <a:cs typeface="+mn-cs"/>
              </a:rPr>
              <a:t>) The seventh trumpet brings leads to proclamation of God’s glory in heaven and an earthquake and hailstorm upon the earth.</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1298155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That’s the high-level overview of these six chapters.  When you step back and look at the chapters in their entirety, some major things stand out: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Regardless of how bad things appear on the earth,</a:t>
            </a:r>
            <a:r>
              <a:rPr lang="en-US" sz="1200" u="sng" kern="1200" dirty="0" smtClean="0">
                <a:solidFill>
                  <a:schemeClr val="tx1"/>
                </a:solidFill>
                <a:effectLst/>
                <a:latin typeface="+mn-lt"/>
                <a:ea typeface="+mn-ea"/>
                <a:cs typeface="+mn-cs"/>
              </a:rPr>
              <a:t> </a:t>
            </a:r>
            <a:r>
              <a:rPr lang="en-US" sz="1200" b="1" u="sng" kern="1200" dirty="0" smtClean="0">
                <a:solidFill>
                  <a:schemeClr val="tx1"/>
                </a:solidFill>
                <a:effectLst/>
                <a:latin typeface="+mn-lt"/>
                <a:ea typeface="+mn-ea"/>
                <a:cs typeface="+mn-cs"/>
              </a:rPr>
              <a:t>God is in absolute control</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While it looks like chaos on the earth, everything that happens begins in heaven when Jesus breaks a seal or the angels blow a trumpet</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Power does not exist in the hands of men – it is only given by God from above.  Even when Christians are killed, it is a part of His great plan (</a:t>
            </a:r>
            <a:r>
              <a:rPr lang="en-US" sz="1200" b="1" kern="1200" dirty="0" smtClean="0">
                <a:solidFill>
                  <a:schemeClr val="tx1"/>
                </a:solidFill>
                <a:effectLst/>
                <a:latin typeface="+mn-lt"/>
                <a:ea typeface="+mn-ea"/>
                <a:cs typeface="+mn-cs"/>
              </a:rPr>
              <a:t>6:11</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God has planned that someone from every people group in the world shall be saved (7:9</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devil doesn’t even have control of his demons – the key has to be given him by the One who holds it (</a:t>
            </a:r>
            <a:r>
              <a:rPr lang="en-US" sz="1200" b="1" kern="1200" dirty="0" smtClean="0">
                <a:solidFill>
                  <a:schemeClr val="tx1"/>
                </a:solidFill>
                <a:effectLst/>
                <a:latin typeface="+mn-lt"/>
                <a:ea typeface="+mn-ea"/>
                <a:cs typeface="+mn-cs"/>
              </a:rPr>
              <a:t>Revelation 1:18</a:t>
            </a:r>
            <a:r>
              <a:rPr lang="en-US" sz="1200" kern="1200" dirty="0" smtClean="0">
                <a:solidFill>
                  <a:schemeClr val="tx1"/>
                </a:solidFill>
                <a:effectLst/>
                <a:latin typeface="+mn-lt"/>
                <a:ea typeface="+mn-ea"/>
                <a:cs typeface="+mn-cs"/>
              </a:rPr>
              <a:t>).  Even though the “destroyer” is their “king,” God defines their boundaries (9:4</a:t>
            </a:r>
            <a:r>
              <a:rPr lang="en-US"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1902752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four angels are only released by the command of God, the One who prepared them specifically for this moment in history (9:15</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God controls what will be revealed and what will be concealed (10:4</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God is the only One Who can cause an earthquake and decide the exact amount of resulting destruction (11:13</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And finally, only God is the One who will reign over the world forever and ever (11:15), answering the prayers of saints taught long ago (</a:t>
            </a:r>
            <a:r>
              <a:rPr lang="en-US" sz="1200" b="1" kern="1200" dirty="0" smtClean="0">
                <a:solidFill>
                  <a:schemeClr val="tx1"/>
                </a:solidFill>
                <a:effectLst/>
                <a:latin typeface="+mn-lt"/>
                <a:ea typeface="+mn-ea"/>
                <a:cs typeface="+mn-cs"/>
              </a:rPr>
              <a:t>Matthew 6:10</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8</a:t>
            </a:fld>
            <a:endParaRPr lang="en-US"/>
          </a:p>
        </p:txBody>
      </p:sp>
    </p:spTree>
    <p:extLst>
      <p:ext uri="{BB962C8B-B14F-4D97-AF65-F5344CB8AC3E}">
        <p14:creationId xmlns:p14="http://schemas.microsoft.com/office/powerpoint/2010/main" val="326121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Regardless of what people may want to believe, the God of the universe is also a mighty </a:t>
            </a:r>
            <a:r>
              <a:rPr lang="en-US" sz="1200" b="1" u="sng" kern="1200" dirty="0" smtClean="0">
                <a:solidFill>
                  <a:schemeClr val="tx1"/>
                </a:solidFill>
                <a:effectLst/>
                <a:latin typeface="+mn-lt"/>
                <a:ea typeface="+mn-ea"/>
                <a:cs typeface="+mn-cs"/>
              </a:rPr>
              <a:t>God who does not treat sin lightly</a:t>
            </a:r>
            <a:r>
              <a:rPr lang="en-US" sz="1200" kern="1200" dirty="0" smtClean="0">
                <a:solidFill>
                  <a:schemeClr val="tx1"/>
                </a:solidFill>
                <a:effectLst/>
                <a:latin typeface="+mn-lt"/>
                <a:ea typeface="+mn-ea"/>
                <a:cs typeface="+mn-cs"/>
              </a:rPr>
              <a:t>.  We are now in a time of patience and grace, but that will soon come to an end (</a:t>
            </a:r>
            <a:r>
              <a:rPr lang="en-US" sz="1200" b="1" kern="1200" dirty="0" smtClean="0">
                <a:solidFill>
                  <a:schemeClr val="tx1"/>
                </a:solidFill>
                <a:effectLst/>
                <a:latin typeface="+mn-lt"/>
                <a:ea typeface="+mn-ea"/>
                <a:cs typeface="+mn-cs"/>
              </a:rPr>
              <a:t>2 Peter 3:12,15</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God is holy and true, and by His justice, must punish sin (6:10).  The prayers of the saints remind us of the promise of God in </a:t>
            </a:r>
            <a:r>
              <a:rPr lang="en-US" sz="1200" b="1" kern="1200" dirty="0" smtClean="0">
                <a:solidFill>
                  <a:schemeClr val="tx1"/>
                </a:solidFill>
                <a:effectLst/>
                <a:latin typeface="+mn-lt"/>
                <a:ea typeface="+mn-ea"/>
                <a:cs typeface="+mn-cs"/>
              </a:rPr>
              <a:t>Hebrews 10:29-31</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The suffering of those days is a picture of the pain of hell, in which men seek death but cannot find it (9:6).</a:t>
            </a:r>
          </a:p>
          <a:p>
            <a:pPr lvl="0"/>
            <a:r>
              <a:rPr lang="en-US" sz="1200" kern="1200" dirty="0" smtClean="0">
                <a:solidFill>
                  <a:schemeClr val="tx1"/>
                </a:solidFill>
                <a:effectLst/>
                <a:latin typeface="+mn-lt"/>
                <a:ea typeface="+mn-ea"/>
                <a:cs typeface="+mn-cs"/>
              </a:rPr>
              <a:t>What did God preach to and through His prophets?  That sin leads to judgment.  At this time in our world, it hasn’t been completely revealed.  But that time is coming (10:7).</a:t>
            </a:r>
          </a:p>
          <a:p>
            <a:pPr lvl="0"/>
            <a:r>
              <a:rPr lang="en-US" sz="1200" kern="1200" dirty="0" smtClean="0">
                <a:solidFill>
                  <a:schemeClr val="tx1"/>
                </a:solidFill>
                <a:effectLst/>
                <a:latin typeface="+mn-lt"/>
                <a:ea typeface="+mn-ea"/>
                <a:cs typeface="+mn-cs"/>
              </a:rPr>
              <a:t>We often hear people complain that there is not enough evidence to believe in God.  This book makes it clear that such a complaint is just an excuse to cover a rebellious heart.  Even when God calls people to repent (</a:t>
            </a:r>
            <a:r>
              <a:rPr lang="en-US" sz="1200" b="1" kern="1200" dirty="0" smtClean="0">
                <a:solidFill>
                  <a:schemeClr val="tx1"/>
                </a:solidFill>
                <a:effectLst/>
                <a:latin typeface="+mn-lt"/>
                <a:ea typeface="+mn-ea"/>
                <a:cs typeface="+mn-cs"/>
              </a:rPr>
              <a:t>Acts 17:30,31</a:t>
            </a:r>
            <a:r>
              <a:rPr lang="en-US" sz="1200" kern="1200" dirty="0" smtClean="0">
                <a:solidFill>
                  <a:schemeClr val="tx1"/>
                </a:solidFill>
                <a:effectLst/>
                <a:latin typeface="+mn-lt"/>
                <a:ea typeface="+mn-ea"/>
                <a:cs typeface="+mn-cs"/>
              </a:rPr>
              <a:t>), they often refuse.  Even in the midst of such intense judgment, men cling to their own works (9:20) and their murders, drugs, immorality, and theft (9:21).</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9</a:t>
            </a:fld>
            <a:endParaRPr lang="en-US"/>
          </a:p>
        </p:txBody>
      </p:sp>
    </p:spTree>
    <p:extLst>
      <p:ext uri="{BB962C8B-B14F-4D97-AF65-F5344CB8AC3E}">
        <p14:creationId xmlns:p14="http://schemas.microsoft.com/office/powerpoint/2010/main" val="134149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3/5/2022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3/5/2022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3/5/2022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3/5/2022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3/5/2022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3/5/2022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3/5/2022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3/5/2022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3/5/2022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3/5/2022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3/5/2022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3/5/2022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923072"/>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574430" y="3380735"/>
            <a:ext cx="11078307" cy="2680096"/>
          </a:xfrm>
        </p:spPr>
        <p:txBody>
          <a:bodyPr>
            <a:normAutofit/>
          </a:bodyPr>
          <a:lstStyle/>
          <a:p>
            <a:r>
              <a:rPr lang="en-US" sz="3600" b="1" u="sng" dirty="0"/>
              <a:t>Part 4</a:t>
            </a:r>
            <a:r>
              <a:rPr lang="en-US" sz="3600" b="1" u="sng" dirty="0" smtClean="0"/>
              <a:t> – </a:t>
            </a:r>
            <a:r>
              <a:rPr lang="en-US" sz="3600" b="1" u="sng" dirty="0"/>
              <a:t>“Judgment on Our People and Our </a:t>
            </a:r>
            <a:r>
              <a:rPr lang="en-US" sz="3600" b="1" u="sng" dirty="0" smtClean="0"/>
              <a:t>Planet”</a:t>
            </a:r>
          </a:p>
          <a:p>
            <a:endParaRPr lang="en-US" sz="3600" b="1" u="sng" dirty="0" smtClean="0"/>
          </a:p>
          <a:p>
            <a:r>
              <a:rPr lang="en-US" sz="2800" dirty="0" smtClean="0">
                <a:solidFill>
                  <a:schemeClr val="bg1">
                    <a:lumMod val="50000"/>
                  </a:schemeClr>
                </a:solidFill>
              </a:rPr>
              <a:t>“The </a:t>
            </a:r>
            <a:r>
              <a:rPr lang="en-US" sz="2800" dirty="0">
                <a:solidFill>
                  <a:schemeClr val="bg1">
                    <a:lumMod val="50000"/>
                  </a:schemeClr>
                </a:solidFill>
              </a:rPr>
              <a:t>nations </a:t>
            </a:r>
            <a:r>
              <a:rPr lang="en-US" sz="2800" dirty="0" smtClean="0">
                <a:solidFill>
                  <a:schemeClr val="bg1">
                    <a:lumMod val="50000"/>
                  </a:schemeClr>
                </a:solidFill>
              </a:rPr>
              <a:t>raged, but </a:t>
            </a:r>
            <a:r>
              <a:rPr lang="en-US" sz="2800" dirty="0">
                <a:solidFill>
                  <a:schemeClr val="bg1">
                    <a:lumMod val="50000"/>
                  </a:schemeClr>
                </a:solidFill>
              </a:rPr>
              <a:t>your wrath </a:t>
            </a:r>
            <a:r>
              <a:rPr lang="en-US" sz="2800" dirty="0" smtClean="0">
                <a:solidFill>
                  <a:schemeClr val="bg1">
                    <a:lumMod val="50000"/>
                  </a:schemeClr>
                </a:solidFill>
              </a:rPr>
              <a:t>came, and </a:t>
            </a:r>
            <a:r>
              <a:rPr lang="en-US" sz="2800" dirty="0">
                <a:solidFill>
                  <a:schemeClr val="bg1">
                    <a:lumMod val="50000"/>
                  </a:schemeClr>
                </a:solidFill>
              </a:rPr>
              <a:t>the time for the dead to be </a:t>
            </a:r>
            <a:r>
              <a:rPr lang="en-US" sz="2800" dirty="0" smtClean="0">
                <a:solidFill>
                  <a:schemeClr val="bg1">
                    <a:lumMod val="50000"/>
                  </a:schemeClr>
                </a:solidFill>
              </a:rPr>
              <a:t>judged, and </a:t>
            </a:r>
            <a:r>
              <a:rPr lang="en-US" sz="2800" dirty="0">
                <a:solidFill>
                  <a:schemeClr val="bg1">
                    <a:lumMod val="50000"/>
                  </a:schemeClr>
                </a:solidFill>
              </a:rPr>
              <a:t>for rewarding your servants</a:t>
            </a:r>
            <a:r>
              <a:rPr lang="en-US" sz="2800" dirty="0" smtClean="0">
                <a:solidFill>
                  <a:schemeClr val="bg1">
                    <a:lumMod val="50000"/>
                  </a:schemeClr>
                </a:solidFill>
              </a:rPr>
              <a:t>, </a:t>
            </a:r>
            <a:r>
              <a:rPr lang="en-US" sz="2800" dirty="0">
                <a:solidFill>
                  <a:schemeClr val="bg1">
                    <a:lumMod val="50000"/>
                  </a:schemeClr>
                </a:solidFill>
              </a:rPr>
              <a:t>the prophets and </a:t>
            </a:r>
            <a:r>
              <a:rPr lang="en-US" sz="2800" dirty="0" smtClean="0">
                <a:solidFill>
                  <a:schemeClr val="bg1">
                    <a:lumMod val="50000"/>
                  </a:schemeClr>
                </a:solidFill>
              </a:rPr>
              <a:t>saints…” (11:18)</a:t>
            </a:r>
            <a:endParaRPr lang="en-US" sz="28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67"/>
            <a:ext cx="10515600" cy="865796"/>
          </a:xfrm>
        </p:spPr>
        <p:txBody>
          <a:bodyPr>
            <a:normAutofit/>
          </a:bodyPr>
          <a:lstStyle/>
          <a:p>
            <a:r>
              <a:rPr lang="en-US" b="1" u="sng" dirty="0" smtClean="0">
                <a:latin typeface="+mn-lt"/>
              </a:rPr>
              <a:t>Salvation has a Very High Cost</a:t>
            </a:r>
            <a:endParaRPr lang="en-US" b="1" u="sng" dirty="0">
              <a:latin typeface="+mn-lt"/>
            </a:endParaRPr>
          </a:p>
        </p:txBody>
      </p:sp>
      <p:sp>
        <p:nvSpPr>
          <p:cNvPr id="3" name="Content Placeholder 2"/>
          <p:cNvSpPr>
            <a:spLocks noGrp="1"/>
          </p:cNvSpPr>
          <p:nvPr>
            <p:ph idx="1"/>
          </p:nvPr>
        </p:nvSpPr>
        <p:spPr>
          <a:xfrm>
            <a:off x="433754" y="1137138"/>
            <a:ext cx="10245969" cy="5568461"/>
          </a:xfrm>
        </p:spPr>
        <p:txBody>
          <a:bodyPr>
            <a:normAutofit fontScale="92500"/>
          </a:bodyPr>
          <a:lstStyle/>
          <a:p>
            <a:pPr lvl="0">
              <a:spcAft>
                <a:spcPts val="1200"/>
              </a:spcAft>
            </a:pPr>
            <a:r>
              <a:rPr lang="en-US" sz="3200" dirty="0"/>
              <a:t>Even though Jesus is the </a:t>
            </a:r>
            <a:r>
              <a:rPr lang="en-US" sz="3200" dirty="0" smtClean="0"/>
              <a:t>Judge, He </a:t>
            </a:r>
            <a:r>
              <a:rPr lang="en-US" sz="3200" dirty="0"/>
              <a:t>is constantly pictured as “the </a:t>
            </a:r>
            <a:r>
              <a:rPr lang="en-US" sz="3200" dirty="0" smtClean="0"/>
              <a:t>Lamb” </a:t>
            </a:r>
            <a:r>
              <a:rPr lang="en-US" sz="3200" dirty="0"/>
              <a:t>(</a:t>
            </a:r>
            <a:r>
              <a:rPr lang="en-US" sz="3200" b="1" dirty="0"/>
              <a:t>6:1,7,16</a:t>
            </a:r>
            <a:r>
              <a:rPr lang="en-US" sz="3200" dirty="0"/>
              <a:t>).</a:t>
            </a:r>
            <a:r>
              <a:rPr lang="en-US" sz="3200" dirty="0" smtClean="0"/>
              <a:t>  Remember that He </a:t>
            </a:r>
            <a:r>
              <a:rPr lang="en-US" sz="3200" dirty="0"/>
              <a:t>Himself bore this same pain for </a:t>
            </a:r>
            <a:r>
              <a:rPr lang="en-US" sz="3200" dirty="0" smtClean="0"/>
              <a:t>mankind.</a:t>
            </a:r>
            <a:endParaRPr lang="en-US" sz="3200" dirty="0"/>
          </a:p>
          <a:p>
            <a:pPr lvl="0">
              <a:spcAft>
                <a:spcPts val="1200"/>
              </a:spcAft>
            </a:pPr>
            <a:r>
              <a:rPr lang="en-US" sz="3200" dirty="0"/>
              <a:t>And not just Jesus, but many of the </a:t>
            </a:r>
            <a:r>
              <a:rPr lang="en-US" sz="3200" dirty="0" smtClean="0"/>
              <a:t>Christians </a:t>
            </a:r>
            <a:r>
              <a:rPr lang="en-US" sz="3200" dirty="0"/>
              <a:t>also shed blood for the sake of their </a:t>
            </a:r>
            <a:r>
              <a:rPr lang="en-US" sz="3200" dirty="0" smtClean="0"/>
              <a:t>testimony </a:t>
            </a:r>
            <a:r>
              <a:rPr lang="en-US" sz="3200" dirty="0"/>
              <a:t>(</a:t>
            </a:r>
            <a:r>
              <a:rPr lang="en-US" sz="3200" b="1" dirty="0"/>
              <a:t>6:9</a:t>
            </a:r>
            <a:r>
              <a:rPr lang="en-US" sz="3200" dirty="0" smtClean="0"/>
              <a:t>).  </a:t>
            </a:r>
            <a:r>
              <a:rPr lang="en-US" sz="3200" dirty="0"/>
              <a:t>Salvation is free, but the price was not (and is not) </a:t>
            </a:r>
            <a:r>
              <a:rPr lang="en-US" sz="3200" dirty="0" smtClean="0"/>
              <a:t>cheap.</a:t>
            </a:r>
            <a:endParaRPr lang="en-US" sz="3200" dirty="0"/>
          </a:p>
          <a:p>
            <a:pPr lvl="0">
              <a:spcAft>
                <a:spcPts val="1200"/>
              </a:spcAft>
            </a:pPr>
            <a:r>
              <a:rPr lang="en-US" sz="3200" dirty="0"/>
              <a:t>Salvation comes only through the blood of the </a:t>
            </a:r>
            <a:r>
              <a:rPr lang="en-US" sz="3200" dirty="0" smtClean="0"/>
              <a:t>Lamb (</a:t>
            </a:r>
            <a:r>
              <a:rPr lang="en-US" sz="3200" b="1" dirty="0" smtClean="0"/>
              <a:t>7:14</a:t>
            </a:r>
            <a:r>
              <a:rPr lang="en-US" sz="3200" dirty="0"/>
              <a:t>).</a:t>
            </a:r>
          </a:p>
          <a:p>
            <a:pPr lvl="0">
              <a:spcAft>
                <a:spcPts val="1200"/>
              </a:spcAft>
            </a:pPr>
            <a:r>
              <a:rPr lang="en-US" sz="3200" dirty="0"/>
              <a:t>Let there be no mistake: the crucifixion of Jesus is not forgotten in heaven (</a:t>
            </a:r>
            <a:r>
              <a:rPr lang="en-US" sz="3200" b="1" dirty="0"/>
              <a:t>11:8</a:t>
            </a:r>
            <a:r>
              <a:rPr lang="en-US" sz="3200" dirty="0"/>
              <a:t>).  </a:t>
            </a:r>
            <a:endParaRPr lang="en-US" sz="3200" dirty="0" smtClean="0"/>
          </a:p>
          <a:p>
            <a:pPr lvl="0">
              <a:spcAft>
                <a:spcPts val="1200"/>
              </a:spcAft>
            </a:pPr>
            <a:r>
              <a:rPr lang="en-US" sz="3200" dirty="0" smtClean="0"/>
              <a:t>In the midst of earthly chaos, don’t be afraid (</a:t>
            </a:r>
            <a:r>
              <a:rPr lang="en-US" sz="3200" b="1" dirty="0" smtClean="0"/>
              <a:t>Psalm 46:1-7</a:t>
            </a:r>
            <a:r>
              <a:rPr lang="en-US" sz="3200" dirty="0" smtClean="0"/>
              <a:t>)</a:t>
            </a:r>
            <a:endParaRPr lang="en-US" sz="3200" dirty="0"/>
          </a:p>
          <a:p>
            <a:pPr fontAlgn="base">
              <a:spcBef>
                <a:spcPts val="600"/>
              </a:spcBef>
              <a:spcAft>
                <a:spcPts val="1200"/>
              </a:spcAft>
            </a:pPr>
            <a:endParaRPr lang="en-US" sz="3200" dirty="0" smtClean="0"/>
          </a:p>
        </p:txBody>
      </p:sp>
    </p:spTree>
    <p:extLst>
      <p:ext uri="{BB962C8B-B14F-4D97-AF65-F5344CB8AC3E}">
        <p14:creationId xmlns:p14="http://schemas.microsoft.com/office/powerpoint/2010/main" val="97735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415" y="470633"/>
            <a:ext cx="7473462" cy="1325563"/>
          </a:xfrm>
        </p:spPr>
        <p:txBody>
          <a:bodyPr/>
          <a:lstStyle/>
          <a:p>
            <a:r>
              <a:rPr lang="en-US" b="1" u="sng" dirty="0" smtClean="0"/>
              <a:t>“The Revelation of Jesus Christ”</a:t>
            </a:r>
            <a:endParaRPr lang="en-US" b="1" u="sng" dirty="0"/>
          </a:p>
        </p:txBody>
      </p:sp>
      <p:sp>
        <p:nvSpPr>
          <p:cNvPr id="3" name="Content Placeholder 2"/>
          <p:cNvSpPr>
            <a:spLocks noGrp="1"/>
          </p:cNvSpPr>
          <p:nvPr>
            <p:ph idx="1"/>
          </p:nvPr>
        </p:nvSpPr>
        <p:spPr>
          <a:xfrm>
            <a:off x="1553308" y="2505563"/>
            <a:ext cx="7426569" cy="2207113"/>
          </a:xfrm>
        </p:spPr>
        <p:txBody>
          <a:bodyPr>
            <a:normAutofit/>
          </a:bodyPr>
          <a:lstStyle/>
          <a:p>
            <a:r>
              <a:rPr lang="en-US" sz="3600" dirty="0" smtClean="0"/>
              <a:t>Today, what did you see revealed about Jesus Christ?</a:t>
            </a:r>
            <a:endParaRPr lang="en-US" sz="3600" dirty="0"/>
          </a:p>
        </p:txBody>
      </p:sp>
    </p:spTree>
    <p:extLst>
      <p:ext uri="{BB962C8B-B14F-4D97-AF65-F5344CB8AC3E}">
        <p14:creationId xmlns:p14="http://schemas.microsoft.com/office/powerpoint/2010/main" val="1954042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Judgment:  7 Seals   7 Trumpets   7 Bowls</a:t>
            </a:r>
            <a:endParaRPr lang="en-US" b="1" u="sng" dirty="0">
              <a:latin typeface="+mn-lt"/>
            </a:endParaRPr>
          </a:p>
        </p:txBody>
      </p:sp>
      <p:sp>
        <p:nvSpPr>
          <p:cNvPr id="3" name="Content Placeholder 2"/>
          <p:cNvSpPr>
            <a:spLocks noGrp="1"/>
          </p:cNvSpPr>
          <p:nvPr>
            <p:ph idx="1"/>
          </p:nvPr>
        </p:nvSpPr>
        <p:spPr>
          <a:xfrm>
            <a:off x="3317632" y="1348154"/>
            <a:ext cx="7326924" cy="5345723"/>
          </a:xfrm>
        </p:spPr>
        <p:txBody>
          <a:bodyPr>
            <a:normAutofit/>
          </a:bodyPr>
          <a:lstStyle/>
          <a:p>
            <a:pPr marL="0" indent="0" fontAlgn="base">
              <a:spcBef>
                <a:spcPts val="1800"/>
              </a:spcBef>
              <a:spcAft>
                <a:spcPts val="2400"/>
              </a:spcAft>
              <a:buNone/>
            </a:pPr>
            <a:r>
              <a:rPr lang="en-US" altLang="en-US" sz="3200" b="1" dirty="0" smtClean="0">
                <a:cs typeface="Calibri" pitchFamily="34" charset="0"/>
              </a:rPr>
              <a:t>Rev 5:1,6,7</a:t>
            </a:r>
            <a:r>
              <a:rPr lang="en-US" altLang="en-US" sz="3200" dirty="0" smtClean="0">
                <a:cs typeface="Calibri" pitchFamily="34" charset="0"/>
              </a:rPr>
              <a:t>  Like a “title deed” that shows ownership, Jesus takes a scroll with seven seals.  Judgment on </a:t>
            </a:r>
            <a:r>
              <a:rPr lang="en-US" altLang="en-US" sz="3200" b="1" dirty="0" smtClean="0">
                <a:cs typeface="Calibri" pitchFamily="34" charset="0"/>
              </a:rPr>
              <a:t>people</a:t>
            </a:r>
            <a:r>
              <a:rPr lang="en-US" altLang="en-US" sz="3200" dirty="0" smtClean="0">
                <a:cs typeface="Calibri" pitchFamily="34" charset="0"/>
              </a:rPr>
              <a:t>.</a:t>
            </a:r>
          </a:p>
          <a:p>
            <a:pPr marL="0" indent="0" fontAlgn="base">
              <a:spcBef>
                <a:spcPts val="1800"/>
              </a:spcBef>
              <a:spcAft>
                <a:spcPts val="2400"/>
              </a:spcAft>
              <a:buNone/>
            </a:pPr>
            <a:r>
              <a:rPr lang="en-US" altLang="en-US" sz="3200" dirty="0" smtClean="0">
                <a:cs typeface="Calibri" pitchFamily="34" charset="0"/>
              </a:rPr>
              <a:t>With the sounding of each trumpet, God judges the physical </a:t>
            </a:r>
            <a:r>
              <a:rPr lang="en-US" altLang="en-US" sz="3200" b="1" dirty="0" smtClean="0">
                <a:cs typeface="Calibri" pitchFamily="34" charset="0"/>
              </a:rPr>
              <a:t>planet</a:t>
            </a:r>
            <a:r>
              <a:rPr lang="en-US" altLang="en-US" sz="3200" dirty="0" smtClean="0">
                <a:cs typeface="Calibri" pitchFamily="34" charset="0"/>
              </a:rPr>
              <a:t> earth.</a:t>
            </a:r>
          </a:p>
          <a:p>
            <a:pPr marL="0" indent="0" fontAlgn="base">
              <a:spcBef>
                <a:spcPts val="1800"/>
              </a:spcBef>
              <a:spcAft>
                <a:spcPts val="2400"/>
              </a:spcAft>
              <a:buNone/>
            </a:pPr>
            <a:r>
              <a:rPr lang="en-US" altLang="en-US" sz="3200" dirty="0" smtClean="0">
                <a:cs typeface="Calibri" pitchFamily="34" charset="0"/>
              </a:rPr>
              <a:t>Bowls of God’s judgment, like plagues poured out on the people of earth and its rebellious king.</a:t>
            </a:r>
            <a:endParaRPr lang="en-US" altLang="en-US" sz="3200" dirty="0">
              <a:cs typeface="Calibri" pitchFamily="34" charset="0"/>
            </a:endParaRPr>
          </a:p>
          <a:p>
            <a:pPr marL="0" indent="0" fontAlgn="base">
              <a:spcBef>
                <a:spcPts val="1800"/>
              </a:spcBef>
              <a:spcAft>
                <a:spcPts val="2400"/>
              </a:spcAft>
              <a:buNone/>
            </a:pPr>
            <a:endParaRPr lang="en-US" altLang="en-US" sz="3200" dirty="0" smtClean="0">
              <a:cs typeface="Calibri" pitchFamily="34" charset="0"/>
            </a:endParaRPr>
          </a:p>
        </p:txBody>
      </p:sp>
      <p:pic>
        <p:nvPicPr>
          <p:cNvPr id="1026" name="Picture 2" descr="https://michaelmannauthor.com/wp-content/uploads/2020/08/IMG_4928-1024x614.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169" t="19650" r="13354" b="8953"/>
          <a:stretch/>
        </p:blipFill>
        <p:spPr bwMode="auto">
          <a:xfrm>
            <a:off x="471976" y="1465383"/>
            <a:ext cx="2461846" cy="127781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End? Making sense of judgment – walklikejesus"/>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4035" t="1861" r="2610" b="13428"/>
          <a:stretch/>
        </p:blipFill>
        <p:spPr bwMode="auto">
          <a:xfrm>
            <a:off x="471977" y="3114617"/>
            <a:ext cx="2461846" cy="12362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17 Then one of the seven angels who had the seven bowls came and said to  me, “Come, I will show you the judgment of the grea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247" y="4722333"/>
            <a:ext cx="2467575" cy="1381842"/>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304800" y="1348154"/>
            <a:ext cx="10550769" cy="3130061"/>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028"/>
                                        </p:tgtEl>
                                        <p:attrNameLst>
                                          <p:attrName>style.visibility</p:attrName>
                                        </p:attrNameLst>
                                      </p:cBhvr>
                                      <p:to>
                                        <p:strVal val="visible"/>
                                      </p:to>
                                    </p:set>
                                    <p:animEffect transition="in" filter="fade">
                                      <p:cBhvr>
                                        <p:cTn id="16" dur="500"/>
                                        <p:tgtEl>
                                          <p:spTgt spid="1028"/>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left)">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fade">
                                      <p:cBhvr>
                                        <p:cTn id="25" dur="500"/>
                                        <p:tgtEl>
                                          <p:spTgt spid="1030"/>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left)">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 calcmode="lin" valueType="num">
                                      <p:cBhvr>
                                        <p:cTn id="34" dur="500" fill="hold"/>
                                        <p:tgtEl>
                                          <p:spTgt spid="4"/>
                                        </p:tgtEl>
                                        <p:attrNameLst>
                                          <p:attrName>ppt_w</p:attrName>
                                        </p:attrNameLst>
                                      </p:cBhvr>
                                      <p:tavLst>
                                        <p:tav tm="0">
                                          <p:val>
                                            <p:fltVal val="0"/>
                                          </p:val>
                                        </p:tav>
                                        <p:tav tm="100000">
                                          <p:val>
                                            <p:strVal val="#ppt_w"/>
                                          </p:val>
                                        </p:tav>
                                      </p:tavLst>
                                    </p:anim>
                                    <p:anim calcmode="lin" valueType="num">
                                      <p:cBhvr>
                                        <p:cTn id="35" dur="500" fill="hold"/>
                                        <p:tgtEl>
                                          <p:spTgt spid="4"/>
                                        </p:tgtEl>
                                        <p:attrNameLst>
                                          <p:attrName>ppt_h</p:attrName>
                                        </p:attrNameLst>
                                      </p:cBhvr>
                                      <p:tavLst>
                                        <p:tav tm="0">
                                          <p:val>
                                            <p:fltVal val="0"/>
                                          </p:val>
                                        </p:tav>
                                        <p:tav tm="100000">
                                          <p:val>
                                            <p:strVal val="#ppt_h"/>
                                          </p:val>
                                        </p:tav>
                                      </p:tavLst>
                                    </p:anim>
                                    <p:animEffect transition="in" filter="fade">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508" y="23446"/>
            <a:ext cx="6488723" cy="1135427"/>
          </a:xfrm>
        </p:spPr>
        <p:txBody>
          <a:bodyPr>
            <a:normAutofit/>
          </a:bodyPr>
          <a:lstStyle/>
          <a:p>
            <a:r>
              <a:rPr lang="en-US" b="1" u="sng" dirty="0" smtClean="0">
                <a:latin typeface="+mn-lt"/>
              </a:rPr>
              <a:t>Four Horses</a:t>
            </a:r>
            <a:r>
              <a:rPr lang="en-US" b="1" dirty="0" smtClean="0">
                <a:latin typeface="+mn-lt"/>
              </a:rPr>
              <a:t>: Revelation 6</a:t>
            </a:r>
            <a:endParaRPr lang="en-US" b="1" dirty="0">
              <a:latin typeface="+mn-lt"/>
            </a:endParaRPr>
          </a:p>
        </p:txBody>
      </p:sp>
      <p:sp>
        <p:nvSpPr>
          <p:cNvPr id="3" name="Content Placeholder 2"/>
          <p:cNvSpPr>
            <a:spLocks noGrp="1"/>
          </p:cNvSpPr>
          <p:nvPr>
            <p:ph idx="1"/>
          </p:nvPr>
        </p:nvSpPr>
        <p:spPr>
          <a:xfrm>
            <a:off x="621323" y="1158872"/>
            <a:ext cx="9835662" cy="5546727"/>
          </a:xfrm>
        </p:spPr>
        <p:txBody>
          <a:bodyPr>
            <a:normAutofit/>
          </a:bodyPr>
          <a:lstStyle/>
          <a:p>
            <a:pPr marL="0" lvl="0" indent="0">
              <a:spcBef>
                <a:spcPts val="0"/>
              </a:spcBef>
              <a:buNone/>
            </a:pPr>
            <a:r>
              <a:rPr lang="en-US" sz="3200" b="1" dirty="0" smtClean="0"/>
              <a:t>6:1,2</a:t>
            </a:r>
            <a:r>
              <a:rPr lang="en-US" sz="3200" dirty="0" smtClean="0"/>
              <a:t>  The white horse: an </a:t>
            </a:r>
            <a:r>
              <a:rPr lang="en-US" sz="3200" dirty="0"/>
              <a:t>earthly </a:t>
            </a:r>
            <a:endParaRPr lang="en-US" sz="3200" dirty="0" smtClean="0"/>
          </a:p>
          <a:p>
            <a:pPr marL="0" indent="0">
              <a:spcBef>
                <a:spcPts val="0"/>
              </a:spcBef>
              <a:buNone/>
            </a:pPr>
            <a:r>
              <a:rPr lang="en-US" sz="3200" dirty="0" smtClean="0"/>
              <a:t>           ruler with a bow (no arrows) </a:t>
            </a:r>
          </a:p>
          <a:p>
            <a:pPr marL="0" indent="0">
              <a:spcBef>
                <a:spcPts val="0"/>
              </a:spcBef>
              <a:buNone/>
            </a:pPr>
            <a:r>
              <a:rPr lang="en-US" sz="3200" dirty="0" smtClean="0"/>
              <a:t>           peacefully conquers </a:t>
            </a:r>
            <a:r>
              <a:rPr lang="en-US" sz="3200" dirty="0"/>
              <a:t>the earth.  </a:t>
            </a:r>
          </a:p>
          <a:p>
            <a:pPr marL="0" lvl="0" indent="0">
              <a:buNone/>
            </a:pPr>
            <a:r>
              <a:rPr lang="en-US" sz="3200" b="1" dirty="0" smtClean="0"/>
              <a:t>6:3,4</a:t>
            </a:r>
            <a:r>
              <a:rPr lang="en-US" sz="3200" dirty="0" smtClean="0"/>
              <a:t>  The red horse: </a:t>
            </a:r>
            <a:r>
              <a:rPr lang="en-US" sz="3200" dirty="0"/>
              <a:t>power is given to one who makes war, taking peace from the </a:t>
            </a:r>
            <a:r>
              <a:rPr lang="en-US" sz="3200" dirty="0" smtClean="0"/>
              <a:t>earth (false </a:t>
            </a:r>
            <a:r>
              <a:rPr lang="en-US" sz="3200" dirty="0"/>
              <a:t>peace </a:t>
            </a:r>
            <a:r>
              <a:rPr lang="en-US" sz="3200" dirty="0" smtClean="0"/>
              <a:t>is </a:t>
            </a:r>
            <a:r>
              <a:rPr lang="en-US" sz="3200" dirty="0"/>
              <a:t>now </a:t>
            </a:r>
            <a:r>
              <a:rPr lang="en-US" sz="3200" dirty="0" smtClean="0"/>
              <a:t>removed – 1 </a:t>
            </a:r>
            <a:r>
              <a:rPr lang="en-US" sz="3200" dirty="0" err="1" smtClean="0"/>
              <a:t>Thess</a:t>
            </a:r>
            <a:r>
              <a:rPr lang="en-US" sz="3200" dirty="0" smtClean="0"/>
              <a:t> 5:3).</a:t>
            </a:r>
            <a:endParaRPr lang="en-US" sz="3200" dirty="0"/>
          </a:p>
          <a:p>
            <a:pPr marL="0" lvl="0" indent="0">
              <a:buNone/>
            </a:pPr>
            <a:r>
              <a:rPr lang="en-US" sz="3200" b="1" dirty="0" smtClean="0"/>
              <a:t>6:5,6</a:t>
            </a:r>
            <a:r>
              <a:rPr lang="en-US" sz="3200" dirty="0" smtClean="0"/>
              <a:t>  The black horse: famine. </a:t>
            </a:r>
            <a:r>
              <a:rPr lang="en-US" sz="3200" dirty="0"/>
              <a:t>After worldwide war comes worldwide famine.</a:t>
            </a:r>
          </a:p>
          <a:p>
            <a:pPr marL="0" lvl="0" indent="0">
              <a:buNone/>
            </a:pPr>
            <a:r>
              <a:rPr lang="en-US" sz="3200" b="1" dirty="0" smtClean="0"/>
              <a:t>6:7,8</a:t>
            </a:r>
            <a:r>
              <a:rPr lang="en-US" sz="3200" dirty="0" smtClean="0"/>
              <a:t>  The pale horse:  with </a:t>
            </a:r>
            <a:r>
              <a:rPr lang="en-US" sz="3200" dirty="0"/>
              <a:t>famine and war comes </a:t>
            </a:r>
            <a:r>
              <a:rPr lang="en-US" sz="3200" dirty="0" smtClean="0"/>
              <a:t>death, </a:t>
            </a:r>
            <a:r>
              <a:rPr lang="en-US" sz="3200" dirty="0"/>
              <a:t>followed by hell. Death is physical and spiritual.  </a:t>
            </a:r>
          </a:p>
        </p:txBody>
      </p:sp>
      <p:pic>
        <p:nvPicPr>
          <p:cNvPr id="2050" name="Picture 2" descr="http://messiahii.org/images/FourHorsemen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5231" y="144401"/>
            <a:ext cx="3335699" cy="2407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5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Three More Seals…</a:t>
            </a:r>
            <a:endParaRPr lang="en-US" b="1" u="sng" dirty="0">
              <a:latin typeface="+mn-lt"/>
            </a:endParaRPr>
          </a:p>
        </p:txBody>
      </p:sp>
      <p:sp>
        <p:nvSpPr>
          <p:cNvPr id="3" name="Content Placeholder 2"/>
          <p:cNvSpPr>
            <a:spLocks noGrp="1"/>
          </p:cNvSpPr>
          <p:nvPr>
            <p:ph idx="1"/>
          </p:nvPr>
        </p:nvSpPr>
        <p:spPr>
          <a:xfrm>
            <a:off x="633046" y="1488831"/>
            <a:ext cx="9847385" cy="5216768"/>
          </a:xfrm>
        </p:spPr>
        <p:txBody>
          <a:bodyPr>
            <a:normAutofit fontScale="92500" lnSpcReduction="20000"/>
          </a:bodyPr>
          <a:lstStyle/>
          <a:p>
            <a:pPr marL="0" lvl="0" indent="0">
              <a:spcAft>
                <a:spcPts val="1800"/>
              </a:spcAft>
              <a:buNone/>
            </a:pPr>
            <a:r>
              <a:rPr lang="en-US" sz="3200" b="1" dirty="0" smtClean="0"/>
              <a:t>6:9-11</a:t>
            </a:r>
            <a:r>
              <a:rPr lang="en-US" sz="3200" dirty="0" smtClean="0"/>
              <a:t>  God is in control and Christians are still being killed by the enemy (don’t be deceived about Who is in control). </a:t>
            </a:r>
            <a:endParaRPr lang="en-US" sz="3200" dirty="0"/>
          </a:p>
          <a:p>
            <a:pPr marL="0" lvl="0" indent="0">
              <a:spcAft>
                <a:spcPts val="1800"/>
              </a:spcAft>
              <a:buNone/>
            </a:pPr>
            <a:r>
              <a:rPr lang="en-US" sz="3200" dirty="0"/>
              <a:t>(</a:t>
            </a:r>
            <a:r>
              <a:rPr lang="en-US" sz="3200" b="1" dirty="0"/>
              <a:t>6:12-14</a:t>
            </a:r>
            <a:r>
              <a:rPr lang="en-US" sz="3200" dirty="0"/>
              <a:t>) </a:t>
            </a:r>
            <a:r>
              <a:rPr lang="en-US" sz="3200" dirty="0" smtClean="0"/>
              <a:t> A </a:t>
            </a:r>
            <a:r>
              <a:rPr lang="en-US" sz="3200" dirty="0"/>
              <a:t>terrible earthquake, </a:t>
            </a:r>
            <a:r>
              <a:rPr lang="en-US" sz="3200" dirty="0" smtClean="0"/>
              <a:t>destruction </a:t>
            </a:r>
            <a:r>
              <a:rPr lang="en-US" sz="3200" dirty="0"/>
              <a:t>and terror among the men on earth.  </a:t>
            </a:r>
            <a:r>
              <a:rPr lang="en-US" sz="3200" dirty="0" smtClean="0"/>
              <a:t>John had never seen a nuclear weapon, but his description sounds like one. Even </a:t>
            </a:r>
            <a:r>
              <a:rPr lang="en-US" sz="3200" dirty="0"/>
              <a:t>the most powerful people are powerless (6:15-17</a:t>
            </a:r>
            <a:r>
              <a:rPr lang="en-US" sz="3200" dirty="0" smtClean="0"/>
              <a:t>).</a:t>
            </a:r>
          </a:p>
          <a:p>
            <a:pPr marL="0" lvl="0" indent="0">
              <a:spcAft>
                <a:spcPts val="1800"/>
              </a:spcAft>
              <a:buNone/>
            </a:pPr>
            <a:r>
              <a:rPr lang="en-US" sz="3200" dirty="0" smtClean="0"/>
              <a:t>(</a:t>
            </a:r>
            <a:r>
              <a:rPr lang="en-US" sz="3200" b="1" dirty="0" smtClean="0"/>
              <a:t>7:4</a:t>
            </a:r>
            <a:r>
              <a:rPr lang="en-US" sz="3200" dirty="0" smtClean="0"/>
              <a:t>) God’s long term plan to use Israel is completed.</a:t>
            </a:r>
          </a:p>
          <a:p>
            <a:pPr marL="0" lvl="0" indent="0">
              <a:spcAft>
                <a:spcPts val="1800"/>
              </a:spcAft>
              <a:buNone/>
            </a:pPr>
            <a:r>
              <a:rPr lang="en-US" sz="3200" dirty="0" smtClean="0"/>
              <a:t>(</a:t>
            </a:r>
            <a:r>
              <a:rPr lang="en-US" sz="3200" b="1" dirty="0" smtClean="0"/>
              <a:t>7:9,10,12</a:t>
            </a:r>
            <a:r>
              <a:rPr lang="en-US" sz="3200" dirty="0" smtClean="0"/>
              <a:t>)  Heaven is a place of worship!</a:t>
            </a:r>
            <a:endParaRPr lang="en-US" sz="3200" dirty="0"/>
          </a:p>
          <a:p>
            <a:pPr marL="0" lvl="0" indent="0">
              <a:spcAft>
                <a:spcPts val="1800"/>
              </a:spcAft>
              <a:buNone/>
            </a:pPr>
            <a:r>
              <a:rPr lang="en-US" sz="3200" b="1" dirty="0" smtClean="0"/>
              <a:t>8:1</a:t>
            </a:r>
            <a:r>
              <a:rPr lang="en-US" sz="3200" dirty="0" smtClean="0"/>
              <a:t>  The seventh </a:t>
            </a:r>
            <a:r>
              <a:rPr lang="en-US" sz="3200" dirty="0"/>
              <a:t>and final seal </a:t>
            </a:r>
            <a:r>
              <a:rPr lang="en-US" sz="3200" dirty="0" smtClean="0"/>
              <a:t>leads to silence </a:t>
            </a:r>
            <a:r>
              <a:rPr lang="en-US" sz="3200" dirty="0"/>
              <a:t>in heaven (“the calm before the storm”).  </a:t>
            </a:r>
          </a:p>
          <a:p>
            <a:pPr marL="0" indent="0" fontAlgn="base">
              <a:spcBef>
                <a:spcPts val="1800"/>
              </a:spcBef>
              <a:spcAft>
                <a:spcPts val="1800"/>
              </a:spcAft>
              <a:buNone/>
            </a:pPr>
            <a:endParaRPr lang="en-US" altLang="en-US" sz="3200" dirty="0" smtClean="0">
              <a:cs typeface="Calibri" pitchFamily="34" charset="0"/>
            </a:endParaRPr>
          </a:p>
        </p:txBody>
      </p:sp>
    </p:spTree>
    <p:extLst>
      <p:ext uri="{BB962C8B-B14F-4D97-AF65-F5344CB8AC3E}">
        <p14:creationId xmlns:p14="http://schemas.microsoft.com/office/powerpoint/2010/main" val="157217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6137"/>
          </a:xfrm>
        </p:spPr>
        <p:txBody>
          <a:bodyPr>
            <a:normAutofit/>
          </a:bodyPr>
          <a:lstStyle/>
          <a:p>
            <a:r>
              <a:rPr lang="en-US" b="1" u="sng" dirty="0">
                <a:latin typeface="+mn-lt"/>
              </a:rPr>
              <a:t>Seven </a:t>
            </a:r>
            <a:r>
              <a:rPr lang="en-US" b="1" u="sng" dirty="0" smtClean="0">
                <a:latin typeface="+mn-lt"/>
              </a:rPr>
              <a:t>Trumpets</a:t>
            </a:r>
            <a:endParaRPr lang="en-US" b="1" u="sng" dirty="0">
              <a:latin typeface="+mn-lt"/>
            </a:endParaRPr>
          </a:p>
        </p:txBody>
      </p:sp>
      <p:sp>
        <p:nvSpPr>
          <p:cNvPr id="3" name="Content Placeholder 2"/>
          <p:cNvSpPr>
            <a:spLocks noGrp="1"/>
          </p:cNvSpPr>
          <p:nvPr>
            <p:ph idx="1"/>
          </p:nvPr>
        </p:nvSpPr>
        <p:spPr>
          <a:xfrm>
            <a:off x="838200" y="1441938"/>
            <a:ext cx="10515600" cy="5064370"/>
          </a:xfrm>
        </p:spPr>
        <p:txBody>
          <a:bodyPr>
            <a:normAutofit fontScale="92500" lnSpcReduction="10000"/>
          </a:bodyPr>
          <a:lstStyle/>
          <a:p>
            <a:pPr marL="0" lvl="0" indent="0">
              <a:spcAft>
                <a:spcPts val="1800"/>
              </a:spcAft>
              <a:buNone/>
            </a:pPr>
            <a:r>
              <a:rPr lang="en-US" sz="3200" b="1" dirty="0" smtClean="0"/>
              <a:t>8:7</a:t>
            </a:r>
            <a:r>
              <a:rPr lang="en-US" sz="3200" dirty="0" smtClean="0"/>
              <a:t>  the first trumpet: destruction of plants.  Hail </a:t>
            </a:r>
            <a:r>
              <a:rPr lang="en-US" sz="3200" dirty="0"/>
              <a:t>and fire mixed with blood fall upon the earth and burn up a third of the vegetation (and oxygenation).</a:t>
            </a:r>
          </a:p>
          <a:p>
            <a:pPr marL="0" lvl="0" indent="0">
              <a:spcAft>
                <a:spcPts val="1800"/>
              </a:spcAft>
              <a:buNone/>
            </a:pPr>
            <a:r>
              <a:rPr lang="en-US" sz="3200" b="1" dirty="0" smtClean="0"/>
              <a:t>8:8,9</a:t>
            </a:r>
            <a:r>
              <a:rPr lang="en-US" sz="3200" dirty="0" smtClean="0"/>
              <a:t>  the </a:t>
            </a:r>
            <a:r>
              <a:rPr lang="en-US" sz="3200" dirty="0"/>
              <a:t>second </a:t>
            </a:r>
            <a:r>
              <a:rPr lang="en-US" sz="3200" dirty="0" smtClean="0"/>
              <a:t>trumpet: destruction of sea and creatures.  Something </a:t>
            </a:r>
            <a:r>
              <a:rPr lang="en-US" sz="3200" dirty="0"/>
              <a:t>like a comet </a:t>
            </a:r>
            <a:r>
              <a:rPr lang="en-US" sz="3200" dirty="0" smtClean="0"/>
              <a:t>falls into </a:t>
            </a:r>
            <a:r>
              <a:rPr lang="en-US" sz="3200" dirty="0"/>
              <a:t>the sea, killing a third of the sea creatures and destroying ships.</a:t>
            </a:r>
          </a:p>
          <a:p>
            <a:pPr marL="0" lvl="0" indent="0">
              <a:spcAft>
                <a:spcPts val="1800"/>
              </a:spcAft>
              <a:buNone/>
            </a:pPr>
            <a:r>
              <a:rPr lang="en-US" sz="3200" b="1" dirty="0" smtClean="0"/>
              <a:t>8:10,11</a:t>
            </a:r>
            <a:r>
              <a:rPr lang="en-US" sz="3200" dirty="0" smtClean="0"/>
              <a:t>  the </a:t>
            </a:r>
            <a:r>
              <a:rPr lang="en-US" sz="3200" dirty="0"/>
              <a:t>third </a:t>
            </a:r>
            <a:r>
              <a:rPr lang="en-US" sz="3200" dirty="0" smtClean="0"/>
              <a:t>trumpet: pollution of fresh water.  Similar to the sea, now fresh water is poisoned.</a:t>
            </a:r>
          </a:p>
          <a:p>
            <a:pPr marL="0" indent="0">
              <a:spcAft>
                <a:spcPts val="1800"/>
              </a:spcAft>
              <a:buNone/>
            </a:pPr>
            <a:r>
              <a:rPr lang="en-US" sz="3200" b="1" dirty="0" smtClean="0"/>
              <a:t>8:12</a:t>
            </a:r>
            <a:r>
              <a:rPr lang="en-US" sz="3200" dirty="0" smtClean="0"/>
              <a:t>  the fourth trumpet: destruction beyond earth. </a:t>
            </a:r>
            <a:r>
              <a:rPr lang="en-US" sz="3200" b="1" dirty="0" smtClean="0"/>
              <a:t>Luke </a:t>
            </a:r>
            <a:r>
              <a:rPr lang="en-US" sz="3200" b="1" dirty="0"/>
              <a:t>21:25,26</a:t>
            </a:r>
            <a:r>
              <a:rPr lang="en-US" sz="3200" dirty="0"/>
              <a:t> is </a:t>
            </a:r>
            <a:r>
              <a:rPr lang="en-US" sz="3200" dirty="0" smtClean="0"/>
              <a:t>fulfilled, shaking the heavens and reducing the light.</a:t>
            </a:r>
            <a:endParaRPr lang="en-US" sz="3200" dirty="0"/>
          </a:p>
        </p:txBody>
      </p:sp>
    </p:spTree>
    <p:extLst>
      <p:ext uri="{BB962C8B-B14F-4D97-AF65-F5344CB8AC3E}">
        <p14:creationId xmlns:p14="http://schemas.microsoft.com/office/powerpoint/2010/main" val="1112908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Seven Trumpets</a:t>
            </a:r>
            <a:r>
              <a:rPr lang="en-US" dirty="0" smtClean="0">
                <a:latin typeface="+mn-lt"/>
              </a:rPr>
              <a:t> (continued)</a:t>
            </a:r>
            <a:endParaRPr lang="en-US" dirty="0">
              <a:latin typeface="+mn-lt"/>
            </a:endParaRPr>
          </a:p>
        </p:txBody>
      </p:sp>
      <p:sp>
        <p:nvSpPr>
          <p:cNvPr id="3" name="Content Placeholder 2"/>
          <p:cNvSpPr>
            <a:spLocks noGrp="1"/>
          </p:cNvSpPr>
          <p:nvPr>
            <p:ph idx="1"/>
          </p:nvPr>
        </p:nvSpPr>
        <p:spPr>
          <a:xfrm>
            <a:off x="633046" y="1348154"/>
            <a:ext cx="9812216" cy="5357445"/>
          </a:xfrm>
        </p:spPr>
        <p:txBody>
          <a:bodyPr>
            <a:normAutofit/>
          </a:bodyPr>
          <a:lstStyle/>
          <a:p>
            <a:pPr fontAlgn="base">
              <a:spcBef>
                <a:spcPts val="0"/>
              </a:spcBef>
              <a:spcAft>
                <a:spcPts val="1800"/>
              </a:spcAft>
            </a:pPr>
            <a:r>
              <a:rPr lang="en-US" altLang="en-US" sz="3200" b="1" dirty="0" smtClean="0">
                <a:cs typeface="Calibri" pitchFamily="34" charset="0"/>
              </a:rPr>
              <a:t>8:13</a:t>
            </a:r>
            <a:r>
              <a:rPr lang="en-US" altLang="en-US" sz="3200" dirty="0" smtClean="0">
                <a:cs typeface="Calibri" pitchFamily="34" charset="0"/>
              </a:rPr>
              <a:t>  a warning – things are about to get even worse!</a:t>
            </a:r>
          </a:p>
          <a:p>
            <a:pPr lvl="0">
              <a:spcBef>
                <a:spcPts val="0"/>
              </a:spcBef>
              <a:spcAft>
                <a:spcPts val="1800"/>
              </a:spcAft>
            </a:pPr>
            <a:r>
              <a:rPr lang="en-US" sz="3200" b="1" dirty="0" smtClean="0"/>
              <a:t>9:1-6</a:t>
            </a:r>
            <a:r>
              <a:rPr lang="en-US" sz="3200" dirty="0" smtClean="0"/>
              <a:t>  the </a:t>
            </a:r>
            <a:r>
              <a:rPr lang="en-US" sz="3200" dirty="0"/>
              <a:t>fifth </a:t>
            </a:r>
            <a:r>
              <a:rPr lang="en-US" sz="3200" dirty="0" smtClean="0"/>
              <a:t>trumpet: creatures are released that </a:t>
            </a:r>
            <a:r>
              <a:rPr lang="en-US" sz="3200" dirty="0"/>
              <a:t>punish </a:t>
            </a:r>
            <a:r>
              <a:rPr lang="en-US" sz="3200"/>
              <a:t>unsaved </a:t>
            </a:r>
            <a:r>
              <a:rPr lang="en-US" sz="3200" smtClean="0"/>
              <a:t>people </a:t>
            </a:r>
            <a:r>
              <a:rPr lang="en-US" sz="3200" dirty="0"/>
              <a:t>upon the earth for five months.</a:t>
            </a:r>
          </a:p>
          <a:p>
            <a:pPr lvl="0">
              <a:spcBef>
                <a:spcPts val="0"/>
              </a:spcBef>
              <a:spcAft>
                <a:spcPts val="1800"/>
              </a:spcAft>
            </a:pPr>
            <a:r>
              <a:rPr lang="en-US" sz="3200" b="1" dirty="0" smtClean="0"/>
              <a:t>9:13-18</a:t>
            </a:r>
            <a:r>
              <a:rPr lang="en-US" sz="3200" dirty="0" smtClean="0"/>
              <a:t>  </a:t>
            </a:r>
            <a:r>
              <a:rPr lang="en-US" sz="3200" dirty="0"/>
              <a:t>the sixth </a:t>
            </a:r>
            <a:r>
              <a:rPr lang="en-US" sz="3200" dirty="0" smtClean="0"/>
              <a:t>trumpet: an </a:t>
            </a:r>
            <a:r>
              <a:rPr lang="en-US" sz="3200" dirty="0"/>
              <a:t>army of 200 </a:t>
            </a:r>
            <a:r>
              <a:rPr lang="en-US" sz="3200" dirty="0" smtClean="0"/>
              <a:t>million kill </a:t>
            </a:r>
            <a:r>
              <a:rPr lang="en-US" sz="3200" dirty="0"/>
              <a:t>a third of the remaining people upon the earth.  </a:t>
            </a:r>
          </a:p>
          <a:p>
            <a:pPr lvl="0">
              <a:spcBef>
                <a:spcPts val="0"/>
              </a:spcBef>
              <a:spcAft>
                <a:spcPts val="1800"/>
              </a:spcAft>
            </a:pPr>
            <a:r>
              <a:rPr lang="en-US" sz="3200" b="1" dirty="0" smtClean="0"/>
              <a:t>11:15-19</a:t>
            </a:r>
            <a:r>
              <a:rPr lang="en-US" sz="3200" dirty="0" smtClean="0"/>
              <a:t>  the </a:t>
            </a:r>
            <a:r>
              <a:rPr lang="en-US" sz="3200" dirty="0"/>
              <a:t>seventh </a:t>
            </a:r>
            <a:r>
              <a:rPr lang="en-US" sz="3200" dirty="0" smtClean="0"/>
              <a:t>trumpet: the kingdom of earth has now become the kingdom of Jesus Christ. An </a:t>
            </a:r>
            <a:r>
              <a:rPr lang="en-US" sz="3200" dirty="0"/>
              <a:t>earthquake and hailstorm upon the earth.</a:t>
            </a:r>
          </a:p>
          <a:p>
            <a:pPr fontAlgn="base">
              <a:spcBef>
                <a:spcPts val="0"/>
              </a:spcBef>
              <a:spcAft>
                <a:spcPts val="1800"/>
              </a:spcAft>
            </a:pPr>
            <a:endParaRPr lang="en-US" altLang="en-US" sz="3200" dirty="0" smtClean="0">
              <a:cs typeface="Calibri" pitchFamily="34" charset="0"/>
            </a:endParaRPr>
          </a:p>
        </p:txBody>
      </p:sp>
    </p:spTree>
    <p:extLst>
      <p:ext uri="{BB962C8B-B14F-4D97-AF65-F5344CB8AC3E}">
        <p14:creationId xmlns:p14="http://schemas.microsoft.com/office/powerpoint/2010/main" val="172956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497"/>
            <a:ext cx="10515600" cy="1135427"/>
          </a:xfrm>
        </p:spPr>
        <p:txBody>
          <a:bodyPr>
            <a:normAutofit/>
          </a:bodyPr>
          <a:lstStyle/>
          <a:p>
            <a:r>
              <a:rPr lang="en-US" b="1" u="sng" dirty="0" smtClean="0">
                <a:latin typeface="+mn-lt"/>
              </a:rPr>
              <a:t>God has Absolute Control</a:t>
            </a:r>
            <a:endParaRPr lang="en-US" b="1" u="sng" dirty="0">
              <a:latin typeface="+mn-lt"/>
            </a:endParaRPr>
          </a:p>
        </p:txBody>
      </p:sp>
      <p:sp>
        <p:nvSpPr>
          <p:cNvPr id="3" name="Content Placeholder 2"/>
          <p:cNvSpPr>
            <a:spLocks noGrp="1"/>
          </p:cNvSpPr>
          <p:nvPr>
            <p:ph idx="1"/>
          </p:nvPr>
        </p:nvSpPr>
        <p:spPr>
          <a:xfrm>
            <a:off x="633045" y="1230924"/>
            <a:ext cx="9765323" cy="5474675"/>
          </a:xfrm>
        </p:spPr>
        <p:txBody>
          <a:bodyPr>
            <a:normAutofit lnSpcReduction="10000"/>
          </a:bodyPr>
          <a:lstStyle/>
          <a:p>
            <a:pPr lvl="0">
              <a:spcBef>
                <a:spcPts val="600"/>
              </a:spcBef>
              <a:spcAft>
                <a:spcPts val="1200"/>
              </a:spcAft>
            </a:pPr>
            <a:r>
              <a:rPr lang="en-US" sz="3200" dirty="0"/>
              <a:t>While it looks like chaos on the earth, everything that happens begins in heaven when Jesus breaks a seal or the angels blow a trumpet.</a:t>
            </a:r>
          </a:p>
          <a:p>
            <a:pPr lvl="0">
              <a:spcBef>
                <a:spcPts val="600"/>
              </a:spcBef>
              <a:spcAft>
                <a:spcPts val="1200"/>
              </a:spcAft>
            </a:pPr>
            <a:r>
              <a:rPr lang="en-US" sz="3200" dirty="0"/>
              <a:t>Power does not exist in the hands of men – it is only given by God from above.  Even when Christians are killed, it is a part of His great plan (</a:t>
            </a:r>
            <a:r>
              <a:rPr lang="en-US" sz="3200" b="1" dirty="0" smtClean="0"/>
              <a:t>6:11</a:t>
            </a:r>
            <a:r>
              <a:rPr lang="en-US" sz="3200" dirty="0" smtClean="0"/>
              <a:t>; John 19:10,11).</a:t>
            </a:r>
            <a:endParaRPr lang="en-US" sz="3200" dirty="0"/>
          </a:p>
          <a:p>
            <a:pPr lvl="0">
              <a:spcBef>
                <a:spcPts val="600"/>
              </a:spcBef>
              <a:spcAft>
                <a:spcPts val="1200"/>
              </a:spcAft>
            </a:pPr>
            <a:r>
              <a:rPr lang="en-US" sz="3200" dirty="0"/>
              <a:t>God has planned that someone from every people group in the world shall be saved (</a:t>
            </a:r>
            <a:r>
              <a:rPr lang="en-US" sz="3200" b="1" dirty="0"/>
              <a:t>7:9</a:t>
            </a:r>
            <a:r>
              <a:rPr lang="en-US" sz="3200" dirty="0"/>
              <a:t>).</a:t>
            </a:r>
          </a:p>
          <a:p>
            <a:pPr lvl="0">
              <a:spcBef>
                <a:spcPts val="600"/>
              </a:spcBef>
              <a:spcAft>
                <a:spcPts val="1200"/>
              </a:spcAft>
            </a:pPr>
            <a:r>
              <a:rPr lang="en-US" sz="3200" dirty="0"/>
              <a:t>The devil doesn’t even have control of his demons – the key has to be given him by the One who holds it </a:t>
            </a:r>
            <a:r>
              <a:rPr lang="en-US" sz="3200" dirty="0" smtClean="0"/>
              <a:t>(</a:t>
            </a:r>
            <a:r>
              <a:rPr lang="en-US" sz="3200" b="1" dirty="0" smtClean="0"/>
              <a:t>1:18</a:t>
            </a:r>
            <a:r>
              <a:rPr lang="en-US" sz="3200" dirty="0"/>
              <a:t>).  Even though the “destroyer” is their “king,” </a:t>
            </a:r>
            <a:r>
              <a:rPr lang="en-US" sz="3200" dirty="0" smtClean="0"/>
              <a:t>God sets </a:t>
            </a:r>
            <a:r>
              <a:rPr lang="en-US" sz="3200" dirty="0"/>
              <a:t>their boundaries (</a:t>
            </a:r>
            <a:r>
              <a:rPr lang="en-US" sz="3200" b="1" dirty="0"/>
              <a:t>9:4</a:t>
            </a:r>
            <a:r>
              <a:rPr lang="en-US" sz="3200" dirty="0" smtClean="0"/>
              <a:t>).</a:t>
            </a:r>
            <a:endParaRPr lang="en-US" sz="3200" dirty="0"/>
          </a:p>
        </p:txBody>
      </p:sp>
    </p:spTree>
    <p:extLst>
      <p:ext uri="{BB962C8B-B14F-4D97-AF65-F5344CB8AC3E}">
        <p14:creationId xmlns:p14="http://schemas.microsoft.com/office/powerpoint/2010/main" val="267419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497"/>
            <a:ext cx="10515600" cy="1135427"/>
          </a:xfrm>
        </p:spPr>
        <p:txBody>
          <a:bodyPr>
            <a:normAutofit/>
          </a:bodyPr>
          <a:lstStyle/>
          <a:p>
            <a:r>
              <a:rPr lang="en-US" b="1" u="sng" dirty="0" smtClean="0">
                <a:latin typeface="+mn-lt"/>
              </a:rPr>
              <a:t>God has Absolute Control</a:t>
            </a:r>
            <a:endParaRPr lang="en-US" b="1" u="sng" dirty="0">
              <a:latin typeface="+mn-lt"/>
            </a:endParaRPr>
          </a:p>
        </p:txBody>
      </p:sp>
      <p:sp>
        <p:nvSpPr>
          <p:cNvPr id="3" name="Content Placeholder 2"/>
          <p:cNvSpPr>
            <a:spLocks noGrp="1"/>
          </p:cNvSpPr>
          <p:nvPr>
            <p:ph idx="1"/>
          </p:nvPr>
        </p:nvSpPr>
        <p:spPr>
          <a:xfrm>
            <a:off x="633046" y="1230924"/>
            <a:ext cx="9624646" cy="5474675"/>
          </a:xfrm>
        </p:spPr>
        <p:txBody>
          <a:bodyPr>
            <a:normAutofit/>
          </a:bodyPr>
          <a:lstStyle/>
          <a:p>
            <a:pPr lvl="0">
              <a:spcBef>
                <a:spcPts val="600"/>
              </a:spcBef>
              <a:spcAft>
                <a:spcPts val="1200"/>
              </a:spcAft>
            </a:pPr>
            <a:r>
              <a:rPr lang="en-US" sz="3200" dirty="0" smtClean="0"/>
              <a:t>The </a:t>
            </a:r>
            <a:r>
              <a:rPr lang="en-US" sz="3200" dirty="0"/>
              <a:t>four angels are only released by the command of God, the One who prepared them specifically for this moment in history (</a:t>
            </a:r>
            <a:r>
              <a:rPr lang="en-US" sz="3200" b="1" dirty="0"/>
              <a:t>9:15</a:t>
            </a:r>
            <a:r>
              <a:rPr lang="en-US" sz="3200" dirty="0"/>
              <a:t>).</a:t>
            </a:r>
          </a:p>
          <a:p>
            <a:pPr lvl="0">
              <a:spcBef>
                <a:spcPts val="600"/>
              </a:spcBef>
              <a:spcAft>
                <a:spcPts val="1200"/>
              </a:spcAft>
            </a:pPr>
            <a:r>
              <a:rPr lang="en-US" sz="3200" dirty="0"/>
              <a:t>God controls what will be revealed and what will be concealed (</a:t>
            </a:r>
            <a:r>
              <a:rPr lang="en-US" sz="3200" b="1" dirty="0"/>
              <a:t>10:4</a:t>
            </a:r>
            <a:r>
              <a:rPr lang="en-US" sz="3200" dirty="0" smtClean="0"/>
              <a:t>).  His covenant is unfailing (</a:t>
            </a:r>
            <a:r>
              <a:rPr lang="en-US" sz="3200" b="1" dirty="0" smtClean="0"/>
              <a:t>11:19</a:t>
            </a:r>
            <a:r>
              <a:rPr lang="en-US" sz="3200" dirty="0" smtClean="0"/>
              <a:t>).</a:t>
            </a:r>
            <a:endParaRPr lang="en-US" sz="3200" dirty="0"/>
          </a:p>
          <a:p>
            <a:pPr lvl="0">
              <a:spcBef>
                <a:spcPts val="600"/>
              </a:spcBef>
              <a:spcAft>
                <a:spcPts val="1200"/>
              </a:spcAft>
            </a:pPr>
            <a:r>
              <a:rPr lang="en-US" sz="3200" dirty="0"/>
              <a:t>God is the only One Who can cause an earthquake and decide the exact amount of </a:t>
            </a:r>
            <a:r>
              <a:rPr lang="en-US" sz="3200" dirty="0" smtClean="0"/>
              <a:t>destruction </a:t>
            </a:r>
            <a:r>
              <a:rPr lang="en-US" sz="3200" dirty="0"/>
              <a:t>(</a:t>
            </a:r>
            <a:r>
              <a:rPr lang="en-US" sz="3200" b="1" dirty="0"/>
              <a:t>11:13</a:t>
            </a:r>
            <a:r>
              <a:rPr lang="en-US" sz="3200" dirty="0"/>
              <a:t>).</a:t>
            </a:r>
          </a:p>
          <a:p>
            <a:pPr lvl="0">
              <a:spcBef>
                <a:spcPts val="600"/>
              </a:spcBef>
              <a:spcAft>
                <a:spcPts val="1200"/>
              </a:spcAft>
            </a:pPr>
            <a:r>
              <a:rPr lang="en-US" sz="3200" dirty="0"/>
              <a:t>And finally, only God is the One who will reign over the world forever and ever (</a:t>
            </a:r>
            <a:r>
              <a:rPr lang="en-US" sz="3200" b="1" dirty="0"/>
              <a:t>11:15</a:t>
            </a:r>
            <a:r>
              <a:rPr lang="en-US" sz="3200" dirty="0"/>
              <a:t>), answering the prayers of </a:t>
            </a:r>
            <a:r>
              <a:rPr lang="en-US" sz="3200" dirty="0" smtClean="0"/>
              <a:t>Christians (</a:t>
            </a:r>
            <a:r>
              <a:rPr lang="en-US" sz="3200" b="1" dirty="0" smtClean="0"/>
              <a:t>8:4</a:t>
            </a:r>
            <a:r>
              <a:rPr lang="en-US" sz="3200" dirty="0" smtClean="0"/>
              <a:t>) </a:t>
            </a:r>
            <a:r>
              <a:rPr lang="en-US" sz="3200" dirty="0"/>
              <a:t>taught long ago (</a:t>
            </a:r>
            <a:r>
              <a:rPr lang="en-US" sz="3200" b="1" dirty="0"/>
              <a:t>Matthew 6:10</a:t>
            </a:r>
            <a:r>
              <a:rPr lang="en-US" sz="3200" dirty="0" smtClean="0"/>
              <a:t>).</a:t>
            </a:r>
            <a:endParaRPr lang="en-US" sz="3200" dirty="0"/>
          </a:p>
        </p:txBody>
      </p:sp>
    </p:spTree>
    <p:extLst>
      <p:ext uri="{BB962C8B-B14F-4D97-AF65-F5344CB8AC3E}">
        <p14:creationId xmlns:p14="http://schemas.microsoft.com/office/powerpoint/2010/main" val="91477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67"/>
            <a:ext cx="10515600" cy="865796"/>
          </a:xfrm>
        </p:spPr>
        <p:txBody>
          <a:bodyPr>
            <a:normAutofit/>
          </a:bodyPr>
          <a:lstStyle/>
          <a:p>
            <a:r>
              <a:rPr lang="en-US" b="1" u="sng" dirty="0" smtClean="0">
                <a:latin typeface="+mn-lt"/>
              </a:rPr>
              <a:t>Sin is Very Serious</a:t>
            </a:r>
            <a:endParaRPr lang="en-US" b="1" u="sng" dirty="0">
              <a:latin typeface="+mn-lt"/>
            </a:endParaRPr>
          </a:p>
        </p:txBody>
      </p:sp>
      <p:sp>
        <p:nvSpPr>
          <p:cNvPr id="3" name="Content Placeholder 2"/>
          <p:cNvSpPr>
            <a:spLocks noGrp="1"/>
          </p:cNvSpPr>
          <p:nvPr>
            <p:ph idx="1"/>
          </p:nvPr>
        </p:nvSpPr>
        <p:spPr>
          <a:xfrm>
            <a:off x="433754" y="1137138"/>
            <a:ext cx="9214337" cy="5568461"/>
          </a:xfrm>
        </p:spPr>
        <p:txBody>
          <a:bodyPr>
            <a:normAutofit fontScale="92500" lnSpcReduction="10000"/>
          </a:bodyPr>
          <a:lstStyle/>
          <a:p>
            <a:pPr>
              <a:spcBef>
                <a:spcPts val="0"/>
              </a:spcBef>
              <a:spcAft>
                <a:spcPts val="1800"/>
              </a:spcAft>
            </a:pPr>
            <a:r>
              <a:rPr lang="en-US" sz="3200" dirty="0" smtClean="0"/>
              <a:t>People will reach the limit of God’s patience </a:t>
            </a:r>
            <a:r>
              <a:rPr lang="en-US" sz="3200" dirty="0"/>
              <a:t>and </a:t>
            </a:r>
            <a:r>
              <a:rPr lang="en-US" sz="3200" dirty="0" smtClean="0"/>
              <a:t>grace (</a:t>
            </a:r>
            <a:r>
              <a:rPr lang="en-US" sz="3200" b="1" dirty="0" smtClean="0"/>
              <a:t>10:10,11</a:t>
            </a:r>
            <a:r>
              <a:rPr lang="en-US" sz="3200" dirty="0" smtClean="0"/>
              <a:t>; </a:t>
            </a:r>
            <a:r>
              <a:rPr lang="en-US" sz="3200" b="1" dirty="0" smtClean="0"/>
              <a:t>2Peter </a:t>
            </a:r>
            <a:r>
              <a:rPr lang="en-US" sz="3200" b="1" dirty="0"/>
              <a:t>3:12,15</a:t>
            </a:r>
            <a:r>
              <a:rPr lang="en-US" sz="3200" dirty="0" smtClean="0"/>
              <a:t>).</a:t>
            </a:r>
            <a:endParaRPr lang="en-US" sz="3200" dirty="0"/>
          </a:p>
          <a:p>
            <a:pPr>
              <a:spcBef>
                <a:spcPts val="0"/>
              </a:spcBef>
              <a:spcAft>
                <a:spcPts val="1800"/>
              </a:spcAft>
            </a:pPr>
            <a:r>
              <a:rPr lang="en-US" sz="3200" dirty="0"/>
              <a:t>God is holy and true, and by His justice, must punish sin (</a:t>
            </a:r>
            <a:r>
              <a:rPr lang="en-US" sz="3200" b="1" dirty="0"/>
              <a:t>Hebrews 10:29-31</a:t>
            </a:r>
            <a:r>
              <a:rPr lang="en-US" sz="3200" dirty="0" smtClean="0"/>
              <a:t>), and will answer the </a:t>
            </a:r>
            <a:r>
              <a:rPr lang="en-US" sz="3200" dirty="0"/>
              <a:t>prayers of </a:t>
            </a:r>
            <a:r>
              <a:rPr lang="en-US" sz="3200" dirty="0" smtClean="0"/>
              <a:t>Christians (</a:t>
            </a:r>
            <a:r>
              <a:rPr lang="en-US" sz="3200" b="1" dirty="0"/>
              <a:t>6:10</a:t>
            </a:r>
            <a:r>
              <a:rPr lang="en-US" sz="3200" dirty="0" smtClean="0"/>
              <a:t>).</a:t>
            </a:r>
          </a:p>
          <a:p>
            <a:pPr lvl="0">
              <a:spcBef>
                <a:spcPts val="0"/>
              </a:spcBef>
              <a:spcAft>
                <a:spcPts val="1800"/>
              </a:spcAft>
            </a:pPr>
            <a:r>
              <a:rPr lang="en-US" sz="3200" dirty="0" smtClean="0"/>
              <a:t>The </a:t>
            </a:r>
            <a:r>
              <a:rPr lang="en-US" sz="3200" dirty="0"/>
              <a:t>suffering of those days is a picture of the pain of hell, in which men seek death but cannot find it (</a:t>
            </a:r>
            <a:r>
              <a:rPr lang="en-US" sz="3200" b="1" dirty="0"/>
              <a:t>9:6</a:t>
            </a:r>
            <a:r>
              <a:rPr lang="en-US" sz="3200" dirty="0"/>
              <a:t>).</a:t>
            </a:r>
          </a:p>
          <a:p>
            <a:pPr lvl="0">
              <a:spcBef>
                <a:spcPts val="0"/>
              </a:spcBef>
              <a:spcAft>
                <a:spcPts val="1800"/>
              </a:spcAft>
            </a:pPr>
            <a:r>
              <a:rPr lang="en-US" sz="3200" dirty="0" smtClean="0"/>
              <a:t>Even </a:t>
            </a:r>
            <a:r>
              <a:rPr lang="en-US" sz="3200" dirty="0"/>
              <a:t>when God calls people to repent (</a:t>
            </a:r>
            <a:r>
              <a:rPr lang="en-US" sz="3200" b="1" dirty="0"/>
              <a:t>Acts 17:30,31</a:t>
            </a:r>
            <a:r>
              <a:rPr lang="en-US" sz="3200" dirty="0"/>
              <a:t>), they often </a:t>
            </a:r>
            <a:r>
              <a:rPr lang="en-US" sz="3200" dirty="0" smtClean="0"/>
              <a:t>refuse with a rebellious heart.</a:t>
            </a:r>
          </a:p>
          <a:p>
            <a:pPr lvl="0">
              <a:spcBef>
                <a:spcPts val="0"/>
              </a:spcBef>
              <a:spcAft>
                <a:spcPts val="1800"/>
              </a:spcAft>
            </a:pPr>
            <a:r>
              <a:rPr lang="en-US" sz="3200" dirty="0" smtClean="0"/>
              <a:t>Even </a:t>
            </a:r>
            <a:r>
              <a:rPr lang="en-US" sz="3200" dirty="0"/>
              <a:t>in the midst of such intense judgment, men cling to their own works (</a:t>
            </a:r>
            <a:r>
              <a:rPr lang="en-US" sz="3200" b="1" dirty="0"/>
              <a:t>9:20</a:t>
            </a:r>
            <a:r>
              <a:rPr lang="en-US" sz="3200" dirty="0"/>
              <a:t>) and their murders, drugs, immorality, and theft (</a:t>
            </a:r>
            <a:r>
              <a:rPr lang="en-US" sz="3200" b="1" dirty="0"/>
              <a:t>9:21</a:t>
            </a:r>
            <a:r>
              <a:rPr lang="en-US" sz="3200" dirty="0" smtClean="0"/>
              <a:t>).</a:t>
            </a:r>
            <a:endParaRPr lang="en-US" sz="3200" dirty="0"/>
          </a:p>
        </p:txBody>
      </p:sp>
    </p:spTree>
    <p:extLst>
      <p:ext uri="{BB962C8B-B14F-4D97-AF65-F5344CB8AC3E}">
        <p14:creationId xmlns:p14="http://schemas.microsoft.com/office/powerpoint/2010/main" val="5431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1889</TotalTime>
  <Words>2443</Words>
  <Application>Microsoft Office PowerPoint</Application>
  <PresentationFormat>Widescreen</PresentationFormat>
  <Paragraphs>117</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The Revelation of Jesus Christ</vt:lpstr>
      <vt:lpstr>Judgment:  7 Seals   7 Trumpets   7 Bowls</vt:lpstr>
      <vt:lpstr>Four Horses: Revelation 6</vt:lpstr>
      <vt:lpstr>Three More Seals…</vt:lpstr>
      <vt:lpstr>Seven Trumpets</vt:lpstr>
      <vt:lpstr>Seven Trumpets (continued)</vt:lpstr>
      <vt:lpstr>God has Absolute Control</vt:lpstr>
      <vt:lpstr>God has Absolute Control</vt:lpstr>
      <vt:lpstr>Sin is Very Serious</vt:lpstr>
      <vt:lpstr>Salvation has a Very High Cost</vt:lpstr>
      <vt:lpstr>“The Revelation of Jesus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96</cp:revision>
  <dcterms:created xsi:type="dcterms:W3CDTF">2021-11-27T21:34:51Z</dcterms:created>
  <dcterms:modified xsi:type="dcterms:W3CDTF">2022-03-06T02:05:07Z</dcterms:modified>
</cp:coreProperties>
</file>