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85" r:id="rId3"/>
    <p:sldId id="286" r:id="rId4"/>
    <p:sldId id="287" r:id="rId5"/>
    <p:sldId id="288" r:id="rId6"/>
    <p:sldId id="289" r:id="rId7"/>
    <p:sldId id="290" r:id="rId8"/>
    <p:sldId id="291" r:id="rId9"/>
    <p:sldId id="270" r:id="rId10"/>
    <p:sldId id="29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2" autoAdjust="0"/>
    <p:restoredTop sz="57063" autoAdjust="0"/>
  </p:normalViewPr>
  <p:slideViewPr>
    <p:cSldViewPr snapToGrid="0">
      <p:cViewPr varScale="1">
        <p:scale>
          <a:sx n="68" d="100"/>
          <a:sy n="68" d="100"/>
        </p:scale>
        <p:origin x="1848" y="78"/>
      </p:cViewPr>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5/7/2022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Our lives are like a book.  Some are long {hold up a fat one} while some are very short {hold up a skinny one}.  Unless you’re a very unusual person, you don’t know when the last line on your last page will be written.  Even for young people, it is possible that someone here is currently in their final chapter.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Similarly, most of our lives go through many chapters as we progress from place to place and stage to stage.  Since we’ve been married, Susan and I have moved 10 times.  Each time, God has something new for us and gives us a different way to serve Him.  When we moved back from China in 2019, we entered another chapter of life.  I would never have expected that God would introduce us to you all and allow us to study His word together.  Perhaps you are also entering a new chapter of life, wondering what story it will tell.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entire Bible contains 1189 chapters.  God wrote each one with a distinct purpose, and the more that I read it the more I am amazed by </a:t>
            </a:r>
            <a:r>
              <a:rPr lang="en-US" sz="1200" kern="1200" dirty="0" smtClean="0">
                <a:solidFill>
                  <a:schemeClr val="tx1"/>
                </a:solidFill>
                <a:effectLst/>
                <a:latin typeface="+mn-lt"/>
                <a:ea typeface="+mn-ea"/>
                <a:cs typeface="+mn-cs"/>
              </a:rPr>
              <a:t>its perfect </a:t>
            </a:r>
            <a:r>
              <a:rPr lang="en-US" sz="1200" kern="1200" dirty="0" smtClean="0">
                <a:solidFill>
                  <a:schemeClr val="tx1"/>
                </a:solidFill>
                <a:effectLst/>
                <a:latin typeface="+mn-lt"/>
                <a:ea typeface="+mn-ea"/>
                <a:cs typeface="+mn-cs"/>
              </a:rPr>
              <a:t>harmony.  From the opening pages of the book of beginnings (Genesis) to the final chapter of Revelation, God proves Himself to be Alpha and Omega as He ties all of history together (</a:t>
            </a:r>
            <a:r>
              <a:rPr lang="en-US" sz="1200" b="1" kern="1200" dirty="0" smtClean="0">
                <a:solidFill>
                  <a:schemeClr val="tx1"/>
                </a:solidFill>
                <a:effectLst/>
                <a:latin typeface="+mn-lt"/>
                <a:ea typeface="+mn-ea"/>
                <a:cs typeface="+mn-cs"/>
              </a:rPr>
              <a:t>Revelation 21:6</a:t>
            </a:r>
            <a:r>
              <a:rPr lang="en-US" sz="1200" kern="1200" dirty="0" smtClean="0">
                <a:solidFill>
                  <a:schemeClr val="tx1"/>
                </a:solidFill>
                <a:effectLst/>
                <a:latin typeface="+mn-lt"/>
                <a:ea typeface="+mn-ea"/>
                <a:cs typeface="+mn-cs"/>
              </a:rPr>
              <a:t>).  In the first two chapters of Genesis, we see a peaceful world without sin.  Sin enters the world in chapter 3, and the majority of the Bible describes the story of God’s plan to bring broken people back to Himself.  In the final two chapters, the story of redemption is complete – and just like the first two chapters, we see a peaceful, sinless existence.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we saw last time, this world was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created for a specific purpose - when its purpose has been fulfilled, it will be destroyed and replaced (</a:t>
            </a:r>
            <a:r>
              <a:rPr lang="en-US" sz="1200" b="1" kern="1200" dirty="0" smtClean="0">
                <a:solidFill>
                  <a:schemeClr val="tx1"/>
                </a:solidFill>
                <a:effectLst/>
                <a:latin typeface="+mn-lt"/>
                <a:ea typeface="+mn-ea"/>
                <a:cs typeface="+mn-cs"/>
              </a:rPr>
              <a:t>2 Peter 3:10; Revelation 21:1</a:t>
            </a:r>
            <a:r>
              <a:rPr lang="en-US" sz="1200" kern="1200" dirty="0" smtClean="0">
                <a:solidFill>
                  <a:schemeClr val="tx1"/>
                </a:solidFill>
                <a:effectLst/>
                <a:latin typeface="+mn-lt"/>
                <a:ea typeface="+mn-ea"/>
                <a:cs typeface="+mn-cs"/>
              </a:rPr>
              <a:t>).  This temporary earth will be replaced with an eternal one (</a:t>
            </a:r>
            <a:r>
              <a:rPr lang="en-US" sz="1200" b="1" kern="1200" dirty="0" smtClean="0">
                <a:solidFill>
                  <a:schemeClr val="tx1"/>
                </a:solidFill>
                <a:effectLst/>
                <a:latin typeface="+mn-lt"/>
                <a:ea typeface="+mn-ea"/>
                <a:cs typeface="+mn-cs"/>
              </a:rPr>
              <a:t>2 Corinthians 5:1</a:t>
            </a:r>
            <a:r>
              <a:rPr lang="en-US" sz="1200" kern="1200" dirty="0" smtClean="0">
                <a:solidFill>
                  <a:schemeClr val="tx1"/>
                </a:solidFill>
                <a:effectLst/>
                <a:latin typeface="+mn-lt"/>
                <a:ea typeface="+mn-ea"/>
                <a:cs typeface="+mn-cs"/>
              </a:rPr>
              <a:t>).  When Jesus left the earth, He said that He was returning to heaven to prepare a place for His children (</a:t>
            </a:r>
            <a:r>
              <a:rPr lang="en-US" sz="1200" b="1" kern="1200" dirty="0" smtClean="0">
                <a:solidFill>
                  <a:schemeClr val="tx1"/>
                </a:solidFill>
                <a:effectLst/>
                <a:latin typeface="+mn-lt"/>
                <a:ea typeface="+mn-ea"/>
                <a:cs typeface="+mn-cs"/>
              </a:rPr>
              <a:t>John 14:2</a:t>
            </a:r>
            <a:r>
              <a:rPr lang="en-US" sz="1200" kern="1200" dirty="0" smtClean="0">
                <a:solidFill>
                  <a:schemeClr val="tx1"/>
                </a:solidFill>
                <a:effectLst/>
                <a:latin typeface="+mn-lt"/>
                <a:ea typeface="+mn-ea"/>
                <a:cs typeface="+mn-cs"/>
              </a:rPr>
              <a:t>).  In these final two chapters, He makes all things new (</a:t>
            </a:r>
            <a:r>
              <a:rPr lang="en-US" sz="1200" b="1" kern="1200" dirty="0" smtClean="0">
                <a:solidFill>
                  <a:schemeClr val="tx1"/>
                </a:solidFill>
                <a:effectLst/>
                <a:latin typeface="+mn-lt"/>
                <a:ea typeface="+mn-ea"/>
                <a:cs typeface="+mn-cs"/>
              </a:rPr>
              <a:t>Revelation 21:5</a:t>
            </a:r>
            <a:r>
              <a:rPr lang="en-US" sz="1200" kern="1200" dirty="0" smtClean="0">
                <a:solidFill>
                  <a:schemeClr val="tx1"/>
                </a:solidFill>
                <a:effectLst/>
                <a:latin typeface="+mn-lt"/>
                <a:ea typeface="+mn-ea"/>
                <a:cs typeface="+mn-cs"/>
              </a:rPr>
              <a:t>).  This description refers to the eternal abode as "New Jerusalem", literally, the "new place of peace".  </a:t>
            </a:r>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3572138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God’s Presence</a:t>
            </a:r>
            <a:r>
              <a:rPr lang="en-US" sz="1200" kern="1200" dirty="0" smtClean="0">
                <a:solidFill>
                  <a:schemeClr val="tx1"/>
                </a:solidFill>
                <a:effectLst/>
                <a:latin typeface="+mn-lt"/>
                <a:ea typeface="+mn-ea"/>
                <a:cs typeface="+mn-cs"/>
              </a:rPr>
              <a:t>.  Man existed directly in the presence of God in the first garden (</a:t>
            </a:r>
            <a:r>
              <a:rPr lang="en-US" sz="1200" b="1" kern="1200" dirty="0" smtClean="0">
                <a:solidFill>
                  <a:schemeClr val="tx1"/>
                </a:solidFill>
                <a:effectLst/>
                <a:latin typeface="+mn-lt"/>
                <a:ea typeface="+mn-ea"/>
                <a:cs typeface="+mn-cs"/>
              </a:rPr>
              <a:t>Genesis 3:8</a:t>
            </a:r>
            <a:r>
              <a:rPr lang="en-US" sz="1200" kern="1200" dirty="0" smtClean="0">
                <a:solidFill>
                  <a:schemeClr val="tx1"/>
                </a:solidFill>
                <a:effectLst/>
                <a:latin typeface="+mn-lt"/>
                <a:ea typeface="+mn-ea"/>
                <a:cs typeface="+mn-cs"/>
              </a:rPr>
              <a:t>).  But when sin entered the picture, it resulted in separation, fear and hiding.  In the eternal kingdom, God’s presence will be continuous (</a:t>
            </a:r>
            <a:r>
              <a:rPr lang="en-US" sz="1200" b="1" kern="1200" dirty="0" smtClean="0">
                <a:solidFill>
                  <a:schemeClr val="tx1"/>
                </a:solidFill>
                <a:effectLst/>
                <a:latin typeface="+mn-lt"/>
                <a:ea typeface="+mn-ea"/>
                <a:cs typeface="+mn-cs"/>
              </a:rPr>
              <a:t>Revelation 21:3</a:t>
            </a:r>
            <a:r>
              <a:rPr lang="en-US" sz="1200" kern="1200" dirty="0" smtClean="0">
                <a:solidFill>
                  <a:schemeClr val="tx1"/>
                </a:solidFill>
                <a:effectLst/>
                <a:latin typeface="+mn-lt"/>
                <a:ea typeface="+mn-ea"/>
                <a:cs typeface="+mn-cs"/>
              </a:rPr>
              <a:t>).  Don’t be mislead – even heaven cannot contain the living God (</a:t>
            </a:r>
            <a:r>
              <a:rPr lang="en-US" sz="1200" b="1" kern="1200" dirty="0" smtClean="0">
                <a:solidFill>
                  <a:schemeClr val="tx1"/>
                </a:solidFill>
                <a:effectLst/>
                <a:latin typeface="+mn-lt"/>
                <a:ea typeface="+mn-ea"/>
                <a:cs typeface="+mn-cs"/>
              </a:rPr>
              <a:t>2 Chronicles 2:6</a:t>
            </a:r>
            <a:r>
              <a:rPr lang="en-US" sz="1200" kern="1200" dirty="0" smtClean="0">
                <a:solidFill>
                  <a:schemeClr val="tx1"/>
                </a:solidFill>
                <a:effectLst/>
                <a:latin typeface="+mn-lt"/>
                <a:ea typeface="+mn-ea"/>
                <a:cs typeface="+mn-cs"/>
              </a:rPr>
              <a:t>), but those who dwell there enjoy the light of His continual presence.  God’s children will be named and claimed as His very own (</a:t>
            </a:r>
            <a:r>
              <a:rPr lang="en-US" sz="1200" b="1" kern="1200" dirty="0" smtClean="0">
                <a:solidFill>
                  <a:schemeClr val="tx1"/>
                </a:solidFill>
                <a:effectLst/>
                <a:latin typeface="+mn-lt"/>
                <a:ea typeface="+mn-ea"/>
                <a:cs typeface="+mn-cs"/>
              </a:rPr>
              <a:t>Revelation 22:4</a:t>
            </a:r>
            <a:r>
              <a:rPr lang="en-US" sz="1200" kern="1200" dirty="0" smtClean="0">
                <a:solidFill>
                  <a:schemeClr val="tx1"/>
                </a:solidFill>
                <a:effectLst/>
                <a:latin typeface="+mn-lt"/>
                <a:ea typeface="+mn-ea"/>
                <a:cs typeface="+mn-cs"/>
              </a:rPr>
              <a:t>), for the first time, being able to look on His face (</a:t>
            </a:r>
            <a:r>
              <a:rPr lang="en-US" sz="1200" b="1" kern="1200" dirty="0" smtClean="0">
                <a:solidFill>
                  <a:schemeClr val="tx1"/>
                </a:solidFill>
                <a:effectLst/>
                <a:latin typeface="+mn-lt"/>
                <a:ea typeface="+mn-ea"/>
                <a:cs typeface="+mn-cs"/>
              </a:rPr>
              <a:t>Exodus 33:20</a:t>
            </a:r>
            <a:r>
              <a:rPr lang="en-US" sz="1200" kern="1200" dirty="0" smtClean="0">
                <a:solidFill>
                  <a:schemeClr val="tx1"/>
                </a:solidFill>
                <a:effectLst/>
                <a:latin typeface="+mn-lt"/>
                <a:ea typeface="+mn-ea"/>
                <a:cs typeface="+mn-cs"/>
              </a:rPr>
              <a:t>) without being incinerated.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923020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Life in the Garden</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Life began in a garden, and will end in a city that is like a garden.  Just like the original garden, the centerpiece is the tree of life (</a:t>
            </a:r>
            <a:r>
              <a:rPr lang="en-US" sz="1200" b="1" kern="1200" dirty="0" smtClean="0">
                <a:solidFill>
                  <a:schemeClr val="tx1"/>
                </a:solidFill>
                <a:effectLst/>
                <a:latin typeface="+mn-lt"/>
                <a:ea typeface="+mn-ea"/>
                <a:cs typeface="+mn-cs"/>
              </a:rPr>
              <a:t>Genesis 2:9; 3:24</a:t>
            </a:r>
            <a:r>
              <a:rPr lang="en-US" sz="1200" kern="1200" dirty="0" smtClean="0">
                <a:solidFill>
                  <a:schemeClr val="tx1"/>
                </a:solidFill>
                <a:effectLst/>
                <a:latin typeface="+mn-lt"/>
                <a:ea typeface="+mn-ea"/>
                <a:cs typeface="+mn-cs"/>
              </a:rPr>
              <a:t>).  The good news in the eternal kingdom is that every resident can eat from the tree of life in any season (</a:t>
            </a:r>
            <a:r>
              <a:rPr lang="en-US" sz="1200" b="1" kern="1200" dirty="0" smtClean="0">
                <a:solidFill>
                  <a:schemeClr val="tx1"/>
                </a:solidFill>
                <a:effectLst/>
                <a:latin typeface="+mn-lt"/>
                <a:ea typeface="+mn-ea"/>
                <a:cs typeface="+mn-cs"/>
              </a:rPr>
              <a:t>Revelation 22:1,2</a:t>
            </a:r>
            <a:r>
              <a:rPr lang="en-US" sz="1200" kern="1200" dirty="0" smtClean="0">
                <a:solidFill>
                  <a:schemeClr val="tx1"/>
                </a:solidFill>
                <a:effectLst/>
                <a:latin typeface="+mn-lt"/>
                <a:ea typeface="+mn-ea"/>
                <a:cs typeface="+mn-cs"/>
              </a:rPr>
              <a:t>).  Remember that </a:t>
            </a:r>
            <a:r>
              <a:rPr lang="en-US" sz="1200" u="sng" kern="1200" dirty="0" smtClean="0">
                <a:solidFill>
                  <a:schemeClr val="tx1"/>
                </a:solidFill>
                <a:effectLst/>
                <a:latin typeface="+mn-lt"/>
                <a:ea typeface="+mn-ea"/>
                <a:cs typeface="+mn-cs"/>
              </a:rPr>
              <a:t>Jesus is</a:t>
            </a:r>
            <a:r>
              <a:rPr lang="en-US" sz="1200" kern="1200" dirty="0" smtClean="0">
                <a:solidFill>
                  <a:schemeClr val="tx1"/>
                </a:solidFill>
                <a:effectLst/>
                <a:latin typeface="+mn-lt"/>
                <a:ea typeface="+mn-ea"/>
                <a:cs typeface="+mn-cs"/>
              </a:rPr>
              <a:t> the way, the truth, and </a:t>
            </a:r>
            <a:r>
              <a:rPr lang="en-US" sz="1200" u="sng" kern="1200" dirty="0" smtClean="0">
                <a:solidFill>
                  <a:schemeClr val="tx1"/>
                </a:solidFill>
                <a:effectLst/>
                <a:latin typeface="+mn-lt"/>
                <a:ea typeface="+mn-ea"/>
                <a:cs typeface="+mn-cs"/>
              </a:rPr>
              <a:t>the life</a:t>
            </a:r>
            <a:r>
              <a:rPr lang="en-US" sz="1200" kern="1200" dirty="0" smtClean="0">
                <a:solidFill>
                  <a:schemeClr val="tx1"/>
                </a:solidFill>
                <a:effectLst/>
                <a:latin typeface="+mn-lt"/>
                <a:ea typeface="+mn-ea"/>
                <a:cs typeface="+mn-cs"/>
              </a:rPr>
              <a:t>.  Here note that there is a river of water of life that flows directly from the throne of God and feeds the roots of the tree of life.  The tree of life is on both sides of the river which runs through the city, bringing His </a:t>
            </a:r>
            <a:r>
              <a:rPr lang="en-US" sz="1200" kern="1200" dirty="0" smtClean="0">
                <a:solidFill>
                  <a:schemeClr val="tx1"/>
                </a:solidFill>
                <a:effectLst/>
                <a:latin typeface="+mn-lt"/>
                <a:ea typeface="+mn-ea"/>
                <a:cs typeface="+mn-cs"/>
              </a:rPr>
              <a:t>blessings </a:t>
            </a:r>
            <a:r>
              <a:rPr lang="en-US" sz="1200" kern="1200" dirty="0" smtClean="0">
                <a:solidFill>
                  <a:schemeClr val="tx1"/>
                </a:solidFill>
                <a:effectLst/>
                <a:latin typeface="+mn-lt"/>
                <a:ea typeface="+mn-ea"/>
                <a:cs typeface="+mn-cs"/>
              </a:rPr>
              <a:t>to all.</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1380450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The Light of His Glory</a:t>
            </a:r>
            <a:r>
              <a:rPr lang="en-US" sz="1200" kern="1200" dirty="0" smtClean="0">
                <a:solidFill>
                  <a:schemeClr val="tx1"/>
                </a:solidFill>
                <a:effectLst/>
                <a:latin typeface="+mn-lt"/>
                <a:ea typeface="+mn-ea"/>
                <a:cs typeface="+mn-cs"/>
              </a:rPr>
              <a:t>.  When God built this universe, it was lighted by His glory (</a:t>
            </a:r>
            <a:r>
              <a:rPr lang="en-US" sz="1200" b="1" kern="1200" dirty="0" smtClean="0">
                <a:solidFill>
                  <a:schemeClr val="tx1"/>
                </a:solidFill>
                <a:effectLst/>
                <a:latin typeface="+mn-lt"/>
                <a:ea typeface="+mn-ea"/>
                <a:cs typeface="+mn-cs"/>
              </a:rPr>
              <a:t>Genesis 1:3).</a:t>
            </a:r>
            <a:r>
              <a:rPr lang="en-US" sz="1200" kern="1200" dirty="0" smtClean="0">
                <a:solidFill>
                  <a:schemeClr val="tx1"/>
                </a:solidFill>
                <a:effectLst/>
                <a:latin typeface="+mn-lt"/>
                <a:ea typeface="+mn-ea"/>
                <a:cs typeface="+mn-cs"/>
              </a:rPr>
              <a:t>  He then created temporary sources of light (</a:t>
            </a:r>
            <a:r>
              <a:rPr lang="en-US" sz="1200" b="1" kern="1200" dirty="0" smtClean="0">
                <a:solidFill>
                  <a:schemeClr val="tx1"/>
                </a:solidFill>
                <a:effectLst/>
                <a:latin typeface="+mn-lt"/>
                <a:ea typeface="+mn-ea"/>
                <a:cs typeface="+mn-cs"/>
              </a:rPr>
              <a:t>Genesis 1:16-18</a:t>
            </a:r>
            <a:r>
              <a:rPr lang="en-US" sz="1200" kern="1200" dirty="0" smtClean="0">
                <a:solidFill>
                  <a:schemeClr val="tx1"/>
                </a:solidFill>
                <a:effectLst/>
                <a:latin typeface="+mn-lt"/>
                <a:ea typeface="+mn-ea"/>
                <a:cs typeface="+mn-cs"/>
              </a:rPr>
              <a:t>).  I say “temporary” because we currently experience a cycle of day/night, and because each one of these light sources is burning down, eventually destined to be extinguished.  We know that sin breeds in the darkness (</a:t>
            </a:r>
            <a:r>
              <a:rPr lang="en-US" sz="1200" b="1" kern="1200" dirty="0" smtClean="0">
                <a:solidFill>
                  <a:schemeClr val="tx1"/>
                </a:solidFill>
                <a:effectLst/>
                <a:latin typeface="+mn-lt"/>
                <a:ea typeface="+mn-ea"/>
                <a:cs typeface="+mn-cs"/>
              </a:rPr>
              <a:t>John 3:19</a:t>
            </a:r>
            <a:r>
              <a:rPr lang="en-US" sz="1200" kern="1200" dirty="0" smtClean="0">
                <a:solidFill>
                  <a:schemeClr val="tx1"/>
                </a:solidFill>
                <a:effectLst/>
                <a:latin typeface="+mn-lt"/>
                <a:ea typeface="+mn-ea"/>
                <a:cs typeface="+mn-cs"/>
              </a:rPr>
              <a:t>), especially the most heinous crime of all (</a:t>
            </a:r>
            <a:r>
              <a:rPr lang="en-US" sz="1200" b="1" kern="1200" dirty="0" smtClean="0">
                <a:solidFill>
                  <a:schemeClr val="tx1"/>
                </a:solidFill>
                <a:effectLst/>
                <a:latin typeface="+mn-lt"/>
                <a:ea typeface="+mn-ea"/>
                <a:cs typeface="+mn-cs"/>
              </a:rPr>
              <a:t>John 13:27-30</a:t>
            </a:r>
            <a:r>
              <a:rPr lang="en-US" sz="1200" kern="1200" dirty="0" smtClean="0">
                <a:solidFill>
                  <a:schemeClr val="tx1"/>
                </a:solidFill>
                <a:effectLst/>
                <a:latin typeface="+mn-lt"/>
                <a:ea typeface="+mn-ea"/>
                <a:cs typeface="+mn-cs"/>
              </a:rPr>
              <a:t>).  In the new kingdom, God Himself is the light (</a:t>
            </a:r>
            <a:r>
              <a:rPr lang="en-US" sz="1200" b="1" kern="1200" dirty="0" smtClean="0">
                <a:solidFill>
                  <a:schemeClr val="tx1"/>
                </a:solidFill>
                <a:effectLst/>
                <a:latin typeface="+mn-lt"/>
                <a:ea typeface="+mn-ea"/>
                <a:cs typeface="+mn-cs"/>
              </a:rPr>
              <a:t>Revelation 22:5</a:t>
            </a:r>
            <a:r>
              <a:rPr lang="en-US" sz="1200" kern="1200" dirty="0" smtClean="0">
                <a:solidFill>
                  <a:schemeClr val="tx1"/>
                </a:solidFill>
                <a:effectLst/>
                <a:latin typeface="+mn-lt"/>
                <a:ea typeface="+mn-ea"/>
                <a:cs typeface="+mn-cs"/>
              </a:rPr>
              <a:t>), a light which will never go out.</a:t>
            </a:r>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3263201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The Painful Curse</a:t>
            </a:r>
            <a:r>
              <a:rPr lang="en-US" sz="1200" kern="1200" dirty="0" smtClean="0">
                <a:solidFill>
                  <a:schemeClr val="tx1"/>
                </a:solidFill>
                <a:effectLst/>
                <a:latin typeface="+mn-lt"/>
                <a:ea typeface="+mn-ea"/>
                <a:cs typeface="+mn-cs"/>
              </a:rPr>
              <a:t>.  You don’t need to look too hard to recognize that sin brings pain.  At times, sin looks good with its promises of temporary pleasure, but eventually, it carries a painful curse.  Women are promised pain in childbirth of labor (</a:t>
            </a:r>
            <a:r>
              <a:rPr lang="en-US" sz="1200" b="1" kern="1200" dirty="0" smtClean="0">
                <a:solidFill>
                  <a:schemeClr val="tx1"/>
                </a:solidFill>
                <a:effectLst/>
                <a:latin typeface="+mn-lt"/>
                <a:ea typeface="+mn-ea"/>
                <a:cs typeface="+mn-cs"/>
              </a:rPr>
              <a:t>Genesis 3:16</a:t>
            </a:r>
            <a:r>
              <a:rPr lang="en-US" sz="1200" kern="1200" dirty="0" smtClean="0">
                <a:solidFill>
                  <a:schemeClr val="tx1"/>
                </a:solidFill>
                <a:effectLst/>
                <a:latin typeface="+mn-lt"/>
                <a:ea typeface="+mn-ea"/>
                <a:cs typeface="+mn-cs"/>
              </a:rPr>
              <a:t>), men are promised pain of work (</a:t>
            </a:r>
            <a:r>
              <a:rPr lang="en-US" sz="1200" b="1" kern="1200" dirty="0" smtClean="0">
                <a:solidFill>
                  <a:schemeClr val="tx1"/>
                </a:solidFill>
                <a:effectLst/>
                <a:latin typeface="+mn-lt"/>
                <a:ea typeface="+mn-ea"/>
                <a:cs typeface="+mn-cs"/>
              </a:rPr>
              <a:t>Genesis 3:1</a:t>
            </a:r>
            <a:r>
              <a:rPr lang="en-US" sz="1200" kern="1200" dirty="0" smtClean="0">
                <a:solidFill>
                  <a:schemeClr val="tx1"/>
                </a:solidFill>
                <a:effectLst/>
                <a:latin typeface="+mn-lt"/>
                <a:ea typeface="+mn-ea"/>
                <a:cs typeface="+mn-cs"/>
              </a:rPr>
              <a:t>7), and even the earth experiences painful suffering because of sin (</a:t>
            </a:r>
            <a:r>
              <a:rPr lang="en-US" sz="1200" b="1" kern="1200" dirty="0" smtClean="0">
                <a:solidFill>
                  <a:schemeClr val="tx1"/>
                </a:solidFill>
                <a:effectLst/>
                <a:latin typeface="+mn-lt"/>
                <a:ea typeface="+mn-ea"/>
                <a:cs typeface="+mn-cs"/>
              </a:rPr>
              <a:t>Romans 8:20-22</a:t>
            </a:r>
            <a:r>
              <a:rPr lang="en-US" sz="1200" kern="1200" dirty="0" smtClean="0">
                <a:solidFill>
                  <a:schemeClr val="tx1"/>
                </a:solidFill>
                <a:effectLst/>
                <a:latin typeface="+mn-lt"/>
                <a:ea typeface="+mn-ea"/>
                <a:cs typeface="+mn-cs"/>
              </a:rPr>
              <a:t>).  We are so deeply surrounded by this painful curse that it is impossible to imagine what it will be like for the curse of sin to be completely taken away (</a:t>
            </a:r>
            <a:r>
              <a:rPr lang="en-US" sz="1200" b="1" kern="1200" dirty="0" smtClean="0">
                <a:solidFill>
                  <a:schemeClr val="tx1"/>
                </a:solidFill>
                <a:effectLst/>
                <a:latin typeface="+mn-lt"/>
                <a:ea typeface="+mn-ea"/>
                <a:cs typeface="+mn-cs"/>
              </a:rPr>
              <a:t>Revelation 22:3, 21:4</a:t>
            </a:r>
            <a:r>
              <a:rPr lang="en-US" sz="1200" kern="1200" dirty="0" smtClean="0">
                <a:solidFill>
                  <a:schemeClr val="tx1"/>
                </a:solidFill>
                <a:effectLst/>
                <a:latin typeface="+mn-lt"/>
                <a:ea typeface="+mn-ea"/>
                <a:cs typeface="+mn-cs"/>
              </a:rPr>
              <a:t>)  – joy and glory!  Death has been undone, and the previous pain of life will make its absence even sweeter.</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3622347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The Residents of Heaven</a:t>
            </a:r>
            <a:r>
              <a:rPr lang="en-US" sz="1200" kern="1200" dirty="0" smtClean="0">
                <a:solidFill>
                  <a:schemeClr val="tx1"/>
                </a:solidFill>
                <a:effectLst/>
                <a:latin typeface="+mn-lt"/>
                <a:ea typeface="+mn-ea"/>
                <a:cs typeface="+mn-cs"/>
              </a:rPr>
              <a:t>.  As we close this study of the book of the Revelation, remember that the Bible is the only religious book in existence that makes specific, detailed prophecies regarding future things.  And since its past prophecies have been right 100% of the time, we can be confident about the fulfillment of these future promises.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Our world is afraid to make clear distinctions between right and wrong, good and bad, truth and error.  But was we read this final chapter, we find a high level of clarity about the fact that some will enter the city while others will be condemned to remain “outside” (v.15).  Ultimately, what really matters is found in </a:t>
            </a:r>
            <a:r>
              <a:rPr lang="en-US" sz="1200" b="1" kern="1200" dirty="0" smtClean="0">
                <a:solidFill>
                  <a:schemeClr val="tx1"/>
                </a:solidFill>
                <a:effectLst/>
                <a:latin typeface="+mn-lt"/>
                <a:ea typeface="+mn-ea"/>
                <a:cs typeface="+mn-cs"/>
              </a:rPr>
              <a:t>Revelation 22:14</a:t>
            </a:r>
            <a:r>
              <a:rPr lang="en-US" sz="1200" kern="1200" dirty="0" smtClean="0">
                <a:solidFill>
                  <a:schemeClr val="tx1"/>
                </a:solidFill>
                <a:effectLst/>
                <a:latin typeface="+mn-lt"/>
                <a:ea typeface="+mn-ea"/>
                <a:cs typeface="+mn-cs"/>
              </a:rPr>
              <a:t> - “Blessed are those who </a:t>
            </a:r>
            <a:r>
              <a:rPr lang="en-US" sz="1200" u="sng" kern="1200" dirty="0" smtClean="0">
                <a:solidFill>
                  <a:schemeClr val="tx1"/>
                </a:solidFill>
                <a:effectLst/>
                <a:latin typeface="+mn-lt"/>
                <a:ea typeface="+mn-ea"/>
                <a:cs typeface="+mn-cs"/>
              </a:rPr>
              <a:t>wash their robes</a:t>
            </a:r>
            <a:r>
              <a:rPr lang="en-US" sz="1200" kern="1200" dirty="0" smtClean="0">
                <a:solidFill>
                  <a:schemeClr val="tx1"/>
                </a:solidFill>
                <a:effectLst/>
                <a:latin typeface="+mn-lt"/>
                <a:ea typeface="+mn-ea"/>
                <a:cs typeface="+mn-cs"/>
              </a:rPr>
              <a:t>, that they may have the right to the tree of life and may go through the gates </a:t>
            </a:r>
            <a:r>
              <a:rPr lang="en-US" sz="1200" u="sng" kern="1200" dirty="0" smtClean="0">
                <a:solidFill>
                  <a:schemeClr val="tx1"/>
                </a:solidFill>
                <a:effectLst/>
                <a:latin typeface="+mn-lt"/>
                <a:ea typeface="+mn-ea"/>
                <a:cs typeface="+mn-cs"/>
              </a:rPr>
              <a:t>into</a:t>
            </a:r>
            <a:r>
              <a:rPr lang="en-US" sz="1200" kern="1200" dirty="0" smtClean="0">
                <a:solidFill>
                  <a:schemeClr val="tx1"/>
                </a:solidFill>
                <a:effectLst/>
                <a:latin typeface="+mn-lt"/>
                <a:ea typeface="+mn-ea"/>
                <a:cs typeface="+mn-cs"/>
              </a:rPr>
              <a:t> the city.”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What does it mean to have a clean robe?  Cleansing only comes by the blood of Jesus Christ, sacrificed for each of us (</a:t>
            </a:r>
            <a:r>
              <a:rPr lang="en-US" sz="1200" b="1" kern="1200" dirty="0" smtClean="0">
                <a:solidFill>
                  <a:schemeClr val="tx1"/>
                </a:solidFill>
                <a:effectLst/>
                <a:latin typeface="+mn-lt"/>
                <a:ea typeface="+mn-ea"/>
                <a:cs typeface="+mn-cs"/>
              </a:rPr>
              <a:t>Hebrews 9:14, 1 Peter 1:18,19</a:t>
            </a:r>
            <a:r>
              <a:rPr lang="en-US" sz="1200" kern="1200" dirty="0" smtClean="0">
                <a:solidFill>
                  <a:schemeClr val="tx1"/>
                </a:solidFill>
                <a:effectLst/>
                <a:latin typeface="+mn-lt"/>
                <a:ea typeface="+mn-ea"/>
                <a:cs typeface="+mn-cs"/>
              </a:rPr>
              <a:t>).  Just as we were all separated from God’s presence by sin, the only way that anyone will ever return is by the work of God to remove our sin.  Throughout the book of Revelation, we constantly see “The Lamb” (26 times) – Jesus the Savior who was sacrificed to save sinful people.  He is on full display for all to see. </a:t>
            </a:r>
          </a:p>
        </p:txBody>
      </p:sp>
      <p:sp>
        <p:nvSpPr>
          <p:cNvPr id="4" name="Slide Number Placeholder 3"/>
          <p:cNvSpPr>
            <a:spLocks noGrp="1"/>
          </p:cNvSpPr>
          <p:nvPr>
            <p:ph type="sldNum" sz="quarter" idx="10"/>
          </p:nvPr>
        </p:nvSpPr>
        <p:spPr/>
        <p:txBody>
          <a:bodyPr/>
          <a:lstStyle/>
          <a:p>
            <a:fld id="{BAE8CF97-47CC-4443-BEEB-ED85A935527D}" type="slidenum">
              <a:rPr lang="en-US" smtClean="0"/>
              <a:t>7</a:t>
            </a:fld>
            <a:endParaRPr lang="en-US"/>
          </a:p>
        </p:txBody>
      </p:sp>
    </p:spTree>
    <p:extLst>
      <p:ext uri="{BB962C8B-B14F-4D97-AF65-F5344CB8AC3E}">
        <p14:creationId xmlns:p14="http://schemas.microsoft.com/office/powerpoint/2010/main" val="3565327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“Outside </a:t>
            </a:r>
            <a:r>
              <a:rPr lang="en-US" sz="1200" kern="1200" dirty="0" smtClean="0">
                <a:solidFill>
                  <a:schemeClr val="tx1"/>
                </a:solidFill>
                <a:effectLst/>
                <a:latin typeface="+mn-lt"/>
                <a:ea typeface="+mn-ea"/>
                <a:cs typeface="+mn-cs"/>
              </a:rPr>
              <a:t>are the dogs, those who practice magic arts, the </a:t>
            </a:r>
            <a:r>
              <a:rPr lang="en-US" sz="1200" u="sng" kern="1200" dirty="0" smtClean="0">
                <a:solidFill>
                  <a:schemeClr val="tx1"/>
                </a:solidFill>
                <a:effectLst/>
                <a:latin typeface="+mn-lt"/>
                <a:ea typeface="+mn-ea"/>
                <a:cs typeface="+mn-cs"/>
              </a:rPr>
              <a:t>sexually immoral</a:t>
            </a:r>
            <a:r>
              <a:rPr lang="en-US" sz="1200" kern="1200" dirty="0" smtClean="0">
                <a:solidFill>
                  <a:schemeClr val="tx1"/>
                </a:solidFill>
                <a:effectLst/>
                <a:latin typeface="+mn-lt"/>
                <a:ea typeface="+mn-ea"/>
                <a:cs typeface="+mn-cs"/>
              </a:rPr>
              <a:t>, the murderers, the </a:t>
            </a:r>
            <a:r>
              <a:rPr lang="en-US" sz="1200" u="sng" kern="1200" dirty="0" smtClean="0">
                <a:solidFill>
                  <a:schemeClr val="tx1"/>
                </a:solidFill>
                <a:effectLst/>
                <a:latin typeface="+mn-lt"/>
                <a:ea typeface="+mn-ea"/>
                <a:cs typeface="+mn-cs"/>
              </a:rPr>
              <a:t>idolaters</a:t>
            </a:r>
            <a:r>
              <a:rPr lang="en-US" sz="1200" kern="1200" dirty="0" smtClean="0">
                <a:solidFill>
                  <a:schemeClr val="tx1"/>
                </a:solidFill>
                <a:effectLst/>
                <a:latin typeface="+mn-lt"/>
                <a:ea typeface="+mn-ea"/>
                <a:cs typeface="+mn-cs"/>
              </a:rPr>
              <a:t> and everyone who loves and practices </a:t>
            </a:r>
            <a:r>
              <a:rPr lang="en-US" sz="1200" u="sng" kern="1200" dirty="0" smtClean="0">
                <a:solidFill>
                  <a:schemeClr val="tx1"/>
                </a:solidFill>
                <a:effectLst/>
                <a:latin typeface="+mn-lt"/>
                <a:ea typeface="+mn-ea"/>
                <a:cs typeface="+mn-cs"/>
              </a:rPr>
              <a:t>falsehood</a:t>
            </a:r>
            <a:r>
              <a:rPr lang="en-US" sz="1200" kern="1200" dirty="0" smtClean="0">
                <a:solidFill>
                  <a:schemeClr val="tx1"/>
                </a:solidFill>
                <a:effectLst/>
                <a:latin typeface="+mn-lt"/>
                <a:ea typeface="+mn-ea"/>
                <a:cs typeface="+mn-cs"/>
              </a:rPr>
              <a:t>.”  It doesn’t matter how </a:t>
            </a:r>
            <a:r>
              <a:rPr lang="en-US" sz="1200" kern="1200" dirty="0" smtClean="0">
                <a:solidFill>
                  <a:schemeClr val="tx1"/>
                </a:solidFill>
                <a:effectLst/>
                <a:latin typeface="+mn-lt"/>
                <a:ea typeface="+mn-ea"/>
                <a:cs typeface="+mn-cs"/>
              </a:rPr>
              <a:t>good someone appears to be on the outside – if they are worshiping a false god or just pretending to be a Christian, they will remain outside forever (</a:t>
            </a:r>
            <a:r>
              <a:rPr lang="en-US" sz="1200" b="1" kern="1200" dirty="0" smtClean="0">
                <a:solidFill>
                  <a:schemeClr val="tx1"/>
                </a:solidFill>
                <a:effectLst/>
                <a:latin typeface="+mn-lt"/>
                <a:ea typeface="+mn-ea"/>
                <a:cs typeface="+mn-cs"/>
              </a:rPr>
              <a:t>v.11</a:t>
            </a:r>
            <a:r>
              <a:rPr lang="en-US" sz="1200" kern="1200" dirty="0" smtClean="0">
                <a:solidFill>
                  <a:schemeClr val="tx1"/>
                </a:solidFill>
                <a:effectLst/>
                <a:latin typeface="+mn-lt"/>
                <a:ea typeface="+mn-ea"/>
                <a:cs typeface="+mn-cs"/>
              </a:rPr>
              <a:t>), separated from the source of life and blessing.  In their pride, people try to create religions and philosophies to try and overcome their separation from God.  But the only way to overcome sin is for God to remove it, and Jesus is the only way (Acts 4:12, John 14:6).   While all of this may sound very harsh, remember that it is </a:t>
            </a:r>
            <a:r>
              <a:rPr lang="en-US" sz="1200" b="1" kern="1200" dirty="0" smtClean="0">
                <a:solidFill>
                  <a:schemeClr val="tx1"/>
                </a:solidFill>
                <a:effectLst/>
                <a:latin typeface="+mn-lt"/>
                <a:ea typeface="+mn-ea"/>
                <a:cs typeface="+mn-cs"/>
              </a:rPr>
              <a:t>out of love that people warn others </a:t>
            </a:r>
            <a:r>
              <a:rPr lang="en-US" sz="1200" kern="1200" dirty="0" smtClean="0">
                <a:solidFill>
                  <a:schemeClr val="tx1"/>
                </a:solidFill>
                <a:effectLst/>
                <a:latin typeface="+mn-lt"/>
                <a:ea typeface="+mn-ea"/>
                <a:cs typeface="+mn-cs"/>
              </a:rPr>
              <a:t>of pending danger.  And God’s love is evident, not just in His continual warnings, but most of all in the price that He paid to make a way back to Himself.</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we are honest, we find that even our greatest pursuits leave us thirsty for something else.  When we get money, pleasure, and power, we find ourselves in agreement with Solomon: “it is meaningless, a chasing after the wind.”  (</a:t>
            </a:r>
            <a:r>
              <a:rPr lang="en-US" sz="1200" b="1" kern="1200" dirty="0" smtClean="0">
                <a:solidFill>
                  <a:schemeClr val="tx1"/>
                </a:solidFill>
                <a:effectLst/>
                <a:latin typeface="+mn-lt"/>
                <a:ea typeface="+mn-ea"/>
                <a:cs typeface="+mn-cs"/>
              </a:rPr>
              <a:t>Ecclesiastes 4:4</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There is only one thirst that leads to great fulfilment: the thirst for righteousness in the eyes of a perfect, Holy God (</a:t>
            </a:r>
            <a:r>
              <a:rPr lang="en-US" sz="1200" b="1" kern="1200" dirty="0" smtClean="0">
                <a:solidFill>
                  <a:schemeClr val="tx1"/>
                </a:solidFill>
                <a:effectLst/>
                <a:latin typeface="+mn-lt"/>
                <a:ea typeface="+mn-ea"/>
                <a:cs typeface="+mn-cs"/>
              </a:rPr>
              <a:t>Matthew 5:6</a:t>
            </a:r>
            <a:r>
              <a:rPr lang="en-US" sz="1200" kern="1200" dirty="0" smtClean="0">
                <a:solidFill>
                  <a:schemeClr val="tx1"/>
                </a:solidFill>
                <a:effectLst/>
                <a:latin typeface="+mn-lt"/>
                <a:ea typeface="+mn-ea"/>
                <a:cs typeface="+mn-cs"/>
              </a:rPr>
              <a:t>).  Revelation 22:17 gives the answer for this thirst: </a:t>
            </a:r>
          </a:p>
          <a:p>
            <a:r>
              <a:rPr lang="en-US" sz="1200" kern="1200" dirty="0" smtClean="0">
                <a:solidFill>
                  <a:schemeClr val="tx1"/>
                </a:solidFill>
                <a:effectLst/>
                <a:latin typeface="+mn-lt"/>
                <a:ea typeface="+mn-ea"/>
                <a:cs typeface="+mn-cs"/>
              </a:rPr>
              <a:t> </a:t>
            </a:r>
          </a:p>
          <a:p>
            <a:r>
              <a:rPr lang="en-US" sz="1200" kern="1200" baseline="30000" dirty="0" smtClean="0">
                <a:solidFill>
                  <a:schemeClr val="tx1"/>
                </a:solidFill>
                <a:effectLst/>
                <a:latin typeface="+mn-lt"/>
                <a:ea typeface="+mn-ea"/>
                <a:cs typeface="+mn-cs"/>
              </a:rPr>
              <a:t>16</a:t>
            </a:r>
            <a:r>
              <a:rPr lang="en-US" sz="1200" kern="1200" dirty="0" smtClean="0">
                <a:solidFill>
                  <a:schemeClr val="tx1"/>
                </a:solidFill>
                <a:effectLst/>
                <a:latin typeface="+mn-lt"/>
                <a:ea typeface="+mn-ea"/>
                <a:cs typeface="+mn-cs"/>
              </a:rPr>
              <a:t>“I, Jesus, have sent my angel to give you this testimony for the churches. I am the </a:t>
            </a:r>
            <a:r>
              <a:rPr lang="en-US" sz="1200" u="sng" kern="1200" dirty="0" smtClean="0">
                <a:solidFill>
                  <a:schemeClr val="tx1"/>
                </a:solidFill>
                <a:effectLst/>
                <a:latin typeface="+mn-lt"/>
                <a:ea typeface="+mn-ea"/>
                <a:cs typeface="+mn-cs"/>
              </a:rPr>
              <a:t>Root</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and</a:t>
            </a:r>
            <a:r>
              <a:rPr lang="en-US" sz="1200" kern="1200" dirty="0" smtClean="0">
                <a:solidFill>
                  <a:schemeClr val="tx1"/>
                </a:solidFill>
                <a:effectLst/>
                <a:latin typeface="+mn-lt"/>
                <a:ea typeface="+mn-ea"/>
                <a:cs typeface="+mn-cs"/>
              </a:rPr>
              <a:t> the </a:t>
            </a:r>
            <a:r>
              <a:rPr lang="en-US" sz="1200" u="sng" kern="1200" dirty="0" smtClean="0">
                <a:solidFill>
                  <a:schemeClr val="tx1"/>
                </a:solidFill>
                <a:effectLst/>
                <a:latin typeface="+mn-lt"/>
                <a:ea typeface="+mn-ea"/>
                <a:cs typeface="+mn-cs"/>
              </a:rPr>
              <a:t>Offspring</a:t>
            </a:r>
            <a:r>
              <a:rPr lang="en-US" sz="1200" kern="1200" dirty="0" smtClean="0">
                <a:solidFill>
                  <a:schemeClr val="tx1"/>
                </a:solidFill>
                <a:effectLst/>
                <a:latin typeface="+mn-lt"/>
                <a:ea typeface="+mn-ea"/>
                <a:cs typeface="+mn-cs"/>
              </a:rPr>
              <a:t> of David, and the bright Morning Star.”</a:t>
            </a:r>
          </a:p>
          <a:p>
            <a:r>
              <a:rPr lang="en-US" sz="1200" kern="1200" baseline="30000" dirty="0" smtClean="0">
                <a:solidFill>
                  <a:schemeClr val="tx1"/>
                </a:solidFill>
                <a:effectLst/>
                <a:latin typeface="+mn-lt"/>
                <a:ea typeface="+mn-ea"/>
                <a:cs typeface="+mn-cs"/>
              </a:rPr>
              <a:t>17</a:t>
            </a:r>
            <a:r>
              <a:rPr lang="en-US" sz="1200" kern="1200" dirty="0" smtClean="0">
                <a:solidFill>
                  <a:schemeClr val="tx1"/>
                </a:solidFill>
                <a:effectLst/>
                <a:latin typeface="+mn-lt"/>
                <a:ea typeface="+mn-ea"/>
                <a:cs typeface="+mn-cs"/>
              </a:rPr>
              <a:t>The Spirit and the bride say, “Come!” And let him who hears say, “Come!” Whoever is </a:t>
            </a:r>
            <a:r>
              <a:rPr lang="en-US" sz="1200" b="1" u="sng" kern="1200" dirty="0" smtClean="0">
                <a:solidFill>
                  <a:schemeClr val="tx1"/>
                </a:solidFill>
                <a:effectLst/>
                <a:latin typeface="+mn-lt"/>
                <a:ea typeface="+mn-ea"/>
                <a:cs typeface="+mn-cs"/>
              </a:rPr>
              <a:t>thirsty</a:t>
            </a:r>
            <a:r>
              <a:rPr lang="en-US" sz="1200" kern="1200" dirty="0" smtClean="0">
                <a:solidFill>
                  <a:schemeClr val="tx1"/>
                </a:solidFill>
                <a:effectLst/>
                <a:latin typeface="+mn-lt"/>
                <a:ea typeface="+mn-ea"/>
                <a:cs typeface="+mn-cs"/>
              </a:rPr>
              <a:t>, let him come; and </a:t>
            </a:r>
            <a:r>
              <a:rPr lang="en-US" sz="1200" u="sng" kern="1200" dirty="0" smtClean="0">
                <a:solidFill>
                  <a:schemeClr val="tx1"/>
                </a:solidFill>
                <a:effectLst/>
                <a:latin typeface="+mn-lt"/>
                <a:ea typeface="+mn-ea"/>
                <a:cs typeface="+mn-cs"/>
              </a:rPr>
              <a:t>whoever wishes</a:t>
            </a:r>
            <a:r>
              <a:rPr lang="en-US" sz="1200" kern="1200" dirty="0" smtClean="0">
                <a:solidFill>
                  <a:schemeClr val="tx1"/>
                </a:solidFill>
                <a:effectLst/>
                <a:latin typeface="+mn-lt"/>
                <a:ea typeface="+mn-ea"/>
                <a:cs typeface="+mn-cs"/>
              </a:rPr>
              <a:t>, let him </a:t>
            </a:r>
            <a:r>
              <a:rPr lang="en-US" sz="1200" u="sng" kern="1200" dirty="0" smtClean="0">
                <a:solidFill>
                  <a:schemeClr val="tx1"/>
                </a:solidFill>
                <a:effectLst/>
                <a:latin typeface="+mn-lt"/>
                <a:ea typeface="+mn-ea"/>
                <a:cs typeface="+mn-cs"/>
              </a:rPr>
              <a:t>take</a:t>
            </a:r>
            <a:r>
              <a:rPr lang="en-US" sz="1200" kern="1200" dirty="0" smtClean="0">
                <a:solidFill>
                  <a:schemeClr val="tx1"/>
                </a:solidFill>
                <a:effectLst/>
                <a:latin typeface="+mn-lt"/>
                <a:ea typeface="+mn-ea"/>
                <a:cs typeface="+mn-cs"/>
              </a:rPr>
              <a:t> the </a:t>
            </a:r>
            <a:r>
              <a:rPr lang="en-US" sz="1200" u="sng" kern="1200" dirty="0" smtClean="0">
                <a:solidFill>
                  <a:schemeClr val="tx1"/>
                </a:solidFill>
                <a:effectLst/>
                <a:latin typeface="+mn-lt"/>
                <a:ea typeface="+mn-ea"/>
                <a:cs typeface="+mn-cs"/>
              </a:rPr>
              <a:t>free gift</a:t>
            </a:r>
            <a:r>
              <a:rPr lang="en-US" sz="1200" kern="1200" dirty="0" smtClean="0">
                <a:solidFill>
                  <a:schemeClr val="tx1"/>
                </a:solidFill>
                <a:effectLst/>
                <a:latin typeface="+mn-lt"/>
                <a:ea typeface="+mn-ea"/>
                <a:cs typeface="+mn-cs"/>
              </a:rPr>
              <a:t> of the water of life.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you desire to spend eternity in this wonderful place, that’s a good thing.  He offers the free gift of life.  But please understand, you must receive His gift – He will not force it on you.  If you are already His child, spend more of your mind, heart, and physical energy focused on Jesus above </a:t>
            </a:r>
            <a:r>
              <a:rPr lang="en-US" sz="1200" b="1" kern="1200" dirty="0" smtClean="0">
                <a:solidFill>
                  <a:schemeClr val="tx1"/>
                </a:solidFill>
                <a:effectLst/>
                <a:latin typeface="+mn-lt"/>
                <a:ea typeface="+mn-ea"/>
                <a:cs typeface="+mn-cs"/>
              </a:rPr>
              <a:t>(Colossians 3:1-4)</a:t>
            </a:r>
            <a:r>
              <a:rPr lang="en-US" sz="1200" kern="1200" dirty="0" smtClean="0">
                <a:solidFill>
                  <a:schemeClr val="tx1"/>
                </a:solidFill>
                <a:effectLst/>
                <a:latin typeface="+mn-lt"/>
                <a:ea typeface="+mn-ea"/>
                <a:cs typeface="+mn-cs"/>
              </a:rPr>
              <a:t>.  If we keep our mind above, it changes how we live below.</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8</a:t>
            </a:fld>
            <a:endParaRPr lang="en-US"/>
          </a:p>
        </p:txBody>
      </p:sp>
    </p:spTree>
    <p:extLst>
      <p:ext uri="{BB962C8B-B14F-4D97-AF65-F5344CB8AC3E}">
        <p14:creationId xmlns:p14="http://schemas.microsoft.com/office/powerpoint/2010/main" val="1629908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dimensions of the city (</a:t>
            </a:r>
            <a:r>
              <a:rPr lang="en-US" sz="1200" b="1" kern="1200" dirty="0" smtClean="0">
                <a:solidFill>
                  <a:schemeClr val="tx1"/>
                </a:solidFill>
                <a:effectLst/>
                <a:latin typeface="+mn-lt"/>
                <a:ea typeface="+mn-ea"/>
                <a:cs typeface="+mn-cs"/>
              </a:rPr>
              <a:t>21:15,16</a:t>
            </a:r>
            <a:r>
              <a:rPr lang="en-US" sz="1200" kern="1200" dirty="0" smtClean="0">
                <a:solidFill>
                  <a:schemeClr val="tx1"/>
                </a:solidFill>
                <a:effectLst/>
                <a:latin typeface="+mn-lt"/>
                <a:ea typeface="+mn-ea"/>
                <a:cs typeface="+mn-cs"/>
              </a:rPr>
              <a:t>) are given as a cube, with incredible volume in which the saints of God can dwell.  A few figures detailed on the attached spreadsheet, indicate at least 100,000 times as much space as the current earth.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According to Revelation 21:16, NEW JERUSALEM is: 1,500.00 miles high, wide, and deep (3,375,000,000 cubic miles)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Suppose 20% of the 30 billion total people on earth during its history are saved (Matthew 7:13,14).  That gives 0.56 cubic miles per resident.  If 15 </a:t>
            </a:r>
            <a:r>
              <a:rPr lang="en-US" sz="1200" kern="1200" dirty="0" err="1" smtClean="0">
                <a:solidFill>
                  <a:schemeClr val="tx1"/>
                </a:solidFill>
                <a:effectLst/>
                <a:latin typeface="+mn-lt"/>
                <a:ea typeface="+mn-ea"/>
                <a:cs typeface="+mn-cs"/>
              </a:rPr>
              <a:t>ft</a:t>
            </a:r>
            <a:r>
              <a:rPr lang="en-US" sz="1200" kern="1200" dirty="0" smtClean="0">
                <a:solidFill>
                  <a:schemeClr val="tx1"/>
                </a:solidFill>
                <a:effectLst/>
                <a:latin typeface="+mn-lt"/>
                <a:ea typeface="+mn-ea"/>
                <a:cs typeface="+mn-cs"/>
              </a:rPr>
              <a:t> ceiling height (cathedral ceilings), that’s about 198.00 square miles each.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For Comparison, EARTH IS: 3,960 miles diameter, with about 49,255,261 square miles total surface area.  Since it is 71% covered by water, that leaves about</a:t>
            </a:r>
          </a:p>
          <a:p>
            <a:r>
              <a:rPr lang="en-US" sz="1200" kern="1200" dirty="0" smtClean="0">
                <a:solidFill>
                  <a:schemeClr val="tx1"/>
                </a:solidFill>
                <a:effectLst/>
                <a:latin typeface="+mn-lt"/>
                <a:ea typeface="+mn-ea"/>
                <a:cs typeface="+mn-cs"/>
              </a:rPr>
              <a:t>32,498 square feet per person on earth.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118,898 times more space each in New Jerusalem</a:t>
            </a: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10</a:t>
            </a:fld>
            <a:endParaRPr lang="en-US"/>
          </a:p>
        </p:txBody>
      </p:sp>
    </p:spTree>
    <p:extLst>
      <p:ext uri="{BB962C8B-B14F-4D97-AF65-F5344CB8AC3E}">
        <p14:creationId xmlns:p14="http://schemas.microsoft.com/office/powerpoint/2010/main" val="1044602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5/7/2022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5/7/2022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5/7/2022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5/7/2022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5/7/2022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5/7/2022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5/7/2022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923073"/>
            <a:ext cx="10352598" cy="1515328"/>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574430" y="3380735"/>
            <a:ext cx="11078307" cy="2680096"/>
          </a:xfrm>
        </p:spPr>
        <p:txBody>
          <a:bodyPr>
            <a:normAutofit/>
          </a:bodyPr>
          <a:lstStyle/>
          <a:p>
            <a:r>
              <a:rPr lang="en-US" sz="3600" b="1" u="sng" dirty="0"/>
              <a:t>Part </a:t>
            </a:r>
            <a:r>
              <a:rPr lang="en-US" sz="3600" b="1" u="sng" dirty="0" smtClean="0"/>
              <a:t>7 – “The Final Chapter”</a:t>
            </a:r>
          </a:p>
          <a:p>
            <a:endParaRPr lang="en-US" sz="3600" b="1" u="sng" dirty="0" smtClean="0"/>
          </a:p>
          <a:p>
            <a:r>
              <a:rPr lang="en-US" sz="2800" dirty="0">
                <a:solidFill>
                  <a:schemeClr val="bg1">
                    <a:lumMod val="50000"/>
                  </a:schemeClr>
                </a:solidFill>
              </a:rPr>
              <a:t>“I am the Alpha and the Omega, the beginning and the end</a:t>
            </a:r>
            <a:r>
              <a:rPr lang="en-US" sz="2800" dirty="0" smtClean="0">
                <a:solidFill>
                  <a:schemeClr val="bg1">
                    <a:lumMod val="50000"/>
                  </a:schemeClr>
                </a:solidFill>
              </a:rPr>
              <a:t>.” (21:6)</a:t>
            </a:r>
            <a:endParaRPr lang="en-US" sz="28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347788"/>
            <a:ext cx="10117138" cy="5346700"/>
          </a:xfrm>
        </p:spPr>
        <p:txBody>
          <a:bodyPr>
            <a:normAutofit/>
          </a:bodyPr>
          <a:lstStyle/>
          <a:p>
            <a:endParaRPr lang="en-US" sz="3200" dirty="0"/>
          </a:p>
          <a:p>
            <a:pPr marL="0" indent="0" fontAlgn="base">
              <a:lnSpc>
                <a:spcPct val="110000"/>
              </a:lnSpc>
              <a:spcBef>
                <a:spcPts val="600"/>
              </a:spcBef>
              <a:spcAft>
                <a:spcPts val="600"/>
              </a:spcAft>
              <a:buNone/>
            </a:pPr>
            <a:endParaRPr lang="en-US" sz="3200" dirty="0" smtClean="0"/>
          </a:p>
        </p:txBody>
      </p:sp>
    </p:spTree>
    <p:extLst>
      <p:ext uri="{BB962C8B-B14F-4D97-AF65-F5344CB8AC3E}">
        <p14:creationId xmlns:p14="http://schemas.microsoft.com/office/powerpoint/2010/main" val="18291476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771" y="212727"/>
            <a:ext cx="8037444" cy="1135427"/>
          </a:xfrm>
        </p:spPr>
        <p:txBody>
          <a:bodyPr>
            <a:normAutofit/>
          </a:bodyPr>
          <a:lstStyle/>
          <a:p>
            <a:pPr algn="ctr"/>
            <a:r>
              <a:rPr lang="en-US" b="1" u="sng" dirty="0" smtClean="0">
                <a:latin typeface="+mn-lt"/>
              </a:rPr>
              <a:t>A Brief History of the World</a:t>
            </a:r>
            <a:endParaRPr lang="en-US" b="1" u="sng" dirty="0">
              <a:latin typeface="+mn-lt"/>
            </a:endParaRPr>
          </a:p>
        </p:txBody>
      </p:sp>
      <p:sp>
        <p:nvSpPr>
          <p:cNvPr id="3" name="Content Placeholder 2"/>
          <p:cNvSpPr>
            <a:spLocks noGrp="1"/>
          </p:cNvSpPr>
          <p:nvPr>
            <p:ph idx="1"/>
          </p:nvPr>
        </p:nvSpPr>
        <p:spPr>
          <a:xfrm>
            <a:off x="325469" y="3275130"/>
            <a:ext cx="10285111" cy="3621611"/>
          </a:xfrm>
        </p:spPr>
        <p:txBody>
          <a:bodyPr>
            <a:normAutofit fontScale="92500"/>
          </a:bodyPr>
          <a:lstStyle/>
          <a:p>
            <a:pPr marL="0" indent="0">
              <a:buNone/>
            </a:pPr>
            <a:r>
              <a:rPr lang="en-US" sz="3200" b="1" dirty="0" smtClean="0"/>
              <a:t>John 14:1-3  </a:t>
            </a:r>
            <a:r>
              <a:rPr lang="en-US" sz="3200" dirty="0" smtClean="0"/>
              <a:t>Jesus has prepared a much better place</a:t>
            </a:r>
          </a:p>
          <a:p>
            <a:pPr marL="0" indent="0">
              <a:buNone/>
            </a:pPr>
            <a:r>
              <a:rPr lang="en-US" sz="3200" b="1" dirty="0" smtClean="0"/>
              <a:t>2 Corinthians 4:16 – 5:2  </a:t>
            </a:r>
            <a:r>
              <a:rPr lang="en-US" sz="3200" dirty="0" smtClean="0"/>
              <a:t>The temporary will be replaced with the eternal.</a:t>
            </a:r>
            <a:endParaRPr lang="en-US" sz="3200" dirty="0"/>
          </a:p>
          <a:p>
            <a:pPr marL="0" indent="0" fontAlgn="base">
              <a:lnSpc>
                <a:spcPct val="110000"/>
              </a:lnSpc>
              <a:spcBef>
                <a:spcPts val="600"/>
              </a:spcBef>
              <a:spcAft>
                <a:spcPts val="600"/>
              </a:spcAft>
              <a:buNone/>
            </a:pPr>
            <a:r>
              <a:rPr lang="en-US" sz="3200" b="1" dirty="0"/>
              <a:t>Revelation 21:1  </a:t>
            </a:r>
            <a:r>
              <a:rPr lang="en-US" sz="3200" dirty="0"/>
              <a:t>This world </a:t>
            </a:r>
            <a:r>
              <a:rPr lang="en-US" sz="3200" dirty="0" smtClean="0"/>
              <a:t>is removed </a:t>
            </a:r>
            <a:r>
              <a:rPr lang="en-US" sz="3200" dirty="0"/>
              <a:t>and replaced with a new, better one (</a:t>
            </a:r>
            <a:r>
              <a:rPr lang="en-US" sz="3200" b="1" dirty="0"/>
              <a:t>2 Peter 3:10</a:t>
            </a:r>
            <a:r>
              <a:rPr lang="en-US" sz="3200" dirty="0" smtClean="0"/>
              <a:t>).</a:t>
            </a:r>
          </a:p>
          <a:p>
            <a:pPr marL="0" indent="0" fontAlgn="base">
              <a:lnSpc>
                <a:spcPct val="110000"/>
              </a:lnSpc>
              <a:spcBef>
                <a:spcPts val="600"/>
              </a:spcBef>
              <a:spcAft>
                <a:spcPts val="600"/>
              </a:spcAft>
              <a:buNone/>
            </a:pPr>
            <a:r>
              <a:rPr lang="en-US" sz="3200" b="1" dirty="0" smtClean="0"/>
              <a:t>Revelation 21:5, 10-11  </a:t>
            </a:r>
            <a:r>
              <a:rPr lang="en-US" sz="3200" dirty="0" smtClean="0"/>
              <a:t>New Jerusalem = “New place of peace”  </a:t>
            </a:r>
            <a:endParaRPr lang="en-US" sz="3200" dirty="0"/>
          </a:p>
          <a:p>
            <a:pPr marL="0" indent="0" fontAlgn="base">
              <a:lnSpc>
                <a:spcPct val="110000"/>
              </a:lnSpc>
              <a:spcBef>
                <a:spcPts val="600"/>
              </a:spcBef>
              <a:spcAft>
                <a:spcPts val="600"/>
              </a:spcAft>
              <a:buNone/>
            </a:pPr>
            <a:endParaRPr lang="en-US" sz="3200" dirty="0" smtClean="0"/>
          </a:p>
        </p:txBody>
      </p:sp>
      <p:sp>
        <p:nvSpPr>
          <p:cNvPr id="4" name="TextBox 3"/>
          <p:cNvSpPr txBox="1"/>
          <p:nvPr/>
        </p:nvSpPr>
        <p:spPr>
          <a:xfrm>
            <a:off x="325469" y="1348153"/>
            <a:ext cx="1038385" cy="1477328"/>
          </a:xfrm>
          <a:prstGeom prst="rect">
            <a:avLst/>
          </a:prstGeom>
          <a:noFill/>
          <a:ln>
            <a:solidFill>
              <a:schemeClr val="tx1"/>
            </a:solidFill>
          </a:ln>
        </p:spPr>
        <p:txBody>
          <a:bodyPr wrap="square" rtlCol="0">
            <a:spAutoFit/>
          </a:bodyPr>
          <a:lstStyle/>
          <a:p>
            <a:pPr algn="ctr"/>
            <a:r>
              <a:rPr lang="en-US" dirty="0" smtClean="0"/>
              <a:t>Genesis </a:t>
            </a:r>
            <a:r>
              <a:rPr lang="en-US" u="sng" dirty="0" smtClean="0"/>
              <a:t>1 and 2</a:t>
            </a:r>
          </a:p>
          <a:p>
            <a:pPr algn="ctr"/>
            <a:r>
              <a:rPr lang="en-US" dirty="0" smtClean="0"/>
              <a:t>Perfect Peace with God</a:t>
            </a:r>
            <a:endParaRPr lang="en-US" dirty="0"/>
          </a:p>
        </p:txBody>
      </p:sp>
      <p:sp>
        <p:nvSpPr>
          <p:cNvPr id="5" name="TextBox 4"/>
          <p:cNvSpPr txBox="1"/>
          <p:nvPr/>
        </p:nvSpPr>
        <p:spPr>
          <a:xfrm>
            <a:off x="9420376" y="1345573"/>
            <a:ext cx="1242453" cy="1477328"/>
          </a:xfrm>
          <a:prstGeom prst="rect">
            <a:avLst/>
          </a:prstGeom>
          <a:noFill/>
          <a:ln>
            <a:solidFill>
              <a:schemeClr val="tx1"/>
            </a:solidFill>
          </a:ln>
        </p:spPr>
        <p:txBody>
          <a:bodyPr wrap="square" rtlCol="0">
            <a:spAutoFit/>
          </a:bodyPr>
          <a:lstStyle/>
          <a:p>
            <a:pPr algn="ctr"/>
            <a:r>
              <a:rPr lang="en-US" dirty="0" smtClean="0"/>
              <a:t>Revelation </a:t>
            </a:r>
            <a:r>
              <a:rPr lang="en-US" u="sng" dirty="0" smtClean="0"/>
              <a:t>21 and 22</a:t>
            </a:r>
          </a:p>
          <a:p>
            <a:pPr algn="ctr"/>
            <a:r>
              <a:rPr lang="en-US" dirty="0" smtClean="0"/>
              <a:t>Perfect Peace</a:t>
            </a:r>
          </a:p>
          <a:p>
            <a:pPr algn="ctr"/>
            <a:r>
              <a:rPr lang="en-US" dirty="0" smtClean="0"/>
              <a:t>with God</a:t>
            </a:r>
            <a:endParaRPr lang="en-US" dirty="0"/>
          </a:p>
        </p:txBody>
      </p:sp>
      <p:sp>
        <p:nvSpPr>
          <p:cNvPr id="6" name="TextBox 5"/>
          <p:cNvSpPr txBox="1"/>
          <p:nvPr/>
        </p:nvSpPr>
        <p:spPr>
          <a:xfrm>
            <a:off x="1376770" y="1593541"/>
            <a:ext cx="1257944" cy="923330"/>
          </a:xfrm>
          <a:prstGeom prst="rect">
            <a:avLst/>
          </a:prstGeom>
          <a:noFill/>
        </p:spPr>
        <p:txBody>
          <a:bodyPr wrap="square" rtlCol="0">
            <a:spAutoFit/>
          </a:bodyPr>
          <a:lstStyle/>
          <a:p>
            <a:pPr algn="ctr"/>
            <a:r>
              <a:rPr lang="en-US" u="sng" dirty="0" smtClean="0"/>
              <a:t>Genesis 3</a:t>
            </a:r>
          </a:p>
          <a:p>
            <a:pPr algn="ctr"/>
            <a:r>
              <a:rPr lang="en-US" dirty="0" smtClean="0"/>
              <a:t>Sin Enters the World</a:t>
            </a:r>
            <a:endParaRPr lang="en-US" dirty="0"/>
          </a:p>
        </p:txBody>
      </p:sp>
      <p:sp>
        <p:nvSpPr>
          <p:cNvPr id="7" name="TextBox 6"/>
          <p:cNvSpPr txBox="1"/>
          <p:nvPr/>
        </p:nvSpPr>
        <p:spPr>
          <a:xfrm>
            <a:off x="7960953" y="1590961"/>
            <a:ext cx="1453262" cy="923330"/>
          </a:xfrm>
          <a:prstGeom prst="rect">
            <a:avLst/>
          </a:prstGeom>
          <a:noFill/>
        </p:spPr>
        <p:txBody>
          <a:bodyPr wrap="square" rtlCol="0">
            <a:spAutoFit/>
          </a:bodyPr>
          <a:lstStyle/>
          <a:p>
            <a:pPr algn="ctr"/>
            <a:r>
              <a:rPr lang="en-US" u="sng" dirty="0" smtClean="0"/>
              <a:t>Revelation 20</a:t>
            </a:r>
          </a:p>
          <a:p>
            <a:pPr algn="ctr"/>
            <a:r>
              <a:rPr lang="en-US" dirty="0" smtClean="0"/>
              <a:t>Sin Removed from World</a:t>
            </a:r>
            <a:endParaRPr lang="en-US" dirty="0"/>
          </a:p>
        </p:txBody>
      </p:sp>
      <p:sp>
        <p:nvSpPr>
          <p:cNvPr id="8" name="TextBox 7"/>
          <p:cNvSpPr txBox="1"/>
          <p:nvPr/>
        </p:nvSpPr>
        <p:spPr>
          <a:xfrm>
            <a:off x="2634714" y="1859795"/>
            <a:ext cx="5239006" cy="369332"/>
          </a:xfrm>
          <a:prstGeom prst="rect">
            <a:avLst/>
          </a:prstGeom>
          <a:noFill/>
          <a:ln>
            <a:solidFill>
              <a:schemeClr val="tx1"/>
            </a:solidFill>
          </a:ln>
        </p:spPr>
        <p:txBody>
          <a:bodyPr wrap="square" rtlCol="0">
            <a:spAutoFit/>
          </a:bodyPr>
          <a:lstStyle/>
          <a:p>
            <a:pPr algn="ctr"/>
            <a:r>
              <a:rPr lang="en-US" dirty="0" smtClean="0"/>
              <a:t>1183 Chapters : God’s wonderful story of redemption</a:t>
            </a:r>
            <a:endParaRPr lang="en-US" dirty="0"/>
          </a:p>
        </p:txBody>
      </p:sp>
    </p:spTree>
    <p:extLst>
      <p:ext uri="{BB962C8B-B14F-4D97-AF65-F5344CB8AC3E}">
        <p14:creationId xmlns:p14="http://schemas.microsoft.com/office/powerpoint/2010/main" val="267702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500" fill="hold"/>
                                        <p:tgtEl>
                                          <p:spTgt spid="7"/>
                                        </p:tgtEl>
                                        <p:attrNameLst>
                                          <p:attrName>ppt_w</p:attrName>
                                        </p:attrNameLst>
                                      </p:cBhvr>
                                      <p:tavLst>
                                        <p:tav tm="0">
                                          <p:val>
                                            <p:fltVal val="0"/>
                                          </p:val>
                                        </p:tav>
                                        <p:tav tm="100000">
                                          <p:val>
                                            <p:strVal val="#ppt_w"/>
                                          </p:val>
                                        </p:tav>
                                      </p:tavLst>
                                    </p:anim>
                                    <p:anim calcmode="lin" valueType="num">
                                      <p:cBhvr>
                                        <p:cTn id="25" dur="500" fill="hold"/>
                                        <p:tgtEl>
                                          <p:spTgt spid="7"/>
                                        </p:tgtEl>
                                        <p:attrNameLst>
                                          <p:attrName>ppt_h</p:attrName>
                                        </p:attrNameLst>
                                      </p:cBhvr>
                                      <p:tavLst>
                                        <p:tav tm="0">
                                          <p:val>
                                            <p:fltVal val="0"/>
                                          </p:val>
                                        </p:tav>
                                        <p:tav tm="100000">
                                          <p:val>
                                            <p:strVal val="#ppt_h"/>
                                          </p:val>
                                        </p:tav>
                                      </p:tavLst>
                                    </p:anim>
                                    <p:animEffect transition="in" filter="fade">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animEffect transition="in" filter="wipe(left)">
                                      <p:cBhvr>
                                        <p:cTn id="36" dur="500"/>
                                        <p:tgtEl>
                                          <p:spTgt spid="3">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animEffect transition="in" filter="wipe(left)">
                                      <p:cBhvr>
                                        <p:cTn id="41" dur="500"/>
                                        <p:tgtEl>
                                          <p:spTgt spid="3">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wipe(left)">
                                      <p:cBhvr>
                                        <p:cTn id="46" dur="500"/>
                                        <p:tgtEl>
                                          <p:spTgt spid="3">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3">
                                            <p:txEl>
                                              <p:pRg st="3" end="3"/>
                                            </p:txEl>
                                          </p:spTgt>
                                        </p:tgtEl>
                                        <p:attrNameLst>
                                          <p:attrName>style.visibility</p:attrName>
                                        </p:attrNameLst>
                                      </p:cBhvr>
                                      <p:to>
                                        <p:strVal val="visible"/>
                                      </p:to>
                                    </p:set>
                                    <p:animEffect transition="in" filter="wipe(left)">
                                      <p:cBhvr>
                                        <p:cTn id="5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p:bldP spid="7"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God’s Presence</a:t>
            </a:r>
            <a:endParaRPr lang="en-US" b="1" u="sng" dirty="0">
              <a:latin typeface="+mn-lt"/>
            </a:endParaRPr>
          </a:p>
        </p:txBody>
      </p:sp>
      <p:sp>
        <p:nvSpPr>
          <p:cNvPr id="3" name="Content Placeholder 2"/>
          <p:cNvSpPr>
            <a:spLocks noGrp="1"/>
          </p:cNvSpPr>
          <p:nvPr>
            <p:ph idx="1"/>
          </p:nvPr>
        </p:nvSpPr>
        <p:spPr>
          <a:xfrm>
            <a:off x="633045" y="1348154"/>
            <a:ext cx="10117017" cy="5345723"/>
          </a:xfrm>
        </p:spPr>
        <p:txBody>
          <a:bodyPr>
            <a:normAutofit/>
          </a:bodyPr>
          <a:lstStyle/>
          <a:p>
            <a:pPr>
              <a:spcBef>
                <a:spcPts val="600"/>
              </a:spcBef>
              <a:spcAft>
                <a:spcPts val="1200"/>
              </a:spcAft>
            </a:pPr>
            <a:r>
              <a:rPr lang="en-US" sz="3200" b="1" dirty="0"/>
              <a:t>Genesis </a:t>
            </a:r>
            <a:r>
              <a:rPr lang="en-US" sz="3200" b="1" dirty="0" smtClean="0"/>
              <a:t>3:8</a:t>
            </a:r>
            <a:r>
              <a:rPr lang="en-US" sz="3200" dirty="0" smtClean="0"/>
              <a:t>  When </a:t>
            </a:r>
            <a:r>
              <a:rPr lang="en-US" sz="3200" dirty="0"/>
              <a:t>sin entered the </a:t>
            </a:r>
            <a:r>
              <a:rPr lang="en-US" sz="3200" dirty="0" smtClean="0"/>
              <a:t>world, it </a:t>
            </a:r>
            <a:r>
              <a:rPr lang="en-US" sz="3200" dirty="0"/>
              <a:t>resulted in separation, fear and hiding.  </a:t>
            </a:r>
            <a:endParaRPr lang="en-US" sz="3200" dirty="0" smtClean="0"/>
          </a:p>
          <a:p>
            <a:pPr>
              <a:spcBef>
                <a:spcPts val="600"/>
              </a:spcBef>
              <a:spcAft>
                <a:spcPts val="1200"/>
              </a:spcAft>
            </a:pPr>
            <a:r>
              <a:rPr lang="en-US" sz="3200" b="1" dirty="0"/>
              <a:t>Revelation 21:3 </a:t>
            </a:r>
            <a:r>
              <a:rPr lang="en-US" sz="3200" b="1" dirty="0" smtClean="0"/>
              <a:t> </a:t>
            </a:r>
            <a:r>
              <a:rPr lang="en-US" sz="3200" dirty="0" smtClean="0"/>
              <a:t>In </a:t>
            </a:r>
            <a:r>
              <a:rPr lang="en-US" sz="3200" dirty="0"/>
              <a:t>the eternal kingdom, God’s presence </a:t>
            </a:r>
            <a:r>
              <a:rPr lang="en-US" sz="3200" dirty="0" smtClean="0"/>
              <a:t>with us will </a:t>
            </a:r>
            <a:r>
              <a:rPr lang="en-US" sz="3200" dirty="0"/>
              <a:t>be </a:t>
            </a:r>
            <a:r>
              <a:rPr lang="en-US" sz="3200" dirty="0" smtClean="0"/>
              <a:t>close and continuous</a:t>
            </a:r>
          </a:p>
          <a:p>
            <a:pPr>
              <a:spcBef>
                <a:spcPts val="600"/>
              </a:spcBef>
              <a:spcAft>
                <a:spcPts val="1200"/>
              </a:spcAft>
            </a:pPr>
            <a:r>
              <a:rPr lang="en-US" sz="3200" b="1" dirty="0"/>
              <a:t>Revelation 22:4 </a:t>
            </a:r>
            <a:r>
              <a:rPr lang="en-US" sz="3200" b="1" dirty="0" smtClean="0"/>
              <a:t> </a:t>
            </a:r>
            <a:r>
              <a:rPr lang="en-US" sz="3200" dirty="0" smtClean="0"/>
              <a:t>God’s </a:t>
            </a:r>
            <a:r>
              <a:rPr lang="en-US" sz="3200" dirty="0"/>
              <a:t>children will be named and claimed as His very </a:t>
            </a:r>
            <a:r>
              <a:rPr lang="en-US" sz="3200" dirty="0" smtClean="0"/>
              <a:t>own</a:t>
            </a:r>
          </a:p>
          <a:p>
            <a:pPr>
              <a:spcBef>
                <a:spcPts val="600"/>
              </a:spcBef>
              <a:spcAft>
                <a:spcPts val="1200"/>
              </a:spcAft>
            </a:pPr>
            <a:r>
              <a:rPr lang="en-US" sz="3200" b="1" dirty="0"/>
              <a:t>Exodus 33:20</a:t>
            </a:r>
            <a:r>
              <a:rPr lang="en-US" sz="3200" dirty="0" smtClean="0"/>
              <a:t>  Our new bodies will allow us to </a:t>
            </a:r>
            <a:r>
              <a:rPr lang="en-US" sz="3200" dirty="0"/>
              <a:t>look on His face </a:t>
            </a:r>
            <a:r>
              <a:rPr lang="en-US" sz="3200" dirty="0" smtClean="0"/>
              <a:t>and survive (1 Corinthians 15:42-44)</a:t>
            </a:r>
            <a:endParaRPr lang="en-US" sz="3200" dirty="0"/>
          </a:p>
          <a:p>
            <a:pPr marL="0" indent="0" fontAlgn="base">
              <a:lnSpc>
                <a:spcPct val="110000"/>
              </a:lnSpc>
              <a:spcBef>
                <a:spcPts val="600"/>
              </a:spcBef>
              <a:spcAft>
                <a:spcPts val="1200"/>
              </a:spcAft>
              <a:buNone/>
            </a:pPr>
            <a:endParaRPr lang="en-US" sz="3200" dirty="0" smtClean="0"/>
          </a:p>
        </p:txBody>
      </p:sp>
    </p:spTree>
    <p:extLst>
      <p:ext uri="{BB962C8B-B14F-4D97-AF65-F5344CB8AC3E}">
        <p14:creationId xmlns:p14="http://schemas.microsoft.com/office/powerpoint/2010/main" val="9373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Life in the Garden</a:t>
            </a:r>
            <a:endParaRPr lang="en-US" b="1" u="sng" dirty="0">
              <a:latin typeface="+mn-lt"/>
            </a:endParaRPr>
          </a:p>
        </p:txBody>
      </p:sp>
      <p:sp>
        <p:nvSpPr>
          <p:cNvPr id="3" name="Content Placeholder 2"/>
          <p:cNvSpPr>
            <a:spLocks noGrp="1"/>
          </p:cNvSpPr>
          <p:nvPr>
            <p:ph idx="1"/>
          </p:nvPr>
        </p:nvSpPr>
        <p:spPr>
          <a:xfrm>
            <a:off x="633045" y="1348154"/>
            <a:ext cx="10117017" cy="5345723"/>
          </a:xfrm>
        </p:spPr>
        <p:txBody>
          <a:bodyPr>
            <a:normAutofit/>
          </a:bodyPr>
          <a:lstStyle/>
          <a:p>
            <a:pPr>
              <a:lnSpc>
                <a:spcPct val="100000"/>
              </a:lnSpc>
              <a:spcBef>
                <a:spcPts val="600"/>
              </a:spcBef>
              <a:spcAft>
                <a:spcPts val="1200"/>
              </a:spcAft>
              <a:defRPr/>
            </a:pPr>
            <a:r>
              <a:rPr lang="en-US" sz="3200" dirty="0"/>
              <a:t>Life began in a garden, and will end in a city that is like a garden.  </a:t>
            </a:r>
            <a:endParaRPr lang="en-US" sz="3200" dirty="0" smtClean="0"/>
          </a:p>
          <a:p>
            <a:pPr>
              <a:lnSpc>
                <a:spcPct val="100000"/>
              </a:lnSpc>
              <a:spcBef>
                <a:spcPts val="600"/>
              </a:spcBef>
              <a:spcAft>
                <a:spcPts val="1200"/>
              </a:spcAft>
              <a:defRPr/>
            </a:pPr>
            <a:r>
              <a:rPr lang="en-US" sz="3200" b="1" dirty="0" smtClean="0"/>
              <a:t>Genesis</a:t>
            </a:r>
            <a:r>
              <a:rPr lang="en-US" sz="3200" b="1" dirty="0"/>
              <a:t> 2:9; 3:24 </a:t>
            </a:r>
            <a:r>
              <a:rPr lang="en-US" sz="3200" b="1" dirty="0" smtClean="0"/>
              <a:t> </a:t>
            </a:r>
            <a:r>
              <a:rPr lang="en-US" sz="3200" dirty="0" smtClean="0"/>
              <a:t>In </a:t>
            </a:r>
            <a:r>
              <a:rPr lang="en-US" sz="3200" dirty="0"/>
              <a:t>the original garden </a:t>
            </a:r>
            <a:r>
              <a:rPr lang="en-US" sz="3200" dirty="0" smtClean="0"/>
              <a:t>was </a:t>
            </a:r>
            <a:r>
              <a:rPr lang="en-US" sz="3200" dirty="0"/>
              <a:t>the tree of </a:t>
            </a:r>
            <a:r>
              <a:rPr lang="en-US" sz="3200" dirty="0" smtClean="0"/>
              <a:t>life, but after sinning, no one could eat from it.</a:t>
            </a:r>
          </a:p>
          <a:p>
            <a:pPr>
              <a:lnSpc>
                <a:spcPct val="100000"/>
              </a:lnSpc>
              <a:spcBef>
                <a:spcPts val="600"/>
              </a:spcBef>
              <a:spcAft>
                <a:spcPts val="1200"/>
              </a:spcAft>
              <a:defRPr/>
            </a:pPr>
            <a:r>
              <a:rPr lang="en-US" sz="3200" b="1" dirty="0"/>
              <a:t>Revelation </a:t>
            </a:r>
            <a:r>
              <a:rPr lang="en-US" sz="3200" b="1" dirty="0" smtClean="0"/>
              <a:t>22:1,2</a:t>
            </a:r>
            <a:r>
              <a:rPr lang="en-US" sz="3200" dirty="0" smtClean="0"/>
              <a:t>  In </a:t>
            </a:r>
            <a:r>
              <a:rPr lang="en-US" sz="3200" dirty="0"/>
              <a:t>the eternal kingdom is </a:t>
            </a:r>
            <a:r>
              <a:rPr lang="en-US" sz="3200" dirty="0" smtClean="0"/>
              <a:t>the </a:t>
            </a:r>
            <a:r>
              <a:rPr lang="en-US" sz="3200" dirty="0"/>
              <a:t>tree of </a:t>
            </a:r>
            <a:r>
              <a:rPr lang="en-US" sz="3200" dirty="0" smtClean="0"/>
              <a:t>life, always fruitful and available for anyone to eat.</a:t>
            </a:r>
          </a:p>
          <a:p>
            <a:pPr>
              <a:lnSpc>
                <a:spcPct val="100000"/>
              </a:lnSpc>
              <a:spcBef>
                <a:spcPts val="600"/>
              </a:spcBef>
              <a:spcAft>
                <a:spcPts val="1200"/>
              </a:spcAft>
              <a:defRPr/>
            </a:pPr>
            <a:r>
              <a:rPr lang="en-US" sz="3200" b="1" dirty="0" smtClean="0"/>
              <a:t>John 14:6</a:t>
            </a:r>
            <a:r>
              <a:rPr lang="en-US" sz="3200" dirty="0" smtClean="0"/>
              <a:t>  Remember </a:t>
            </a:r>
            <a:r>
              <a:rPr lang="en-US" sz="3200" dirty="0"/>
              <a:t>that </a:t>
            </a:r>
            <a:r>
              <a:rPr lang="en-US" sz="3200" u="sng" dirty="0"/>
              <a:t>Jesus is</a:t>
            </a:r>
            <a:r>
              <a:rPr lang="en-US" sz="3200" dirty="0"/>
              <a:t> the way, the truth, and </a:t>
            </a:r>
            <a:r>
              <a:rPr lang="en-US" sz="3200" u="sng" dirty="0"/>
              <a:t>the life</a:t>
            </a:r>
            <a:r>
              <a:rPr lang="en-US" sz="3200" dirty="0"/>
              <a:t>.  </a:t>
            </a:r>
            <a:r>
              <a:rPr lang="en-US" sz="3200" dirty="0" smtClean="0"/>
              <a:t>The water of life flows </a:t>
            </a:r>
            <a:r>
              <a:rPr lang="en-US" sz="3200" dirty="0"/>
              <a:t>directly from the throne of God </a:t>
            </a:r>
            <a:r>
              <a:rPr lang="en-US" sz="3200" dirty="0" smtClean="0"/>
              <a:t>and the Lamb, feeding </a:t>
            </a:r>
            <a:r>
              <a:rPr lang="en-US" sz="3200" dirty="0"/>
              <a:t>the roots of the tree of life</a:t>
            </a:r>
            <a:r>
              <a:rPr lang="en-US" sz="3200" dirty="0" smtClean="0"/>
              <a:t>.</a:t>
            </a:r>
          </a:p>
        </p:txBody>
      </p:sp>
    </p:spTree>
    <p:extLst>
      <p:ext uri="{BB962C8B-B14F-4D97-AF65-F5344CB8AC3E}">
        <p14:creationId xmlns:p14="http://schemas.microsoft.com/office/powerpoint/2010/main" val="204139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The Light of His Glory</a:t>
            </a:r>
            <a:endParaRPr lang="en-US" b="1" u="sng" dirty="0">
              <a:latin typeface="+mn-lt"/>
            </a:endParaRPr>
          </a:p>
        </p:txBody>
      </p:sp>
      <p:sp>
        <p:nvSpPr>
          <p:cNvPr id="3" name="Content Placeholder 2"/>
          <p:cNvSpPr>
            <a:spLocks noGrp="1"/>
          </p:cNvSpPr>
          <p:nvPr>
            <p:ph idx="1"/>
          </p:nvPr>
        </p:nvSpPr>
        <p:spPr>
          <a:xfrm>
            <a:off x="633045" y="1472138"/>
            <a:ext cx="10117017" cy="5345723"/>
          </a:xfrm>
        </p:spPr>
        <p:txBody>
          <a:bodyPr>
            <a:normAutofit/>
          </a:bodyPr>
          <a:lstStyle/>
          <a:p>
            <a:pPr>
              <a:spcBef>
                <a:spcPts val="600"/>
              </a:spcBef>
              <a:spcAft>
                <a:spcPts val="1200"/>
              </a:spcAft>
            </a:pPr>
            <a:r>
              <a:rPr lang="en-US" sz="3200" b="1" dirty="0"/>
              <a:t>Genesis 1:3 </a:t>
            </a:r>
            <a:r>
              <a:rPr lang="en-US" sz="3200" b="1" dirty="0" smtClean="0"/>
              <a:t> </a:t>
            </a:r>
            <a:r>
              <a:rPr lang="en-US" sz="3200" dirty="0"/>
              <a:t>I</a:t>
            </a:r>
            <a:r>
              <a:rPr lang="en-US" sz="3200" dirty="0" smtClean="0"/>
              <a:t>n the beginning, God’s glory was the light of this universe.</a:t>
            </a:r>
          </a:p>
          <a:p>
            <a:pPr>
              <a:spcBef>
                <a:spcPts val="600"/>
              </a:spcBef>
              <a:spcAft>
                <a:spcPts val="1200"/>
              </a:spcAft>
            </a:pPr>
            <a:r>
              <a:rPr lang="en-US" sz="3200" b="1" dirty="0"/>
              <a:t>Genesis </a:t>
            </a:r>
            <a:r>
              <a:rPr lang="en-US" sz="3200" b="1" dirty="0" smtClean="0"/>
              <a:t>1:16-18</a:t>
            </a:r>
            <a:r>
              <a:rPr lang="en-US" sz="3200" dirty="0" smtClean="0"/>
              <a:t>  He created </a:t>
            </a:r>
            <a:r>
              <a:rPr lang="en-US" sz="3200" dirty="0"/>
              <a:t>temporary sources of </a:t>
            </a:r>
            <a:r>
              <a:rPr lang="en-US" sz="3200" dirty="0" smtClean="0"/>
              <a:t>light with cycles of day and night. </a:t>
            </a:r>
          </a:p>
          <a:p>
            <a:pPr>
              <a:spcBef>
                <a:spcPts val="600"/>
              </a:spcBef>
              <a:spcAft>
                <a:spcPts val="1200"/>
              </a:spcAft>
            </a:pPr>
            <a:r>
              <a:rPr lang="en-US" sz="3200" b="1" dirty="0"/>
              <a:t>John 3:19 </a:t>
            </a:r>
            <a:r>
              <a:rPr lang="en-US" sz="3200" dirty="0"/>
              <a:t> </a:t>
            </a:r>
            <a:r>
              <a:rPr lang="en-US" sz="3200" dirty="0" smtClean="0"/>
              <a:t>Sin loves darkness, </a:t>
            </a:r>
            <a:r>
              <a:rPr lang="en-US" sz="3200" dirty="0"/>
              <a:t>especially the </a:t>
            </a:r>
            <a:r>
              <a:rPr lang="en-US" sz="3200" dirty="0" smtClean="0"/>
              <a:t>worst sin of all </a:t>
            </a:r>
            <a:r>
              <a:rPr lang="en-US" sz="3200" dirty="0"/>
              <a:t>(</a:t>
            </a:r>
            <a:r>
              <a:rPr lang="en-US" sz="3200" b="1" dirty="0"/>
              <a:t>John 13:27-30</a:t>
            </a:r>
            <a:r>
              <a:rPr lang="en-US" sz="3200" dirty="0" smtClean="0"/>
              <a:t>).</a:t>
            </a:r>
          </a:p>
          <a:p>
            <a:pPr>
              <a:spcBef>
                <a:spcPts val="600"/>
              </a:spcBef>
              <a:spcAft>
                <a:spcPts val="1200"/>
              </a:spcAft>
            </a:pPr>
            <a:r>
              <a:rPr lang="en-US" sz="3200" b="1" dirty="0"/>
              <a:t>Revelation 22:5 </a:t>
            </a:r>
            <a:r>
              <a:rPr lang="en-US" sz="3200" b="1" dirty="0" smtClean="0"/>
              <a:t> </a:t>
            </a:r>
            <a:r>
              <a:rPr lang="en-US" sz="3200" dirty="0" smtClean="0"/>
              <a:t>In </a:t>
            </a:r>
            <a:r>
              <a:rPr lang="en-US" sz="3200" dirty="0"/>
              <a:t>the new kingdom, </a:t>
            </a:r>
            <a:r>
              <a:rPr lang="en-US" sz="3200" dirty="0" smtClean="0"/>
              <a:t>God’s glory is the eternal source of light</a:t>
            </a:r>
          </a:p>
        </p:txBody>
      </p:sp>
    </p:spTree>
    <p:extLst>
      <p:ext uri="{BB962C8B-B14F-4D97-AF65-F5344CB8AC3E}">
        <p14:creationId xmlns:p14="http://schemas.microsoft.com/office/powerpoint/2010/main" val="1578241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The Painful Curse</a:t>
            </a:r>
            <a:endParaRPr lang="en-US" b="1" u="sng" dirty="0">
              <a:latin typeface="+mn-lt"/>
            </a:endParaRPr>
          </a:p>
        </p:txBody>
      </p:sp>
      <p:sp>
        <p:nvSpPr>
          <p:cNvPr id="3" name="Content Placeholder 2"/>
          <p:cNvSpPr>
            <a:spLocks noGrp="1"/>
          </p:cNvSpPr>
          <p:nvPr>
            <p:ph idx="1"/>
          </p:nvPr>
        </p:nvSpPr>
        <p:spPr>
          <a:xfrm>
            <a:off x="633045" y="1348154"/>
            <a:ext cx="10117017" cy="5345723"/>
          </a:xfrm>
        </p:spPr>
        <p:txBody>
          <a:bodyPr>
            <a:normAutofit lnSpcReduction="10000"/>
          </a:bodyPr>
          <a:lstStyle/>
          <a:p>
            <a:pPr>
              <a:lnSpc>
                <a:spcPct val="100000"/>
              </a:lnSpc>
              <a:spcBef>
                <a:spcPts val="600"/>
              </a:spcBef>
              <a:spcAft>
                <a:spcPts val="1200"/>
              </a:spcAft>
              <a:defRPr/>
            </a:pPr>
            <a:r>
              <a:rPr lang="en-US" sz="3200" dirty="0" smtClean="0"/>
              <a:t>Sin always brings a painful curse:</a:t>
            </a:r>
          </a:p>
          <a:p>
            <a:pPr lvl="1">
              <a:lnSpc>
                <a:spcPct val="100000"/>
              </a:lnSpc>
              <a:spcBef>
                <a:spcPts val="600"/>
              </a:spcBef>
              <a:spcAft>
                <a:spcPts val="1200"/>
              </a:spcAft>
              <a:defRPr/>
            </a:pPr>
            <a:r>
              <a:rPr lang="en-US" sz="2800" b="1" dirty="0"/>
              <a:t>Genesis 3:16 </a:t>
            </a:r>
            <a:r>
              <a:rPr lang="en-US" sz="2800" dirty="0" smtClean="0"/>
              <a:t>Women suffer pain </a:t>
            </a:r>
            <a:r>
              <a:rPr lang="en-US" sz="2800" dirty="0"/>
              <a:t>in </a:t>
            </a:r>
            <a:r>
              <a:rPr lang="en-US" sz="2800" dirty="0" smtClean="0"/>
              <a:t>childbirth</a:t>
            </a:r>
          </a:p>
          <a:p>
            <a:pPr lvl="1">
              <a:lnSpc>
                <a:spcPct val="100000"/>
              </a:lnSpc>
              <a:spcBef>
                <a:spcPts val="600"/>
              </a:spcBef>
              <a:spcAft>
                <a:spcPts val="1200"/>
              </a:spcAft>
              <a:defRPr/>
            </a:pPr>
            <a:r>
              <a:rPr lang="en-US" sz="2800" b="1" dirty="0"/>
              <a:t>Genesis 3:17</a:t>
            </a:r>
            <a:r>
              <a:rPr lang="en-US" sz="2800" dirty="0" smtClean="0"/>
              <a:t> Men suffer pain in work</a:t>
            </a:r>
          </a:p>
          <a:p>
            <a:pPr lvl="1">
              <a:lnSpc>
                <a:spcPct val="100000"/>
              </a:lnSpc>
              <a:spcBef>
                <a:spcPts val="600"/>
              </a:spcBef>
              <a:spcAft>
                <a:spcPts val="1200"/>
              </a:spcAft>
              <a:defRPr/>
            </a:pPr>
            <a:r>
              <a:rPr lang="en-US" sz="2800" b="1" dirty="0"/>
              <a:t>Romans 8:20-22</a:t>
            </a:r>
            <a:r>
              <a:rPr lang="en-US" sz="2800" dirty="0" smtClean="0"/>
              <a:t>  The </a:t>
            </a:r>
            <a:r>
              <a:rPr lang="en-US" sz="2800" dirty="0"/>
              <a:t>earth experiences painful suffering because of </a:t>
            </a:r>
            <a:r>
              <a:rPr lang="en-US" sz="2800" dirty="0" smtClean="0"/>
              <a:t>our sin</a:t>
            </a:r>
          </a:p>
          <a:p>
            <a:pPr>
              <a:lnSpc>
                <a:spcPct val="100000"/>
              </a:lnSpc>
              <a:spcBef>
                <a:spcPts val="600"/>
              </a:spcBef>
              <a:spcAft>
                <a:spcPts val="1200"/>
              </a:spcAft>
              <a:defRPr/>
            </a:pPr>
            <a:r>
              <a:rPr lang="en-US" sz="3200" b="1" dirty="0"/>
              <a:t>Revelation 22:3, 21:4</a:t>
            </a:r>
            <a:r>
              <a:rPr lang="en-US" sz="3200" dirty="0" smtClean="0"/>
              <a:t>  Imagine </a:t>
            </a:r>
            <a:r>
              <a:rPr lang="en-US" sz="3200" dirty="0"/>
              <a:t>what it will be like for the curse of sin to be completely taken away </a:t>
            </a:r>
            <a:r>
              <a:rPr lang="en-US" sz="3200" dirty="0" smtClean="0"/>
              <a:t>– </a:t>
            </a:r>
            <a:r>
              <a:rPr lang="en-US" sz="3200" dirty="0"/>
              <a:t>joy and glory</a:t>
            </a:r>
            <a:r>
              <a:rPr lang="en-US" sz="3200" dirty="0" smtClean="0"/>
              <a:t>!</a:t>
            </a:r>
          </a:p>
          <a:p>
            <a:pPr>
              <a:lnSpc>
                <a:spcPct val="100000"/>
              </a:lnSpc>
              <a:spcBef>
                <a:spcPts val="600"/>
              </a:spcBef>
              <a:spcAft>
                <a:spcPts val="1200"/>
              </a:spcAft>
              <a:defRPr/>
            </a:pPr>
            <a:r>
              <a:rPr lang="en-US" sz="3200" b="1" dirty="0" smtClean="0"/>
              <a:t>1 Corinthians 15:54-55</a:t>
            </a:r>
            <a:r>
              <a:rPr lang="en-US" sz="3200" dirty="0" smtClean="0"/>
              <a:t>  </a:t>
            </a:r>
            <a:r>
              <a:rPr lang="en-US" sz="3200" dirty="0"/>
              <a:t>Death has been </a:t>
            </a:r>
            <a:r>
              <a:rPr lang="en-US" sz="3200" dirty="0" smtClean="0"/>
              <a:t>undone! What has been lost is restored.</a:t>
            </a:r>
            <a:endParaRPr lang="en-US" sz="3200" dirty="0"/>
          </a:p>
          <a:p>
            <a:pPr fontAlgn="base">
              <a:lnSpc>
                <a:spcPct val="110000"/>
              </a:lnSpc>
              <a:spcBef>
                <a:spcPts val="600"/>
              </a:spcBef>
              <a:spcAft>
                <a:spcPts val="1200"/>
              </a:spcAft>
            </a:pPr>
            <a:endParaRPr lang="en-US" sz="3200" dirty="0" smtClean="0"/>
          </a:p>
        </p:txBody>
      </p:sp>
    </p:spTree>
    <p:extLst>
      <p:ext uri="{BB962C8B-B14F-4D97-AF65-F5344CB8AC3E}">
        <p14:creationId xmlns:p14="http://schemas.microsoft.com/office/powerpoint/2010/main" val="304096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The Residents of Heaven</a:t>
            </a:r>
            <a:endParaRPr lang="en-US" b="1" u="sng" dirty="0">
              <a:latin typeface="+mn-lt"/>
            </a:endParaRPr>
          </a:p>
        </p:txBody>
      </p:sp>
      <p:sp>
        <p:nvSpPr>
          <p:cNvPr id="3" name="Content Placeholder 2"/>
          <p:cNvSpPr>
            <a:spLocks noGrp="1"/>
          </p:cNvSpPr>
          <p:nvPr>
            <p:ph idx="1"/>
          </p:nvPr>
        </p:nvSpPr>
        <p:spPr>
          <a:xfrm>
            <a:off x="633045" y="1348154"/>
            <a:ext cx="10117017" cy="5345723"/>
          </a:xfrm>
        </p:spPr>
        <p:txBody>
          <a:bodyPr>
            <a:normAutofit lnSpcReduction="10000"/>
          </a:bodyPr>
          <a:lstStyle/>
          <a:p>
            <a:pPr>
              <a:spcBef>
                <a:spcPts val="600"/>
              </a:spcBef>
              <a:spcAft>
                <a:spcPts val="1200"/>
              </a:spcAft>
            </a:pPr>
            <a:r>
              <a:rPr lang="en-US" sz="3200" dirty="0" smtClean="0"/>
              <a:t>Remember, prophecies in the Bible are right </a:t>
            </a:r>
            <a:r>
              <a:rPr lang="en-US" sz="3200" dirty="0"/>
              <a:t>100% of the time</a:t>
            </a:r>
            <a:r>
              <a:rPr lang="en-US" sz="3200" dirty="0" smtClean="0"/>
              <a:t>, so </a:t>
            </a:r>
            <a:r>
              <a:rPr lang="en-US" sz="3200" dirty="0"/>
              <a:t>we can be confident about the fulfillment of these future promises</a:t>
            </a:r>
            <a:r>
              <a:rPr lang="en-US" sz="3200" dirty="0" smtClean="0"/>
              <a:t>.</a:t>
            </a:r>
            <a:r>
              <a:rPr lang="en-US" sz="3200" dirty="0"/>
              <a:t> </a:t>
            </a:r>
          </a:p>
          <a:p>
            <a:pPr>
              <a:spcBef>
                <a:spcPts val="600"/>
              </a:spcBef>
              <a:spcAft>
                <a:spcPts val="1200"/>
              </a:spcAft>
            </a:pPr>
            <a:r>
              <a:rPr lang="en-US" sz="3200" dirty="0"/>
              <a:t>Our world </a:t>
            </a:r>
            <a:r>
              <a:rPr lang="en-US" sz="3200" dirty="0" smtClean="0"/>
              <a:t>ignores the difference between </a:t>
            </a:r>
            <a:r>
              <a:rPr lang="en-US" sz="3200" dirty="0"/>
              <a:t>right and wrong, good and bad, truth and error.  But </a:t>
            </a:r>
            <a:r>
              <a:rPr lang="en-US" sz="3200" dirty="0" smtClean="0"/>
              <a:t>the Bible is clear.</a:t>
            </a:r>
          </a:p>
          <a:p>
            <a:pPr>
              <a:spcBef>
                <a:spcPts val="600"/>
              </a:spcBef>
              <a:spcAft>
                <a:spcPts val="1200"/>
              </a:spcAft>
            </a:pPr>
            <a:r>
              <a:rPr lang="en-US" sz="3200" b="1" dirty="0"/>
              <a:t>Revelation 22:14 </a:t>
            </a:r>
            <a:r>
              <a:rPr lang="en-US" sz="3200" b="1" dirty="0" smtClean="0"/>
              <a:t> </a:t>
            </a:r>
            <a:r>
              <a:rPr lang="en-US" sz="3200" dirty="0" smtClean="0"/>
              <a:t>We can only have a “clean robe” by </a:t>
            </a:r>
            <a:r>
              <a:rPr lang="en-US" sz="3200" dirty="0"/>
              <a:t>the blood of Jesus Christ, sacrificed for each of us (</a:t>
            </a:r>
            <a:r>
              <a:rPr lang="en-US" sz="3200" b="1" dirty="0"/>
              <a:t>Hebrews 9:14, 1 Peter 1:18,19</a:t>
            </a:r>
            <a:r>
              <a:rPr lang="en-US" sz="3200" dirty="0"/>
              <a:t>). </a:t>
            </a:r>
            <a:endParaRPr lang="en-US" sz="3200" dirty="0" smtClean="0"/>
          </a:p>
          <a:p>
            <a:pPr>
              <a:spcBef>
                <a:spcPts val="600"/>
              </a:spcBef>
              <a:spcAft>
                <a:spcPts val="1200"/>
              </a:spcAft>
            </a:pPr>
            <a:r>
              <a:rPr lang="en-US" sz="3200" dirty="0" smtClean="0"/>
              <a:t>“The Lamb” is mentioned 26 times in Revelation. Jesus </a:t>
            </a:r>
            <a:r>
              <a:rPr lang="en-US" sz="3200" dirty="0"/>
              <a:t>the Savior </a:t>
            </a:r>
            <a:r>
              <a:rPr lang="en-US" sz="3200" dirty="0" smtClean="0"/>
              <a:t>is </a:t>
            </a:r>
            <a:r>
              <a:rPr lang="en-US" sz="3200" dirty="0"/>
              <a:t>on full display for all to see. </a:t>
            </a:r>
            <a:endParaRPr lang="en-US" sz="3200" dirty="0" smtClean="0"/>
          </a:p>
        </p:txBody>
      </p:sp>
    </p:spTree>
    <p:extLst>
      <p:ext uri="{BB962C8B-B14F-4D97-AF65-F5344CB8AC3E}">
        <p14:creationId xmlns:p14="http://schemas.microsoft.com/office/powerpoint/2010/main" val="285845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Come and Drink</a:t>
            </a:r>
            <a:endParaRPr lang="en-US" b="1" u="sng" dirty="0">
              <a:latin typeface="+mn-lt"/>
            </a:endParaRPr>
          </a:p>
        </p:txBody>
      </p:sp>
      <p:sp>
        <p:nvSpPr>
          <p:cNvPr id="3" name="Content Placeholder 2"/>
          <p:cNvSpPr>
            <a:spLocks noGrp="1"/>
          </p:cNvSpPr>
          <p:nvPr>
            <p:ph idx="1"/>
          </p:nvPr>
        </p:nvSpPr>
        <p:spPr>
          <a:xfrm>
            <a:off x="394052" y="1348154"/>
            <a:ext cx="10433273" cy="5345723"/>
          </a:xfrm>
        </p:spPr>
        <p:txBody>
          <a:bodyPr>
            <a:normAutofit/>
          </a:bodyPr>
          <a:lstStyle/>
          <a:p>
            <a:r>
              <a:rPr lang="en-US" sz="3200" b="1" dirty="0"/>
              <a:t>Ecclesiastes </a:t>
            </a:r>
            <a:r>
              <a:rPr lang="en-US" sz="3200" b="1" dirty="0" smtClean="0"/>
              <a:t>4:4</a:t>
            </a:r>
            <a:r>
              <a:rPr lang="en-US" sz="3200" dirty="0" smtClean="0"/>
              <a:t>  Many people are thirsting for things that will never satisfy (false gods)</a:t>
            </a:r>
          </a:p>
          <a:p>
            <a:r>
              <a:rPr lang="en-US" sz="3200" b="1" dirty="0" smtClean="0"/>
              <a:t>Revelation 22:15  </a:t>
            </a:r>
            <a:r>
              <a:rPr lang="en-US" sz="3200" dirty="0" smtClean="0"/>
              <a:t>without Christ, people remain outside (</a:t>
            </a:r>
            <a:r>
              <a:rPr lang="en-US" sz="3200" b="1" dirty="0" smtClean="0"/>
              <a:t>v.11</a:t>
            </a:r>
            <a:r>
              <a:rPr lang="en-US" sz="3200" dirty="0"/>
              <a:t>), separated from the source of life and blessing. </a:t>
            </a:r>
            <a:endParaRPr lang="en-US" sz="3200" dirty="0" smtClean="0"/>
          </a:p>
          <a:p>
            <a:r>
              <a:rPr lang="en-US" sz="3200" b="1" dirty="0"/>
              <a:t>God’s </a:t>
            </a:r>
            <a:r>
              <a:rPr lang="en-US" sz="3200" b="1" dirty="0" smtClean="0"/>
              <a:t>amazing love</a:t>
            </a:r>
            <a:r>
              <a:rPr lang="en-US" sz="3200" dirty="0" smtClean="0"/>
              <a:t>: He gives continual warnings and paid the highest price to </a:t>
            </a:r>
            <a:r>
              <a:rPr lang="en-US" sz="3200" dirty="0"/>
              <a:t>make a way back to Himself</a:t>
            </a:r>
            <a:r>
              <a:rPr lang="en-US" sz="3200" dirty="0" smtClean="0"/>
              <a:t>.</a:t>
            </a:r>
          </a:p>
          <a:p>
            <a:r>
              <a:rPr lang="en-US" sz="3200" b="1" dirty="0" smtClean="0"/>
              <a:t>Matthew 5:6  </a:t>
            </a:r>
            <a:r>
              <a:rPr lang="en-US" sz="3200" dirty="0" smtClean="0"/>
              <a:t>Thirsting for righteousness from the perfect, Holy God with a promise: satisfaction.</a:t>
            </a:r>
          </a:p>
          <a:p>
            <a:pPr>
              <a:spcBef>
                <a:spcPts val="600"/>
              </a:spcBef>
              <a:spcAft>
                <a:spcPts val="1200"/>
              </a:spcAft>
            </a:pPr>
            <a:r>
              <a:rPr lang="en-US" sz="3200" b="1" dirty="0" smtClean="0"/>
              <a:t>Revelation 22:16-17</a:t>
            </a:r>
            <a:r>
              <a:rPr lang="en-US" sz="3200" dirty="0" smtClean="0"/>
              <a:t>  His invitation: If anyone is thirsty, let him come and drink – “</a:t>
            </a:r>
            <a:r>
              <a:rPr lang="en-US" sz="3200" dirty="0"/>
              <a:t>take the free gift of the water of life</a:t>
            </a:r>
            <a:r>
              <a:rPr lang="en-US" sz="3200" dirty="0" smtClean="0"/>
              <a:t>.”</a:t>
            </a:r>
          </a:p>
        </p:txBody>
      </p:sp>
    </p:spTree>
    <p:extLst>
      <p:ext uri="{BB962C8B-B14F-4D97-AF65-F5344CB8AC3E}">
        <p14:creationId xmlns:p14="http://schemas.microsoft.com/office/powerpoint/2010/main" val="1650144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415" y="470633"/>
            <a:ext cx="7473462" cy="1325563"/>
          </a:xfrm>
        </p:spPr>
        <p:txBody>
          <a:bodyPr/>
          <a:lstStyle/>
          <a:p>
            <a:r>
              <a:rPr lang="en-US" b="1" u="sng" dirty="0" smtClean="0"/>
              <a:t>“The Revelation of Jesus Christ”</a:t>
            </a:r>
            <a:endParaRPr lang="en-US" b="1" u="sng" dirty="0"/>
          </a:p>
        </p:txBody>
      </p:sp>
      <p:sp>
        <p:nvSpPr>
          <p:cNvPr id="3" name="Content Placeholder 2"/>
          <p:cNvSpPr>
            <a:spLocks noGrp="1"/>
          </p:cNvSpPr>
          <p:nvPr>
            <p:ph idx="1"/>
          </p:nvPr>
        </p:nvSpPr>
        <p:spPr>
          <a:xfrm>
            <a:off x="1553308" y="2505563"/>
            <a:ext cx="7426569" cy="2207113"/>
          </a:xfrm>
        </p:spPr>
        <p:txBody>
          <a:bodyPr>
            <a:normAutofit/>
          </a:bodyPr>
          <a:lstStyle/>
          <a:p>
            <a:r>
              <a:rPr lang="en-US" sz="3600" dirty="0" smtClean="0"/>
              <a:t>Today, what did you see revealed about Jesus Christ?</a:t>
            </a:r>
            <a:endParaRPr lang="en-US" sz="3600" dirty="0"/>
          </a:p>
        </p:txBody>
      </p:sp>
    </p:spTree>
    <p:extLst>
      <p:ext uri="{BB962C8B-B14F-4D97-AF65-F5344CB8AC3E}">
        <p14:creationId xmlns:p14="http://schemas.microsoft.com/office/powerpoint/2010/main" val="19540421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2198</TotalTime>
  <Words>2489</Words>
  <Application>Microsoft Office PowerPoint</Application>
  <PresentationFormat>Widescreen</PresentationFormat>
  <Paragraphs>98</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The Revelation of Jesus Christ</vt:lpstr>
      <vt:lpstr>A Brief History of the World</vt:lpstr>
      <vt:lpstr>God’s Presence</vt:lpstr>
      <vt:lpstr>Life in the Garden</vt:lpstr>
      <vt:lpstr>The Light of His Glory</vt:lpstr>
      <vt:lpstr>The Painful Curse</vt:lpstr>
      <vt:lpstr>The Residents of Heaven</vt:lpstr>
      <vt:lpstr>Come and Drink</vt:lpstr>
      <vt:lpstr>“The Revelation of Jesus Christ”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136</cp:revision>
  <dcterms:created xsi:type="dcterms:W3CDTF">2021-11-27T21:34:51Z</dcterms:created>
  <dcterms:modified xsi:type="dcterms:W3CDTF">2022-05-07T23:17:33Z</dcterms:modified>
</cp:coreProperties>
</file>