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1" r:id="rId6"/>
    <p:sldId id="27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68156" autoAdjust="0"/>
  </p:normalViewPr>
  <p:slideViewPr>
    <p:cSldViewPr snapToGrid="0">
      <p:cViewPr varScale="1">
        <p:scale>
          <a:sx n="71" d="100"/>
          <a:sy n="71" d="100"/>
        </p:scale>
        <p:origin x="2376" y="28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80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</a:t>
            </a:r>
            <a:r>
              <a:rPr lang="en-US" b="1" dirty="0"/>
              <a:t>longest introduction </a:t>
            </a:r>
            <a:r>
              <a:rPr lang="en-US" dirty="0"/>
              <a:t>of any of Paul’s letters. Paul goes into more detail here because he had never been to Rome and he wanted to summarize his gospel for the Roman readers.</a:t>
            </a:r>
          </a:p>
          <a:p>
            <a:endParaRPr lang="en-US" dirty="0"/>
          </a:p>
          <a:p>
            <a:r>
              <a:rPr lang="en-US" b="1" dirty="0"/>
              <a:t>Apostle</a:t>
            </a:r>
            <a:r>
              <a:rPr lang="en-US" dirty="0"/>
              <a:t> emphasizes that </a:t>
            </a:r>
            <a:r>
              <a:rPr lang="en-US" b="1" dirty="0"/>
              <a:t>Paul’s authority </a:t>
            </a:r>
            <a:r>
              <a:rPr lang="en-US" dirty="0"/>
              <a:t>is equal to that of the 12 apostles chosen by Christ. The apostles were specifically called by Christ.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61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Jeremiah 31:31-34 pointed toward a New Covenant</a:t>
            </a:r>
          </a:p>
          <a:p>
            <a:endParaRPr lang="en-US" dirty="0"/>
          </a:p>
          <a:p>
            <a:r>
              <a:rPr lang="en-US" dirty="0"/>
              <a:t>True saving faith always produces ongoing obedience and submission to the lordship of Jesus Christ.</a:t>
            </a:r>
          </a:p>
          <a:p>
            <a:endParaRPr lang="en-US" dirty="0"/>
          </a:p>
          <a:p>
            <a:r>
              <a:rPr lang="en-US" dirty="0"/>
              <a:t>Paul’s ultimate goal in preaching to the Gentiles is </a:t>
            </a:r>
            <a:r>
              <a:rPr lang="en-US" b="1" dirty="0"/>
              <a:t>for the sake of his name</a:t>
            </a:r>
            <a:r>
              <a:rPr lang="en-US" dirty="0"/>
              <a:t>, that is, that Jesus Christ will be glorified. “Name” here means reputation or honor.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2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41953-07A9-78BF-6FAD-F3A218B66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5C885F-5C3D-A1AD-051D-ABA3A5471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1393BC-2BD2-E725-6E8B-B65275C44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 shows his love by </a:t>
            </a:r>
            <a:r>
              <a:rPr lang="en-US" b="1" dirty="0"/>
              <a:t>effectually calling </a:t>
            </a:r>
            <a:r>
              <a:rPr lang="en-US" dirty="0"/>
              <a:t>his people to himself. Saints (holy people in NIV) refers to all Christians; all believers stand before God as </a:t>
            </a:r>
            <a:r>
              <a:rPr lang="en-US" b="1" dirty="0"/>
              <a:t>his “holy ones.” </a:t>
            </a:r>
            <a:r>
              <a:rPr lang="en-US" dirty="0"/>
              <a:t>Grace means God’s unmerited favor. </a:t>
            </a:r>
            <a:r>
              <a:rPr lang="en-US" b="1" dirty="0"/>
              <a:t>Peace</a:t>
            </a:r>
            <a:r>
              <a:rPr lang="en-US" dirty="0"/>
              <a:t> is not just the absence of conflict but echoes the OT concept of shalom, where a person’s life with God and with everything else is in </a:t>
            </a:r>
            <a:r>
              <a:rPr lang="en-US" b="1" dirty="0"/>
              <a:t>ordered harmony, both physically and spiritually</a:t>
            </a:r>
            <a:r>
              <a:rPr lang="en-US" dirty="0"/>
              <a:t>, and “all is well.”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5276B-F89A-398C-C88E-6DDEBA824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3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25ED4-7261-A35C-5E88-C9D37126B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03EE8D-8EDA-1A20-A399-D419847C67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63C280-C971-F343-96D0-A17D6F854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would Paul preach the gospel to people who were already Christians? For Paul “</a:t>
            </a:r>
            <a:r>
              <a:rPr lang="en-US" b="1" dirty="0"/>
              <a:t>the gospel</a:t>
            </a:r>
            <a:r>
              <a:rPr lang="en-US" dirty="0"/>
              <a:t>” is not just a call to initial saving faith but also </a:t>
            </a:r>
            <a:r>
              <a:rPr lang="en-US" b="1" dirty="0"/>
              <a:t>a call to continue in a daily walk of faith</a:t>
            </a:r>
          </a:p>
          <a:p>
            <a:endParaRPr lang="en-US" b="1" dirty="0"/>
          </a:p>
          <a:p>
            <a:r>
              <a:rPr lang="en-US" b="0" dirty="0"/>
              <a:t>The gospel is not just a teaching to follow, but the </a:t>
            </a:r>
            <a:r>
              <a:rPr lang="en-US" b="1" dirty="0"/>
              <a:t>power of God to save!</a:t>
            </a:r>
            <a:r>
              <a:rPr lang="en-US" b="0" dirty="0"/>
              <a:t> We have the amazing privilege to </a:t>
            </a:r>
            <a:r>
              <a:rPr lang="en-US" b="1" dirty="0"/>
              <a:t>shared it</a:t>
            </a:r>
            <a:r>
              <a:rPr lang="en-US" b="0" dirty="0"/>
              <a:t>! (Romans 10:14)</a:t>
            </a:r>
          </a:p>
          <a:p>
            <a:endParaRPr lang="en-US" dirty="0"/>
          </a:p>
          <a:p>
            <a:r>
              <a:rPr lang="en-US" b="1" dirty="0"/>
              <a:t>Righteousness</a:t>
            </a:r>
            <a:r>
              <a:rPr lang="en-US" dirty="0"/>
              <a:t> is a major theme of this book, appearing in one form or another over 30 times in Romans.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“righteousness from God,” so that it denotes right standing before God (a legal reality) that is given to people by God. (Hebrews 12:14; 2 Corinthians 5:21)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4E35D-11C5-0A68-90EE-728E224299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/>
          </a:bodyPr>
          <a:lstStyle/>
          <a:p>
            <a:r>
              <a:rPr lang="en-US" sz="6600" b="1" dirty="0"/>
              <a:t>Romans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Introduction </a:t>
            </a:r>
          </a:p>
          <a:p>
            <a:r>
              <a:rPr lang="en-US" sz="4400" dirty="0"/>
              <a:t>and Chapter 1a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473" y="174302"/>
            <a:ext cx="8228271" cy="930929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Introduction to Romans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80" y="1184753"/>
            <a:ext cx="8325292" cy="53432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u="sng" dirty="0"/>
              <a:t>Author</a:t>
            </a:r>
            <a:r>
              <a:rPr lang="en-US" sz="2400" dirty="0"/>
              <a:t>: Paul, a Roman citizen who spent much of his early life in Jerusalem, a student of rabbi Gamaliel (</a:t>
            </a:r>
            <a:r>
              <a:rPr lang="en-US" sz="2400" b="1" dirty="0"/>
              <a:t>Acts 22:3</a:t>
            </a:r>
            <a:r>
              <a:rPr lang="en-US" sz="2400" dirty="0"/>
              <a:t>). Like his father before him, he was a Pharisee (</a:t>
            </a:r>
            <a:r>
              <a:rPr lang="en-US" sz="2400" b="1" dirty="0"/>
              <a:t>Acts 23:6</a:t>
            </a:r>
            <a:r>
              <a:rPr lang="en-US" sz="2400" dirty="0"/>
              <a:t>).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u="sng" dirty="0"/>
              <a:t>Who</a:t>
            </a:r>
            <a:r>
              <a:rPr lang="en-US" sz="2400" dirty="0"/>
              <a:t>: Written to Roman church, probably started by believers converted at Pentecost.  Since they had never been directly taught by an apostle, Paul desired to visit and teach them.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u="sng" dirty="0"/>
              <a:t>When</a:t>
            </a:r>
            <a:r>
              <a:rPr lang="en-US" sz="2400" dirty="0"/>
              <a:t>: Around 56 A.D. Written while Paul was in Corinth; delivered to the Roman church by Phoebe (Rom 16:1,2).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u="sng" dirty="0"/>
              <a:t>Structure</a:t>
            </a:r>
            <a:r>
              <a:rPr lang="en-US" sz="2400" dirty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 Chapters 1-11: Theological truth about salvation by grace alone through faith alone in Christ alone.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 Chapters 12-16: Life lessons for Christians and the church</a:t>
            </a:r>
          </a:p>
        </p:txBody>
      </p:sp>
    </p:spTree>
    <p:extLst>
      <p:ext uri="{BB962C8B-B14F-4D97-AF65-F5344CB8AC3E}">
        <p14:creationId xmlns:p14="http://schemas.microsoft.com/office/powerpoint/2010/main" val="336343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Gospel of God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Romans 1:1</a:t>
            </a:r>
            <a:r>
              <a:rPr lang="en-US" dirty="0"/>
              <a:t>  Paul calls himself a “</a:t>
            </a:r>
            <a:r>
              <a:rPr lang="en-US" b="1" dirty="0"/>
              <a:t>servant</a:t>
            </a:r>
            <a:r>
              <a:rPr lang="en-US" dirty="0"/>
              <a:t> of Jesus Christ.”  The Hebrew view of the Greek word “</a:t>
            </a:r>
            <a:r>
              <a:rPr lang="en-US" dirty="0" err="1"/>
              <a:t>doulos</a:t>
            </a:r>
            <a:r>
              <a:rPr lang="en-US" dirty="0"/>
              <a:t>” (slave) describes a servant who </a:t>
            </a:r>
            <a:r>
              <a:rPr lang="en-US" b="1" dirty="0"/>
              <a:t>willingly submits</a:t>
            </a:r>
            <a:r>
              <a:rPr lang="en-US" dirty="0"/>
              <a:t> to a master he </a:t>
            </a:r>
            <a:r>
              <a:rPr lang="en-US" b="1" dirty="0"/>
              <a:t>loves and respects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Apostle</a:t>
            </a:r>
            <a:r>
              <a:rPr lang="en-US" dirty="0"/>
              <a:t> (“one who is sent”):  in the New Testament, refers to 12 men, chosen by Jesus, given </a:t>
            </a:r>
            <a:r>
              <a:rPr lang="en-US" b="1" dirty="0"/>
              <a:t>authority</a:t>
            </a:r>
            <a:r>
              <a:rPr lang="en-US" dirty="0"/>
              <a:t> and </a:t>
            </a:r>
            <a:r>
              <a:rPr lang="en-US" b="1" dirty="0"/>
              <a:t>power</a:t>
            </a:r>
            <a:r>
              <a:rPr lang="en-US" dirty="0"/>
              <a:t> to speak for Him and write the Bible (2Cor 12:12)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Gospel of God</a:t>
            </a:r>
            <a:r>
              <a:rPr lang="en-US" dirty="0"/>
              <a:t>” (gospel used 60 times in Romans): an announcement of “good news” by authorities.  This good news comes from the Highest Authority!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set apart</a:t>
            </a:r>
            <a:r>
              <a:rPr lang="en-US" dirty="0"/>
              <a:t>”: Paul was </a:t>
            </a:r>
            <a:r>
              <a:rPr lang="en-US" u="sng" dirty="0"/>
              <a:t>very passionate and focused</a:t>
            </a:r>
            <a:r>
              <a:rPr lang="en-US" dirty="0"/>
              <a:t> on the gospel message (1Corinthians 9:16)</a:t>
            </a:r>
          </a:p>
        </p:txBody>
      </p:sp>
    </p:spTree>
    <p:extLst>
      <p:ext uri="{BB962C8B-B14F-4D97-AF65-F5344CB8AC3E}">
        <p14:creationId xmlns:p14="http://schemas.microsoft.com/office/powerpoint/2010/main" val="183951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AA370-E931-6D42-AE2C-E28A96016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4A47-1A8C-F6FB-2165-3F457475F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Gospel of God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4B1C05-722E-E4F9-61F5-FE1BA3DE1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1:2</a:t>
            </a:r>
            <a:r>
              <a:rPr lang="en-US" dirty="0"/>
              <a:t>  “</a:t>
            </a:r>
            <a:r>
              <a:rPr lang="en-US" b="1" dirty="0"/>
              <a:t>promised beforehand through His prophets</a:t>
            </a:r>
            <a:r>
              <a:rPr lang="en-US" dirty="0"/>
              <a:t>” – The Jews accused Paul of preaching a new message, but he showed that it was the same message of OT prophets.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1:3</a:t>
            </a:r>
            <a:r>
              <a:rPr lang="en-US" dirty="0"/>
              <a:t> Jesus is the Son of God, descended from David as promised, a true historical, physical person.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1:4</a:t>
            </a:r>
            <a:r>
              <a:rPr lang="en-US" dirty="0"/>
              <a:t>  “</a:t>
            </a:r>
            <a:r>
              <a:rPr lang="en-US" b="1" dirty="0"/>
              <a:t>by His resurrection</a:t>
            </a:r>
            <a:r>
              <a:rPr lang="en-US" dirty="0"/>
              <a:t>” – this powerful act separates Jesus from all other religious leaders!  As human, Christ acted by the power of the “Spirit of holiness.”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1:5-6</a:t>
            </a:r>
            <a:r>
              <a:rPr lang="en-US" dirty="0"/>
              <a:t> “Through Him </a:t>
            </a:r>
            <a:r>
              <a:rPr lang="en-US" b="1" dirty="0"/>
              <a:t>we received grace</a:t>
            </a:r>
            <a:r>
              <a:rPr lang="en-US" dirty="0"/>
              <a:t>” – the most important part of the gospel message: salvation is a </a:t>
            </a:r>
            <a:r>
              <a:rPr lang="en-US" b="1" dirty="0"/>
              <a:t>free gift from God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faith … all the Gentiles</a:t>
            </a:r>
            <a:r>
              <a:rPr lang="en-US" dirty="0"/>
              <a:t>” – Paul was set apart to call all Gentiles to </a:t>
            </a:r>
            <a:r>
              <a:rPr lang="en-US" b="1" dirty="0"/>
              <a:t>faith</a:t>
            </a:r>
            <a:r>
              <a:rPr lang="en-US" dirty="0"/>
              <a:t> in Christ that </a:t>
            </a:r>
            <a:r>
              <a:rPr lang="en-US" b="1" dirty="0"/>
              <a:t>leads to obedience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393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09B6C-F841-05CE-15CE-035ACB900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C7B9C-8F83-ACFB-6B48-CEF9C2C91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Blessed by God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2B0CB2-7DB2-8E90-46C9-227629B05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1:7</a:t>
            </a:r>
            <a:r>
              <a:rPr lang="en-US" dirty="0"/>
              <a:t>  We receive </a:t>
            </a:r>
            <a:r>
              <a:rPr lang="en-US" u="sng" dirty="0"/>
              <a:t>amazing blessings</a:t>
            </a:r>
            <a:r>
              <a:rPr lang="en-US" dirty="0"/>
              <a:t>:  </a:t>
            </a:r>
            <a:r>
              <a:rPr lang="en-US" b="1" dirty="0"/>
              <a:t>loved </a:t>
            </a:r>
            <a:r>
              <a:rPr lang="en-US" dirty="0"/>
              <a:t>by God; </a:t>
            </a:r>
            <a:r>
              <a:rPr lang="en-US" b="1" dirty="0"/>
              <a:t>called</a:t>
            </a:r>
            <a:r>
              <a:rPr lang="en-US" dirty="0"/>
              <a:t> to salvation; His </a:t>
            </a:r>
            <a:r>
              <a:rPr lang="en-US" b="1" dirty="0"/>
              <a:t>holy </a:t>
            </a:r>
            <a:r>
              <a:rPr lang="en-US" dirty="0"/>
              <a:t>people;</a:t>
            </a:r>
            <a:r>
              <a:rPr lang="en-US" b="1" dirty="0"/>
              <a:t> grace </a:t>
            </a:r>
            <a:r>
              <a:rPr lang="en-US" dirty="0"/>
              <a:t>and</a:t>
            </a:r>
            <a:r>
              <a:rPr lang="en-US" b="1" dirty="0"/>
              <a:t> peace </a:t>
            </a:r>
            <a:r>
              <a:rPr lang="en-US" dirty="0"/>
              <a:t>from God!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1:8</a:t>
            </a:r>
            <a:r>
              <a:rPr lang="en-US" dirty="0"/>
              <a:t>  The </a:t>
            </a:r>
            <a:r>
              <a:rPr lang="en-US" b="1" dirty="0"/>
              <a:t>faith</a:t>
            </a:r>
            <a:r>
              <a:rPr lang="en-US" dirty="0"/>
              <a:t> of Roman Christians was </a:t>
            </a:r>
            <a:r>
              <a:rPr lang="en-US" b="1" dirty="0"/>
              <a:t>widely known</a:t>
            </a:r>
            <a:r>
              <a:rPr lang="en-US" dirty="0"/>
              <a:t>:  all “Jews” were ordered by Claudius to leave Rome in 49AD because of “</a:t>
            </a:r>
            <a:r>
              <a:rPr lang="en-US" dirty="0" err="1"/>
              <a:t>Chrestus</a:t>
            </a:r>
            <a:r>
              <a:rPr lang="en-US" dirty="0"/>
              <a:t>” (Christ)  (Acts 18:2)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1:9-10</a:t>
            </a:r>
            <a:r>
              <a:rPr lang="en-US" dirty="0"/>
              <a:t>  Paul </a:t>
            </a:r>
            <a:r>
              <a:rPr lang="en-US" b="1" dirty="0"/>
              <a:t>prayed often </a:t>
            </a:r>
            <a:r>
              <a:rPr lang="en-US" dirty="0"/>
              <a:t>for believers, and so should we (e.g. Philippians 1:9-11; Colossians 1:9-12)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1:11-12</a:t>
            </a:r>
            <a:r>
              <a:rPr lang="en-US" dirty="0"/>
              <a:t>  The </a:t>
            </a:r>
            <a:r>
              <a:rPr lang="en-US" b="1" dirty="0"/>
              <a:t>teacher</a:t>
            </a:r>
            <a:r>
              <a:rPr lang="en-US" dirty="0"/>
              <a:t> </a:t>
            </a:r>
            <a:r>
              <a:rPr lang="en-US" u="sng" dirty="0"/>
              <a:t>and</a:t>
            </a:r>
            <a:r>
              <a:rPr lang="en-US" dirty="0"/>
              <a:t> the </a:t>
            </a:r>
            <a:r>
              <a:rPr lang="en-US" b="1" dirty="0"/>
              <a:t>students</a:t>
            </a:r>
            <a:r>
              <a:rPr lang="en-US" dirty="0"/>
              <a:t> can each </a:t>
            </a:r>
            <a:r>
              <a:rPr lang="en-US" b="1" dirty="0"/>
              <a:t>encourage one another</a:t>
            </a:r>
            <a:r>
              <a:rPr lang="en-US" dirty="0"/>
              <a:t> by their genuine faith.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1:13</a:t>
            </a:r>
            <a:r>
              <a:rPr lang="en-US" dirty="0"/>
              <a:t>  Paul may have been </a:t>
            </a:r>
            <a:r>
              <a:rPr lang="en-US" b="1" dirty="0"/>
              <a:t>prevented</a:t>
            </a:r>
            <a:r>
              <a:rPr lang="en-US" dirty="0"/>
              <a:t> from visiting Rome by God so that we could </a:t>
            </a:r>
            <a:r>
              <a:rPr lang="en-US" b="1" dirty="0"/>
              <a:t>all have </a:t>
            </a:r>
            <a:r>
              <a:rPr lang="en-US" dirty="0"/>
              <a:t>the book of </a:t>
            </a:r>
            <a:r>
              <a:rPr lang="en-US" b="1" dirty="0"/>
              <a:t>Romans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6584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28B30-DA45-7D6F-1229-19A6CFC35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2A9D0-BCAF-53B9-D91C-C8B4F1905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Power of God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7A5AC70-E28A-3A88-C15E-01BF30733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1:14-15</a:t>
            </a:r>
            <a:r>
              <a:rPr lang="en-US" dirty="0"/>
              <a:t>  The gospel is for all people: Greeks (educated people) and non-Greeks (uneducated, non-Greek speakers), wise or foolish.  All are equal to God (</a:t>
            </a:r>
            <a:r>
              <a:rPr lang="en-US" b="1" dirty="0"/>
              <a:t>Jas 2:5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1:16 </a:t>
            </a:r>
            <a:r>
              <a:rPr lang="en-US" dirty="0"/>
              <a:t> Paul was imprisoned (Acts 16:23), laughed at (Acts 17:32, stoned (Acts 14:19), fearful (1 Cor 2:3) but </a:t>
            </a:r>
            <a:r>
              <a:rPr lang="en-US" b="1" dirty="0"/>
              <a:t>never ashamed </a:t>
            </a:r>
            <a:r>
              <a:rPr lang="en-US" dirty="0"/>
              <a:t>of the gospel.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Only God’s power </a:t>
            </a:r>
            <a:r>
              <a:rPr lang="en-US" dirty="0"/>
              <a:t>is able to overcome man’s sinful nature and give him new life!  True </a:t>
            </a:r>
            <a:r>
              <a:rPr lang="en-US" b="1" dirty="0"/>
              <a:t>saving faith is a gift </a:t>
            </a:r>
            <a:r>
              <a:rPr lang="en-US" dirty="0"/>
              <a:t>from God to everyone who </a:t>
            </a:r>
            <a:r>
              <a:rPr lang="en-US" b="1" dirty="0"/>
              <a:t>believes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1:17 </a:t>
            </a:r>
            <a:r>
              <a:rPr lang="en-US" dirty="0"/>
              <a:t> </a:t>
            </a:r>
            <a:r>
              <a:rPr lang="en-US" b="1" dirty="0"/>
              <a:t>Righteousness … revealed</a:t>
            </a:r>
            <a:r>
              <a:rPr lang="en-US" dirty="0"/>
              <a:t>: perfect obedience to God’s law and matching His holy character – completely a gift of grace by faith from beginning to end. </a:t>
            </a:r>
          </a:p>
        </p:txBody>
      </p:sp>
    </p:spTree>
    <p:extLst>
      <p:ext uri="{BB962C8B-B14F-4D97-AF65-F5344CB8AC3E}">
        <p14:creationId xmlns:p14="http://schemas.microsoft.com/office/powerpoint/2010/main" val="222156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2229" y="1073889"/>
            <a:ext cx="8530771" cy="56162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have been blessed by God with His love, salvation, holiness, grace and peace!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our faith noticed by others?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should pray for each other to have greater love, knowledge of God’s will, purity of heart, the fruit of righteousness – all to the glory and praise of God. 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Never be ashamed of the gospel – it is the only hope for salvation to sinful people!</a:t>
            </a:r>
          </a:p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1541</TotalTime>
  <Words>1074</Words>
  <Application>Microsoft Office PowerPoint</Application>
  <PresentationFormat>On-screen Show (4:3)</PresentationFormat>
  <Paragraphs>58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Wingdings</vt:lpstr>
      <vt:lpstr>Office Theme</vt:lpstr>
      <vt:lpstr>Romans</vt:lpstr>
      <vt:lpstr>Introduction to Romans</vt:lpstr>
      <vt:lpstr>The Gospel of God</vt:lpstr>
      <vt:lpstr>The Gospel of God</vt:lpstr>
      <vt:lpstr>Blessed by God</vt:lpstr>
      <vt:lpstr>The Power of God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67</cp:revision>
  <dcterms:created xsi:type="dcterms:W3CDTF">2022-11-02T22:17:55Z</dcterms:created>
  <dcterms:modified xsi:type="dcterms:W3CDTF">2025-06-14T12:45:51Z</dcterms:modified>
</cp:coreProperties>
</file>