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72" r:id="rId3"/>
    <p:sldId id="273" r:id="rId4"/>
    <p:sldId id="274" r:id="rId5"/>
    <p:sldId id="278" r:id="rId6"/>
    <p:sldId id="280" r:id="rId7"/>
    <p:sldId id="279" r:id="rId8"/>
    <p:sldId id="275" r:id="rId9"/>
    <p:sldId id="276" r:id="rId10"/>
    <p:sldId id="277" r:id="rId11"/>
    <p:sldId id="26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205" autoAdjust="0"/>
    <p:restoredTop sz="84880" autoAdjust="0"/>
  </p:normalViewPr>
  <p:slideViewPr>
    <p:cSldViewPr snapToGrid="0">
      <p:cViewPr varScale="1">
        <p:scale>
          <a:sx n="91" d="100"/>
          <a:sy n="91" d="100"/>
        </p:scale>
        <p:origin x="1296" y="306"/>
      </p:cViewPr>
      <p:guideLst/>
    </p:cSldViewPr>
  </p:slideViewPr>
  <p:notesTextViewPr>
    <p:cViewPr>
      <p:scale>
        <a:sx n="176" d="100"/>
        <a:sy n="176" d="100"/>
      </p:scale>
      <p:origin x="0" y="-12"/>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6E1A17-0C42-46D3-B25B-C5FDCF936158}" type="datetimeFigureOut">
              <a:rPr lang="en-US" smtClean="0"/>
              <a:t>6/28/2025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5137F4-5C01-4833-8342-24C0486150F5}" type="slidenum">
              <a:rPr lang="en-US" smtClean="0"/>
              <a:t>‹#›</a:t>
            </a:fld>
            <a:endParaRPr lang="en-US"/>
          </a:p>
        </p:txBody>
      </p:sp>
    </p:spTree>
    <p:extLst>
      <p:ext uri="{BB962C8B-B14F-4D97-AF65-F5344CB8AC3E}">
        <p14:creationId xmlns:p14="http://schemas.microsoft.com/office/powerpoint/2010/main" val="311655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25ED4-7261-A35C-5E88-C9D37126BE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03EE8D-8EDA-1A20-A399-D419847C67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63C280-C971-F343-96D0-A17D6F854833}"/>
              </a:ext>
            </a:extLst>
          </p:cNvPr>
          <p:cNvSpPr>
            <a:spLocks noGrp="1"/>
          </p:cNvSpPr>
          <p:nvPr>
            <p:ph type="body" idx="1"/>
          </p:nvPr>
        </p:nvSpPr>
        <p:spPr/>
        <p:txBody>
          <a:bodyPr/>
          <a:lstStyle/>
          <a:p>
            <a:r>
              <a:rPr lang="en-US" dirty="0"/>
              <a:t>Why would Paul preach the gospel to people who were already Christians? For Paul “</a:t>
            </a:r>
            <a:r>
              <a:rPr lang="en-US" b="1" dirty="0"/>
              <a:t>the gospel</a:t>
            </a:r>
            <a:r>
              <a:rPr lang="en-US" dirty="0"/>
              <a:t>” is not just a call to initial saving faith but also </a:t>
            </a:r>
            <a:r>
              <a:rPr lang="en-US" b="1" dirty="0"/>
              <a:t>a call to continue in a daily walk of faith</a:t>
            </a:r>
          </a:p>
          <a:p>
            <a:endParaRPr lang="en-US" b="1" dirty="0"/>
          </a:p>
          <a:p>
            <a:r>
              <a:rPr lang="en-US" b="0" dirty="0"/>
              <a:t>The gospel is the power of God to save, but it </a:t>
            </a:r>
            <a:r>
              <a:rPr lang="en-US" b="1" dirty="0"/>
              <a:t>must be shared</a:t>
            </a:r>
            <a:r>
              <a:rPr lang="en-US" b="0" dirty="0"/>
              <a:t>! (Romans 10:14)</a:t>
            </a:r>
          </a:p>
          <a:p>
            <a:endParaRPr lang="en-US" dirty="0"/>
          </a:p>
          <a:p>
            <a:r>
              <a:rPr lang="en-US" b="1" dirty="0"/>
              <a:t>The Righteousness</a:t>
            </a:r>
            <a:r>
              <a:rPr lang="en-US" dirty="0"/>
              <a:t> </a:t>
            </a:r>
            <a:r>
              <a:rPr lang="en-US" b="1" dirty="0"/>
              <a:t>of God </a:t>
            </a:r>
            <a:r>
              <a:rPr lang="en-US" dirty="0"/>
              <a:t>is </a:t>
            </a:r>
            <a:r>
              <a:rPr lang="en-US" b="1" dirty="0"/>
              <a:t>revealed</a:t>
            </a:r>
            <a:r>
              <a:rPr lang="en-US" dirty="0"/>
              <a:t>.  People assume that they are good enough by comparing with other sinful people, but the gospel of the Bible </a:t>
            </a:r>
            <a:r>
              <a:rPr lang="en-US" b="1" dirty="0"/>
              <a:t>reveals</a:t>
            </a:r>
            <a:r>
              <a:rPr lang="en-US" dirty="0"/>
              <a:t> </a:t>
            </a:r>
            <a:r>
              <a:rPr lang="en-US" b="1" dirty="0"/>
              <a:t>our sinfulness </a:t>
            </a:r>
            <a:r>
              <a:rPr lang="en-US" dirty="0"/>
              <a:t>and </a:t>
            </a:r>
            <a:r>
              <a:rPr lang="en-US" b="1" dirty="0"/>
              <a:t>need of a Savior</a:t>
            </a:r>
            <a:r>
              <a:rPr lang="en-US" dirty="0"/>
              <a:t>.</a:t>
            </a:r>
          </a:p>
          <a:p>
            <a:endParaRPr lang="en-US" dirty="0"/>
          </a:p>
          <a:p>
            <a:r>
              <a:rPr lang="en-US" dirty="0"/>
              <a:t>Righteousness is a major theme of Romans, appearing in one form or another over 30 times in Romans.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“righteousness from God,” so that it denotes right standing before God (a legal reality) that is given to people by God. (Hebrews 12:14; 2 Corinthians 5:21)</a:t>
            </a:r>
          </a:p>
        </p:txBody>
      </p:sp>
      <p:sp>
        <p:nvSpPr>
          <p:cNvPr id="4" name="Slide Number Placeholder 3">
            <a:extLst>
              <a:ext uri="{FF2B5EF4-FFF2-40B4-BE49-F238E27FC236}">
                <a16:creationId xmlns:a16="http://schemas.microsoft.com/office/drawing/2014/main" id="{8894E35D-11C5-0A68-90EE-728E2242997A}"/>
              </a:ext>
            </a:extLst>
          </p:cNvPr>
          <p:cNvSpPr>
            <a:spLocks noGrp="1"/>
          </p:cNvSpPr>
          <p:nvPr>
            <p:ph type="sldNum" sz="quarter" idx="5"/>
          </p:nvPr>
        </p:nvSpPr>
        <p:spPr/>
        <p:txBody>
          <a:bodyPr/>
          <a:lstStyle/>
          <a:p>
            <a:fld id="{F85137F4-5C01-4833-8342-24C0486150F5}" type="slidenum">
              <a:rPr lang="en-US" smtClean="0"/>
              <a:t>2</a:t>
            </a:fld>
            <a:endParaRPr lang="en-US"/>
          </a:p>
        </p:txBody>
      </p:sp>
    </p:spTree>
    <p:extLst>
      <p:ext uri="{BB962C8B-B14F-4D97-AF65-F5344CB8AC3E}">
        <p14:creationId xmlns:p14="http://schemas.microsoft.com/office/powerpoint/2010/main" val="332851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5137F4-5C01-4833-8342-24C0486150F5}" type="slidenum">
              <a:rPr lang="en-US" smtClean="0"/>
              <a:t>11</a:t>
            </a:fld>
            <a:endParaRPr lang="en-US"/>
          </a:p>
        </p:txBody>
      </p:sp>
    </p:spTree>
    <p:extLst>
      <p:ext uri="{BB962C8B-B14F-4D97-AF65-F5344CB8AC3E}">
        <p14:creationId xmlns:p14="http://schemas.microsoft.com/office/powerpoint/2010/main" val="4015696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A50C8-8C18-6F04-493C-D61A707468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B5342C-4AF6-6C0F-A2CA-74AE831394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27E3F2-D972-CD9E-478C-62AB3AC2D5C1}"/>
              </a:ext>
            </a:extLst>
          </p:cNvPr>
          <p:cNvSpPr>
            <a:spLocks noGrp="1"/>
          </p:cNvSpPr>
          <p:nvPr>
            <p:ph type="body" idx="1"/>
          </p:nvPr>
        </p:nvSpPr>
        <p:spPr/>
        <p:txBody>
          <a:bodyPr/>
          <a:lstStyle/>
          <a:p>
            <a:r>
              <a:rPr lang="en-US" dirty="0"/>
              <a:t>Picture a </a:t>
            </a:r>
            <a:r>
              <a:rPr lang="en-US" b="1" dirty="0"/>
              <a:t>perfect judge </a:t>
            </a:r>
            <a:r>
              <a:rPr lang="en-US" dirty="0"/>
              <a:t>in a courtroom.  He doesn’t need to get angry and shout – he wisely and consistently gives the </a:t>
            </a:r>
            <a:r>
              <a:rPr lang="en-US" b="1" dirty="0"/>
              <a:t>proper judgment </a:t>
            </a:r>
            <a:r>
              <a:rPr lang="en-US" dirty="0"/>
              <a:t>to those who have disobeyed the law.</a:t>
            </a:r>
          </a:p>
          <a:p>
            <a:endParaRPr lang="en-US" dirty="0"/>
          </a:p>
          <a:p>
            <a:r>
              <a:rPr lang="en-US" dirty="0"/>
              <a:t>In this chapter, we will see God’s wrath of </a:t>
            </a:r>
            <a:r>
              <a:rPr lang="en-US" b="1" dirty="0"/>
              <a:t>abandonment</a:t>
            </a:r>
            <a:r>
              <a:rPr lang="en-US" dirty="0"/>
              <a:t>…</a:t>
            </a:r>
          </a:p>
          <a:p>
            <a:endParaRPr lang="en-US" dirty="0"/>
          </a:p>
          <a:p>
            <a:r>
              <a:rPr lang="en-US" dirty="0"/>
              <a:t>The most graphic revelation of God’s holy wrath and hatred against sin was when he poured out divine judgment on his Son on the cross.</a:t>
            </a:r>
          </a:p>
        </p:txBody>
      </p:sp>
      <p:sp>
        <p:nvSpPr>
          <p:cNvPr id="4" name="Slide Number Placeholder 3">
            <a:extLst>
              <a:ext uri="{FF2B5EF4-FFF2-40B4-BE49-F238E27FC236}">
                <a16:creationId xmlns:a16="http://schemas.microsoft.com/office/drawing/2014/main" id="{C82C7230-A6BB-644E-1B5A-706686BE92F6}"/>
              </a:ext>
            </a:extLst>
          </p:cNvPr>
          <p:cNvSpPr>
            <a:spLocks noGrp="1"/>
          </p:cNvSpPr>
          <p:nvPr>
            <p:ph type="sldNum" sz="quarter" idx="5"/>
          </p:nvPr>
        </p:nvSpPr>
        <p:spPr/>
        <p:txBody>
          <a:bodyPr/>
          <a:lstStyle/>
          <a:p>
            <a:fld id="{F85137F4-5C01-4833-8342-24C0486150F5}" type="slidenum">
              <a:rPr lang="en-US" smtClean="0"/>
              <a:t>3</a:t>
            </a:fld>
            <a:endParaRPr lang="en-US"/>
          </a:p>
        </p:txBody>
      </p:sp>
    </p:spTree>
    <p:extLst>
      <p:ext uri="{BB962C8B-B14F-4D97-AF65-F5344CB8AC3E}">
        <p14:creationId xmlns:p14="http://schemas.microsoft.com/office/powerpoint/2010/main" val="2357161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B0C42-17D6-65CE-2437-271DA716DE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335016-4EB0-C813-7D59-8D5181F993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8EE659-DB27-D54D-C96F-7410A1180CC5}"/>
              </a:ext>
            </a:extLst>
          </p:cNvPr>
          <p:cNvSpPr>
            <a:spLocks noGrp="1"/>
          </p:cNvSpPr>
          <p:nvPr>
            <p:ph type="body" idx="1"/>
          </p:nvPr>
        </p:nvSpPr>
        <p:spPr/>
        <p:txBody>
          <a:bodyPr/>
          <a:lstStyle/>
          <a:p>
            <a:r>
              <a:rPr lang="en-US" dirty="0"/>
              <a:t>The creation delivers a clear, unmistakable message about God’s person (cf. Ps. 19: 1– 8; 94: 9; Acts 14: 15– 17; 17: 23– 28). </a:t>
            </a:r>
          </a:p>
          <a:p>
            <a:endParaRPr lang="en-US" dirty="0"/>
          </a:p>
          <a:p>
            <a:r>
              <a:rPr lang="en-US" dirty="0"/>
              <a:t>They are without excuse. God holds all men responsible for their refusal to acknowledge what he has shown them of himself in his creation.</a:t>
            </a:r>
          </a:p>
          <a:p>
            <a:endParaRPr lang="en-US" dirty="0"/>
          </a:p>
        </p:txBody>
      </p:sp>
      <p:sp>
        <p:nvSpPr>
          <p:cNvPr id="4" name="Slide Number Placeholder 3">
            <a:extLst>
              <a:ext uri="{FF2B5EF4-FFF2-40B4-BE49-F238E27FC236}">
                <a16:creationId xmlns:a16="http://schemas.microsoft.com/office/drawing/2014/main" id="{2AD8993C-7E17-BFE4-FCAE-B6A5F9025568}"/>
              </a:ext>
            </a:extLst>
          </p:cNvPr>
          <p:cNvSpPr>
            <a:spLocks noGrp="1"/>
          </p:cNvSpPr>
          <p:nvPr>
            <p:ph type="sldNum" sz="quarter" idx="5"/>
          </p:nvPr>
        </p:nvSpPr>
        <p:spPr/>
        <p:txBody>
          <a:bodyPr/>
          <a:lstStyle/>
          <a:p>
            <a:fld id="{F85137F4-5C01-4833-8342-24C0486150F5}" type="slidenum">
              <a:rPr lang="en-US" smtClean="0"/>
              <a:t>4</a:t>
            </a:fld>
            <a:endParaRPr lang="en-US"/>
          </a:p>
        </p:txBody>
      </p:sp>
    </p:spTree>
    <p:extLst>
      <p:ext uri="{BB962C8B-B14F-4D97-AF65-F5344CB8AC3E}">
        <p14:creationId xmlns:p14="http://schemas.microsoft.com/office/powerpoint/2010/main" val="3374326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can’t even begin to imagine 20 billion galaxies.  The universe declares the “eternal power” of God.</a:t>
            </a:r>
          </a:p>
        </p:txBody>
      </p:sp>
      <p:sp>
        <p:nvSpPr>
          <p:cNvPr id="4" name="Slide Number Placeholder 3"/>
          <p:cNvSpPr>
            <a:spLocks noGrp="1"/>
          </p:cNvSpPr>
          <p:nvPr>
            <p:ph type="sldNum" sz="quarter" idx="5"/>
          </p:nvPr>
        </p:nvSpPr>
        <p:spPr/>
        <p:txBody>
          <a:bodyPr/>
          <a:lstStyle/>
          <a:p>
            <a:fld id="{F85137F4-5C01-4833-8342-24C0486150F5}" type="slidenum">
              <a:rPr lang="en-US" smtClean="0"/>
              <a:t>5</a:t>
            </a:fld>
            <a:endParaRPr lang="en-US"/>
          </a:p>
        </p:txBody>
      </p:sp>
    </p:spTree>
    <p:extLst>
      <p:ext uri="{BB962C8B-B14F-4D97-AF65-F5344CB8AC3E}">
        <p14:creationId xmlns:p14="http://schemas.microsoft.com/office/powerpoint/2010/main" val="2617362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Simply looking at a variety of insects shows the amazing creativity of God.  He loves beauty and functional design – many specific creatures made for a very important purpose.</a:t>
            </a:r>
          </a:p>
          <a:p>
            <a:endParaRPr lang="en-US" dirty="0"/>
          </a:p>
          <a:p>
            <a:r>
              <a:rPr lang="en-US" dirty="0"/>
              <a:t>By the way, the title of this picture is “Works of Art of Evolution.”  What kind of blindness is required to think such foolishness?</a:t>
            </a:r>
          </a:p>
        </p:txBody>
      </p:sp>
      <p:sp>
        <p:nvSpPr>
          <p:cNvPr id="4" name="Slide Number Placeholder 3"/>
          <p:cNvSpPr>
            <a:spLocks noGrp="1"/>
          </p:cNvSpPr>
          <p:nvPr>
            <p:ph type="sldNum" sz="quarter" idx="5"/>
          </p:nvPr>
        </p:nvSpPr>
        <p:spPr/>
        <p:txBody>
          <a:bodyPr/>
          <a:lstStyle/>
          <a:p>
            <a:fld id="{F85137F4-5C01-4833-8342-24C0486150F5}" type="slidenum">
              <a:rPr lang="en-US" smtClean="0"/>
              <a:t>6</a:t>
            </a:fld>
            <a:endParaRPr lang="en-US"/>
          </a:p>
        </p:txBody>
      </p:sp>
    </p:spTree>
    <p:extLst>
      <p:ext uri="{BB962C8B-B14F-4D97-AF65-F5344CB8AC3E}">
        <p14:creationId xmlns:p14="http://schemas.microsoft.com/office/powerpoint/2010/main" val="2352546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6212A-33B0-CEC0-D732-4E96C740ED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85A3F1-944F-331B-4B4D-0901C81641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4ECC4-8154-B259-ECA2-CD0AEC4B4CCE}"/>
              </a:ext>
            </a:extLst>
          </p:cNvPr>
          <p:cNvSpPr>
            <a:spLocks noGrp="1"/>
          </p:cNvSpPr>
          <p:nvPr>
            <p:ph type="body" idx="1"/>
          </p:nvPr>
        </p:nvSpPr>
        <p:spPr/>
        <p:txBody>
          <a:bodyPr/>
          <a:lstStyle/>
          <a:p>
            <a:r>
              <a:rPr lang="en-US" dirty="0"/>
              <a:t>The creation delivers a clear, unmistakable message about God’s person (cf. Ps. 19: 1– 8; 94: 9; Acts 14: 15– 17; 17: 23– 28). </a:t>
            </a:r>
          </a:p>
          <a:p>
            <a:endParaRPr lang="en-US" dirty="0"/>
          </a:p>
          <a:p>
            <a:r>
              <a:rPr lang="en-US" dirty="0"/>
              <a:t>They are without excuse. God holds all men responsible for their refusal to acknowledge what he has shown them of himself in his creation.</a:t>
            </a:r>
          </a:p>
          <a:p>
            <a:endParaRPr lang="en-US" dirty="0"/>
          </a:p>
        </p:txBody>
      </p:sp>
      <p:sp>
        <p:nvSpPr>
          <p:cNvPr id="4" name="Slide Number Placeholder 3">
            <a:extLst>
              <a:ext uri="{FF2B5EF4-FFF2-40B4-BE49-F238E27FC236}">
                <a16:creationId xmlns:a16="http://schemas.microsoft.com/office/drawing/2014/main" id="{EB304747-2278-9E4E-BF4C-26FD1DA50B11}"/>
              </a:ext>
            </a:extLst>
          </p:cNvPr>
          <p:cNvSpPr>
            <a:spLocks noGrp="1"/>
          </p:cNvSpPr>
          <p:nvPr>
            <p:ph type="sldNum" sz="quarter" idx="5"/>
          </p:nvPr>
        </p:nvSpPr>
        <p:spPr/>
        <p:txBody>
          <a:bodyPr/>
          <a:lstStyle/>
          <a:p>
            <a:fld id="{F85137F4-5C01-4833-8342-24C0486150F5}" type="slidenum">
              <a:rPr lang="en-US" smtClean="0"/>
              <a:t>7</a:t>
            </a:fld>
            <a:endParaRPr lang="en-US"/>
          </a:p>
        </p:txBody>
      </p:sp>
    </p:spTree>
    <p:extLst>
      <p:ext uri="{BB962C8B-B14F-4D97-AF65-F5344CB8AC3E}">
        <p14:creationId xmlns:p14="http://schemas.microsoft.com/office/powerpoint/2010/main" val="3421530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7D473-573A-436A-1D95-F2F16114BA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B94E5-A4F6-92F3-118F-B9748A0ADC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64E18E-BE49-64BA-92F3-0023381EA900}"/>
              </a:ext>
            </a:extLst>
          </p:cNvPr>
          <p:cNvSpPr>
            <a:spLocks noGrp="1"/>
          </p:cNvSpPr>
          <p:nvPr>
            <p:ph type="body" idx="1"/>
          </p:nvPr>
        </p:nvSpPr>
        <p:spPr/>
        <p:txBody>
          <a:bodyPr/>
          <a:lstStyle/>
          <a:p>
            <a:r>
              <a:rPr lang="en-US" dirty="0"/>
              <a:t>Man’s chief end is to glorify God (Lev. 10: 3; 1 Chron. 16: 24– 29; Ps. 148; Rom. 15: 5– 6), and Scripture constantly demands it (Ps. 29: 1– 2; 1 Cor. 10: 31; Rev. 4: 11). To glorify him is to </a:t>
            </a:r>
            <a:r>
              <a:rPr lang="en-US" b="1" dirty="0"/>
              <a:t>honor him</a:t>
            </a:r>
            <a:r>
              <a:rPr lang="en-US" dirty="0"/>
              <a:t>, to </a:t>
            </a:r>
            <a:r>
              <a:rPr lang="en-US" b="1" dirty="0"/>
              <a:t>acknowledge his attributes</a:t>
            </a:r>
            <a:r>
              <a:rPr lang="en-US" dirty="0"/>
              <a:t>, and to </a:t>
            </a:r>
            <a:r>
              <a:rPr lang="en-US" b="1" dirty="0"/>
              <a:t>praise him </a:t>
            </a:r>
            <a:r>
              <a:rPr lang="en-US" dirty="0"/>
              <a:t>for his perfections (cf. Ex. 34: 5– 7).</a:t>
            </a:r>
          </a:p>
          <a:p>
            <a:endParaRPr lang="en-US" dirty="0"/>
          </a:p>
          <a:p>
            <a:r>
              <a:rPr lang="en-US" dirty="0"/>
              <a:t>People attempt to define new purposes for their lives, usually based on their own fallen morality of temporal goals.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People (“scientists”) have spent many years and billions of dollars trying to prove evolution.  Imagine what wonderful results would have come if they invested this much in studying the glory of God in His creation!</a:t>
            </a:r>
          </a:p>
          <a:p>
            <a:endParaRPr lang="en-US" dirty="0"/>
          </a:p>
        </p:txBody>
      </p:sp>
      <p:sp>
        <p:nvSpPr>
          <p:cNvPr id="4" name="Slide Number Placeholder 3">
            <a:extLst>
              <a:ext uri="{FF2B5EF4-FFF2-40B4-BE49-F238E27FC236}">
                <a16:creationId xmlns:a16="http://schemas.microsoft.com/office/drawing/2014/main" id="{61C3DF8B-7140-308B-03F7-1D5C7EEE4EC5}"/>
              </a:ext>
            </a:extLst>
          </p:cNvPr>
          <p:cNvSpPr>
            <a:spLocks noGrp="1"/>
          </p:cNvSpPr>
          <p:nvPr>
            <p:ph type="sldNum" sz="quarter" idx="5"/>
          </p:nvPr>
        </p:nvSpPr>
        <p:spPr/>
        <p:txBody>
          <a:bodyPr/>
          <a:lstStyle/>
          <a:p>
            <a:fld id="{F85137F4-5C01-4833-8342-24C0486150F5}" type="slidenum">
              <a:rPr lang="en-US" smtClean="0"/>
              <a:t>8</a:t>
            </a:fld>
            <a:endParaRPr lang="en-US"/>
          </a:p>
        </p:txBody>
      </p:sp>
    </p:spTree>
    <p:extLst>
      <p:ext uri="{BB962C8B-B14F-4D97-AF65-F5344CB8AC3E}">
        <p14:creationId xmlns:p14="http://schemas.microsoft.com/office/powerpoint/2010/main" val="4154954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F6BEE-7CEC-21DF-7BFB-F258E4E667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CD168D-246F-7E2B-2FA5-5584CBFAE2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40FE1D-57D3-6E6E-4BBD-52741AAB9CC7}"/>
              </a:ext>
            </a:extLst>
          </p:cNvPr>
          <p:cNvSpPr>
            <a:spLocks noGrp="1"/>
          </p:cNvSpPr>
          <p:nvPr>
            <p:ph type="body" idx="1"/>
          </p:nvPr>
        </p:nvSpPr>
        <p:spPr/>
        <p:txBody>
          <a:bodyPr/>
          <a:lstStyle/>
          <a:p>
            <a:r>
              <a:rPr lang="en-US" dirty="0"/>
              <a:t>Worship = to place the highest value (ultimate value) in something.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does the Bible say about homosexuality?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v.24 – sinful desires, sexual impurity, degrading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v.26 – shameful lusts, unnatural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v.27 – unnatural, shameful acts, inflamed with lust, error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are some of the results (“due penalty”) of this error?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STDs, AIDS, shame, broken relationships, self-destruction</a:t>
            </a:r>
          </a:p>
          <a:p>
            <a:endParaRPr lang="en-US" dirty="0"/>
          </a:p>
        </p:txBody>
      </p:sp>
      <p:sp>
        <p:nvSpPr>
          <p:cNvPr id="4" name="Slide Number Placeholder 3">
            <a:extLst>
              <a:ext uri="{FF2B5EF4-FFF2-40B4-BE49-F238E27FC236}">
                <a16:creationId xmlns:a16="http://schemas.microsoft.com/office/drawing/2014/main" id="{9F9DFC99-02C2-4DA1-B26E-35E9FBE48BD0}"/>
              </a:ext>
            </a:extLst>
          </p:cNvPr>
          <p:cNvSpPr>
            <a:spLocks noGrp="1"/>
          </p:cNvSpPr>
          <p:nvPr>
            <p:ph type="sldNum" sz="quarter" idx="5"/>
          </p:nvPr>
        </p:nvSpPr>
        <p:spPr/>
        <p:txBody>
          <a:bodyPr/>
          <a:lstStyle/>
          <a:p>
            <a:fld id="{F85137F4-5C01-4833-8342-24C0486150F5}" type="slidenum">
              <a:rPr lang="en-US" smtClean="0"/>
              <a:t>9</a:t>
            </a:fld>
            <a:endParaRPr lang="en-US"/>
          </a:p>
        </p:txBody>
      </p:sp>
    </p:spTree>
    <p:extLst>
      <p:ext uri="{BB962C8B-B14F-4D97-AF65-F5344CB8AC3E}">
        <p14:creationId xmlns:p14="http://schemas.microsoft.com/office/powerpoint/2010/main" val="720499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B70D9-6CF5-5469-A511-812A4BA4D0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775B5F-FE82-7731-5D4D-7CC79879F1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C39AF4-9A1B-EF60-3B32-CB05D8DE292F}"/>
              </a:ext>
            </a:extLst>
          </p:cNvPr>
          <p:cNvSpPr>
            <a:spLocks noGrp="1"/>
          </p:cNvSpPr>
          <p:nvPr>
            <p:ph type="body" idx="1"/>
          </p:nvPr>
        </p:nvSpPr>
        <p:spPr/>
        <p:txBody>
          <a:bodyPr/>
          <a:lstStyle/>
          <a:p>
            <a:r>
              <a:rPr lang="en-US" dirty="0"/>
              <a:t>Depraved or Debased – a mind that is so contaminated with garbage that it is useless to God. The Greek word for “depraved mind” describes metal ore that is so filled with impurities that it is useless, not worth refining.</a:t>
            </a:r>
          </a:p>
          <a:p>
            <a:endParaRPr lang="en-US" dirty="0"/>
          </a:p>
          <a:p>
            <a:r>
              <a:rPr lang="en-US" dirty="0"/>
              <a:t>When people do what is right in their own eyes, they repeat the very ugly history of Israel’s judges (Judges 21:25)</a:t>
            </a:r>
          </a:p>
          <a:p>
            <a:endParaRPr lang="en-US" dirty="0"/>
          </a:p>
          <a:p>
            <a:r>
              <a:rPr lang="en-US" dirty="0"/>
              <a:t>Pride goes before destruction… (Proverbs 16:18)</a:t>
            </a:r>
          </a:p>
          <a:p>
            <a:endParaRPr lang="en-US" dirty="0"/>
          </a:p>
          <a:p>
            <a:r>
              <a:rPr lang="en-US" dirty="0"/>
              <a:t>An alternative to “Pride Month” is “Fidelity Month,” celebrating values that used to unite our community (patriotism, religion, family, community) in spite of differences.</a:t>
            </a:r>
          </a:p>
        </p:txBody>
      </p:sp>
      <p:sp>
        <p:nvSpPr>
          <p:cNvPr id="4" name="Slide Number Placeholder 3">
            <a:extLst>
              <a:ext uri="{FF2B5EF4-FFF2-40B4-BE49-F238E27FC236}">
                <a16:creationId xmlns:a16="http://schemas.microsoft.com/office/drawing/2014/main" id="{F8AE5805-A886-0E7D-DC0F-867727A75E11}"/>
              </a:ext>
            </a:extLst>
          </p:cNvPr>
          <p:cNvSpPr>
            <a:spLocks noGrp="1"/>
          </p:cNvSpPr>
          <p:nvPr>
            <p:ph type="sldNum" sz="quarter" idx="5"/>
          </p:nvPr>
        </p:nvSpPr>
        <p:spPr/>
        <p:txBody>
          <a:bodyPr/>
          <a:lstStyle/>
          <a:p>
            <a:fld id="{F85137F4-5C01-4833-8342-24C0486150F5}" type="slidenum">
              <a:rPr lang="en-US" smtClean="0"/>
              <a:t>10</a:t>
            </a:fld>
            <a:endParaRPr lang="en-US"/>
          </a:p>
        </p:txBody>
      </p:sp>
    </p:spTree>
    <p:extLst>
      <p:ext uri="{BB962C8B-B14F-4D97-AF65-F5344CB8AC3E}">
        <p14:creationId xmlns:p14="http://schemas.microsoft.com/office/powerpoint/2010/main" val="284979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1AAF78-C487-492D-A5D8-4AA2F643F080}" type="datetimeFigureOut">
              <a:rPr lang="en-US" smtClean="0"/>
              <a:t>6/28/2025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700740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1AAF78-C487-492D-A5D8-4AA2F643F080}" type="datetimeFigureOut">
              <a:rPr lang="en-US" smtClean="0"/>
              <a:t>6/28/2025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674116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1AAF78-C487-492D-A5D8-4AA2F643F080}" type="datetimeFigureOut">
              <a:rPr lang="en-US" smtClean="0"/>
              <a:t>6/28/2025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1341405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1AAF78-C487-492D-A5D8-4AA2F643F080}" type="datetimeFigureOut">
              <a:rPr lang="en-US" smtClean="0"/>
              <a:t>6/28/2025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2498465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1AAF78-C487-492D-A5D8-4AA2F643F080}" type="datetimeFigureOut">
              <a:rPr lang="en-US" smtClean="0"/>
              <a:t>6/28/2025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2193033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1AAF78-C487-492D-A5D8-4AA2F643F080}" type="datetimeFigureOut">
              <a:rPr lang="en-US" smtClean="0"/>
              <a:t>6/28/2025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4012945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AAF78-C487-492D-A5D8-4AA2F643F080}" type="datetimeFigureOut">
              <a:rPr lang="en-US" smtClean="0"/>
              <a:t>6/28/2025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2592644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1AAF78-C487-492D-A5D8-4AA2F643F080}" type="datetimeFigureOut">
              <a:rPr lang="en-US" smtClean="0"/>
              <a:t>6/28/2025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582257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1AAF78-C487-492D-A5D8-4AA2F643F080}" type="datetimeFigureOut">
              <a:rPr lang="en-US" smtClean="0"/>
              <a:t>6/28/2025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2356046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1AAF78-C487-492D-A5D8-4AA2F643F080}" type="datetimeFigureOut">
              <a:rPr lang="en-US" smtClean="0"/>
              <a:t>6/28/2025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2277981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1AAF78-C487-492D-A5D8-4AA2F643F080}" type="datetimeFigureOut">
              <a:rPr lang="en-US" smtClean="0"/>
              <a:t>6/28/2025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334988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1AAF78-C487-492D-A5D8-4AA2F643F080}" type="datetimeFigureOut">
              <a:rPr lang="en-US" smtClean="0"/>
              <a:t>6/28/2025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7A6CB-21DE-471F-9D4B-BE60F307A40B}" type="slidenum">
              <a:rPr lang="en-US" smtClean="0"/>
              <a:t>‹#›</a:t>
            </a:fld>
            <a:endParaRPr lang="en-US"/>
          </a:p>
        </p:txBody>
      </p:sp>
    </p:spTree>
    <p:extLst>
      <p:ext uri="{BB962C8B-B14F-4D97-AF65-F5344CB8AC3E}">
        <p14:creationId xmlns:p14="http://schemas.microsoft.com/office/powerpoint/2010/main" val="3577087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7445" y="1212799"/>
            <a:ext cx="6569110" cy="1692399"/>
          </a:xfrm>
        </p:spPr>
        <p:txBody>
          <a:bodyPr>
            <a:normAutofit/>
          </a:bodyPr>
          <a:lstStyle/>
          <a:p>
            <a:r>
              <a:rPr lang="en-US" sz="6600" b="1" u="sng" dirty="0"/>
              <a:t>Romans 1b</a:t>
            </a:r>
          </a:p>
        </p:txBody>
      </p:sp>
      <p:sp>
        <p:nvSpPr>
          <p:cNvPr id="3" name="Subtitle 2"/>
          <p:cNvSpPr>
            <a:spLocks noGrp="1"/>
          </p:cNvSpPr>
          <p:nvPr>
            <p:ph type="subTitle" idx="1"/>
          </p:nvPr>
        </p:nvSpPr>
        <p:spPr/>
        <p:txBody>
          <a:bodyPr>
            <a:normAutofit/>
          </a:bodyPr>
          <a:lstStyle/>
          <a:p>
            <a:r>
              <a:rPr lang="en-US" sz="4000" dirty="0">
                <a:solidFill>
                  <a:schemeClr val="tx1">
                    <a:lumMod val="50000"/>
                    <a:lumOff val="50000"/>
                  </a:schemeClr>
                </a:solidFill>
              </a:rPr>
              <a:t>Unrighteousness </a:t>
            </a:r>
            <a:r>
              <a:rPr lang="en-US" sz="4000" b="1" dirty="0">
                <a:solidFill>
                  <a:schemeClr val="tx1">
                    <a:lumMod val="50000"/>
                    <a:lumOff val="50000"/>
                  </a:schemeClr>
                </a:solidFill>
              </a:rPr>
              <a:t>Revealed</a:t>
            </a:r>
          </a:p>
        </p:txBody>
      </p:sp>
    </p:spTree>
    <p:extLst>
      <p:ext uri="{BB962C8B-B14F-4D97-AF65-F5344CB8AC3E}">
        <p14:creationId xmlns:p14="http://schemas.microsoft.com/office/powerpoint/2010/main" val="1262474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BFDB4-E508-3B7D-2B21-E31D06C05E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3956E4-4C3D-DAAC-1CA1-7A49ADF4D970}"/>
              </a:ext>
            </a:extLst>
          </p:cNvPr>
          <p:cNvSpPr>
            <a:spLocks noGrp="1"/>
          </p:cNvSpPr>
          <p:nvPr>
            <p:ph type="title"/>
          </p:nvPr>
        </p:nvSpPr>
        <p:spPr>
          <a:xfrm>
            <a:off x="628650" y="118629"/>
            <a:ext cx="7886700" cy="763960"/>
          </a:xfrm>
        </p:spPr>
        <p:txBody>
          <a:bodyPr>
            <a:normAutofit/>
          </a:bodyPr>
          <a:lstStyle/>
          <a:p>
            <a:pPr algn="ctr"/>
            <a:r>
              <a:rPr lang="en-US" b="1" u="sng" dirty="0"/>
              <a:t>A Dangerous Downward Spiral</a:t>
            </a:r>
          </a:p>
        </p:txBody>
      </p:sp>
      <p:sp>
        <p:nvSpPr>
          <p:cNvPr id="7" name="Content Placeholder 6">
            <a:extLst>
              <a:ext uri="{FF2B5EF4-FFF2-40B4-BE49-F238E27FC236}">
                <a16:creationId xmlns:a16="http://schemas.microsoft.com/office/drawing/2014/main" id="{99328142-D427-6ADB-F335-337512D8B3FE}"/>
              </a:ext>
            </a:extLst>
          </p:cNvPr>
          <p:cNvSpPr>
            <a:spLocks noGrp="1"/>
          </p:cNvSpPr>
          <p:nvPr>
            <p:ph idx="1"/>
          </p:nvPr>
        </p:nvSpPr>
        <p:spPr>
          <a:xfrm>
            <a:off x="233917" y="975189"/>
            <a:ext cx="8667016" cy="5714978"/>
          </a:xfrm>
        </p:spPr>
        <p:txBody>
          <a:bodyPr>
            <a:normAutofit/>
          </a:bodyPr>
          <a:lstStyle/>
          <a:p>
            <a:pPr>
              <a:spcBef>
                <a:spcPts val="0"/>
              </a:spcBef>
              <a:spcAft>
                <a:spcPts val="1800"/>
              </a:spcAft>
            </a:pPr>
            <a:r>
              <a:rPr lang="en-US" b="1" dirty="0"/>
              <a:t>1:28</a:t>
            </a:r>
            <a:r>
              <a:rPr lang="en-US" dirty="0"/>
              <a:t>  As people go further away from God, they don’t just “</a:t>
            </a:r>
            <a:r>
              <a:rPr lang="en-US" b="1" dirty="0"/>
              <a:t>degrade their bodies</a:t>
            </a:r>
            <a:r>
              <a:rPr lang="en-US" dirty="0"/>
              <a:t>” (v.24), they also receive a “</a:t>
            </a:r>
            <a:r>
              <a:rPr lang="en-US" b="1" dirty="0"/>
              <a:t>depraved mind.</a:t>
            </a:r>
            <a:r>
              <a:rPr lang="en-US" dirty="0"/>
              <a:t>”</a:t>
            </a:r>
          </a:p>
          <a:p>
            <a:pPr>
              <a:spcBef>
                <a:spcPts val="0"/>
              </a:spcBef>
              <a:spcAft>
                <a:spcPts val="1800"/>
              </a:spcAft>
            </a:pPr>
            <a:r>
              <a:rPr lang="en-US" b="1" dirty="0"/>
              <a:t>1:29-31</a:t>
            </a:r>
            <a:r>
              <a:rPr lang="en-US" dirty="0"/>
              <a:t>  People </a:t>
            </a:r>
            <a:r>
              <a:rPr lang="en-US" b="1" dirty="0"/>
              <a:t>go their own way</a:t>
            </a:r>
            <a:r>
              <a:rPr lang="en-US" dirty="0"/>
              <a:t>, hoping to find freedom. Instead, it </a:t>
            </a:r>
            <a:r>
              <a:rPr lang="en-US" b="1" dirty="0"/>
              <a:t>leads to a broken, evil culture</a:t>
            </a:r>
            <a:r>
              <a:rPr lang="en-US" dirty="0"/>
              <a:t>.</a:t>
            </a:r>
          </a:p>
          <a:p>
            <a:pPr>
              <a:spcBef>
                <a:spcPts val="0"/>
              </a:spcBef>
              <a:spcAft>
                <a:spcPts val="1800"/>
              </a:spcAft>
            </a:pPr>
            <a:r>
              <a:rPr lang="en-US" b="1" dirty="0"/>
              <a:t>1:32</a:t>
            </a:r>
            <a:r>
              <a:rPr lang="en-US" dirty="0"/>
              <a:t>  </a:t>
            </a:r>
            <a:r>
              <a:rPr lang="en-US" b="1" dirty="0"/>
              <a:t>Conscience</a:t>
            </a:r>
            <a:r>
              <a:rPr lang="en-US" dirty="0"/>
              <a:t> = “with knowledge.” </a:t>
            </a:r>
            <a:r>
              <a:rPr lang="en-US" b="1" dirty="0"/>
              <a:t>God</a:t>
            </a:r>
            <a:r>
              <a:rPr lang="en-US" dirty="0"/>
              <a:t> has </a:t>
            </a:r>
            <a:r>
              <a:rPr lang="en-US" b="1" dirty="0"/>
              <a:t>put</a:t>
            </a:r>
            <a:r>
              <a:rPr lang="en-US" dirty="0"/>
              <a:t> </a:t>
            </a:r>
            <a:r>
              <a:rPr lang="en-US" b="1" dirty="0"/>
              <a:t>knowledge of His law </a:t>
            </a:r>
            <a:r>
              <a:rPr lang="en-US" dirty="0"/>
              <a:t>within the heart of each man. Repeatedly </a:t>
            </a:r>
            <a:r>
              <a:rPr lang="en-US" b="1" dirty="0"/>
              <a:t>ignoring your conscience </a:t>
            </a:r>
            <a:r>
              <a:rPr lang="en-US" dirty="0"/>
              <a:t>makes it </a:t>
            </a:r>
            <a:r>
              <a:rPr lang="en-US" b="1" dirty="0"/>
              <a:t>less sensitive</a:t>
            </a:r>
            <a:r>
              <a:rPr lang="en-US" dirty="0"/>
              <a:t>, and eventually, dead.</a:t>
            </a:r>
          </a:p>
          <a:p>
            <a:pPr>
              <a:spcBef>
                <a:spcPts val="0"/>
              </a:spcBef>
              <a:spcAft>
                <a:spcPts val="1800"/>
              </a:spcAft>
            </a:pPr>
            <a:r>
              <a:rPr lang="en-US" b="1" dirty="0"/>
              <a:t>Warnings </a:t>
            </a:r>
            <a:r>
              <a:rPr lang="en-US" dirty="0"/>
              <a:t>are given in </a:t>
            </a:r>
            <a:r>
              <a:rPr lang="en-US" b="1" dirty="0"/>
              <a:t>love. </a:t>
            </a:r>
            <a:r>
              <a:rPr lang="en-US" dirty="0"/>
              <a:t>“</a:t>
            </a:r>
            <a:r>
              <a:rPr lang="en-US" b="1" dirty="0"/>
              <a:t>Deserve death</a:t>
            </a:r>
            <a:r>
              <a:rPr lang="en-US" dirty="0"/>
              <a:t>” for those who approve of (and celebrate) sinful things – a timely warning during “Pride Month.”  (</a:t>
            </a:r>
            <a:r>
              <a:rPr lang="en-US" b="1" dirty="0"/>
              <a:t>Proverbs 16:18</a:t>
            </a:r>
            <a:r>
              <a:rPr lang="en-US" dirty="0"/>
              <a:t>)</a:t>
            </a:r>
          </a:p>
        </p:txBody>
      </p:sp>
    </p:spTree>
    <p:extLst>
      <p:ext uri="{BB962C8B-B14F-4D97-AF65-F5344CB8AC3E}">
        <p14:creationId xmlns:p14="http://schemas.microsoft.com/office/powerpoint/2010/main" val="293775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8629"/>
            <a:ext cx="7886700" cy="763960"/>
          </a:xfrm>
        </p:spPr>
        <p:txBody>
          <a:bodyPr>
            <a:normAutofit/>
          </a:bodyPr>
          <a:lstStyle/>
          <a:p>
            <a:pPr algn="ctr"/>
            <a:r>
              <a:rPr lang="en-US" b="1" u="sng" dirty="0"/>
              <a:t>Some “Take </a:t>
            </a:r>
            <a:r>
              <a:rPr lang="en-US" b="1" u="sng" dirty="0" err="1"/>
              <a:t>Aways</a:t>
            </a:r>
            <a:r>
              <a:rPr lang="en-US" b="1" u="sng" dirty="0"/>
              <a:t>”</a:t>
            </a:r>
          </a:p>
        </p:txBody>
      </p:sp>
      <p:sp>
        <p:nvSpPr>
          <p:cNvPr id="7" name="Content Placeholder 6"/>
          <p:cNvSpPr>
            <a:spLocks noGrp="1"/>
          </p:cNvSpPr>
          <p:nvPr>
            <p:ph idx="1"/>
          </p:nvPr>
        </p:nvSpPr>
        <p:spPr>
          <a:xfrm>
            <a:off x="232229" y="1073889"/>
            <a:ext cx="8530771" cy="5616278"/>
          </a:xfrm>
        </p:spPr>
        <p:txBody>
          <a:bodyPr>
            <a:normAutofit/>
          </a:bodyPr>
          <a:lstStyle/>
          <a:p>
            <a:pPr>
              <a:lnSpc>
                <a:spcPct val="100000"/>
              </a:lnSpc>
              <a:spcAft>
                <a:spcPts val="1800"/>
              </a:spcAft>
            </a:pPr>
            <a:r>
              <a:rPr lang="en-US" b="1" dirty="0">
                <a:solidFill>
                  <a:schemeClr val="accent1">
                    <a:lumMod val="50000"/>
                  </a:schemeClr>
                </a:solidFill>
                <a:latin typeface="Cambria" panose="02040503050406030204" pitchFamily="18" charset="0"/>
                <a:ea typeface="Cambria" panose="02040503050406030204" pitchFamily="18" charset="0"/>
              </a:rPr>
              <a:t>Never be ashamed </a:t>
            </a:r>
            <a:r>
              <a:rPr lang="en-US" dirty="0">
                <a:solidFill>
                  <a:schemeClr val="accent1">
                    <a:lumMod val="50000"/>
                  </a:schemeClr>
                </a:solidFill>
                <a:latin typeface="Cambria" panose="02040503050406030204" pitchFamily="18" charset="0"/>
                <a:ea typeface="Cambria" panose="02040503050406030204" pitchFamily="18" charset="0"/>
              </a:rPr>
              <a:t>of the gospel – it is the only hope for salvation for sinful people!</a:t>
            </a:r>
          </a:p>
          <a:p>
            <a:pPr>
              <a:lnSpc>
                <a:spcPct val="100000"/>
              </a:lnSpc>
              <a:spcAft>
                <a:spcPts val="1800"/>
              </a:spcAft>
            </a:pPr>
            <a:r>
              <a:rPr lang="en-US" b="1" dirty="0">
                <a:solidFill>
                  <a:schemeClr val="accent1">
                    <a:lumMod val="50000"/>
                  </a:schemeClr>
                </a:solidFill>
                <a:latin typeface="Cambria" panose="02040503050406030204" pitchFamily="18" charset="0"/>
                <a:ea typeface="Cambria" panose="02040503050406030204" pitchFamily="18" charset="0"/>
              </a:rPr>
              <a:t>God’s wrath is real</a:t>
            </a:r>
            <a:r>
              <a:rPr lang="en-US" dirty="0">
                <a:solidFill>
                  <a:schemeClr val="accent1">
                    <a:lumMod val="50000"/>
                  </a:schemeClr>
                </a:solidFill>
                <a:latin typeface="Cambria" panose="02040503050406030204" pitchFamily="18" charset="0"/>
                <a:ea typeface="Cambria" panose="02040503050406030204" pitchFamily="18" charset="0"/>
              </a:rPr>
              <a:t> – knowing this can put a person on the path to </a:t>
            </a:r>
            <a:r>
              <a:rPr lang="en-US" b="1" dirty="0">
                <a:solidFill>
                  <a:schemeClr val="accent1">
                    <a:lumMod val="50000"/>
                  </a:schemeClr>
                </a:solidFill>
                <a:latin typeface="Cambria" panose="02040503050406030204" pitchFamily="18" charset="0"/>
                <a:ea typeface="Cambria" panose="02040503050406030204" pitchFamily="18" charset="0"/>
              </a:rPr>
              <a:t>fear the Lord</a:t>
            </a:r>
            <a:r>
              <a:rPr lang="en-US" dirty="0">
                <a:solidFill>
                  <a:schemeClr val="accent1">
                    <a:lumMod val="50000"/>
                  </a:schemeClr>
                </a:solidFill>
                <a:latin typeface="Cambria" panose="02040503050406030204" pitchFamily="18" charset="0"/>
                <a:ea typeface="Cambria" panose="02040503050406030204" pitchFamily="18" charset="0"/>
              </a:rPr>
              <a:t> (</a:t>
            </a:r>
            <a:r>
              <a:rPr lang="en-US" b="1" dirty="0">
                <a:solidFill>
                  <a:schemeClr val="accent1">
                    <a:lumMod val="50000"/>
                  </a:schemeClr>
                </a:solidFill>
                <a:latin typeface="Cambria" panose="02040503050406030204" pitchFamily="18" charset="0"/>
                <a:ea typeface="Cambria" panose="02040503050406030204" pitchFamily="18" charset="0"/>
              </a:rPr>
              <a:t>Proverbs 9:10</a:t>
            </a:r>
            <a:r>
              <a:rPr lang="en-US" dirty="0">
                <a:solidFill>
                  <a:schemeClr val="accent1">
                    <a:lumMod val="50000"/>
                  </a:schemeClr>
                </a:solidFill>
                <a:latin typeface="Cambria" panose="02040503050406030204" pitchFamily="18" charset="0"/>
                <a:ea typeface="Cambria" panose="02040503050406030204" pitchFamily="18" charset="0"/>
              </a:rPr>
              <a:t>).</a:t>
            </a:r>
          </a:p>
          <a:p>
            <a:pPr>
              <a:lnSpc>
                <a:spcPct val="100000"/>
              </a:lnSpc>
              <a:spcAft>
                <a:spcPts val="1800"/>
              </a:spcAft>
            </a:pPr>
            <a:r>
              <a:rPr lang="en-US" b="1" dirty="0">
                <a:solidFill>
                  <a:schemeClr val="accent1">
                    <a:lumMod val="50000"/>
                  </a:schemeClr>
                </a:solidFill>
                <a:latin typeface="Cambria" panose="02040503050406030204" pitchFamily="18" charset="0"/>
                <a:ea typeface="Cambria" panose="02040503050406030204" pitchFamily="18" charset="0"/>
              </a:rPr>
              <a:t>Wise</a:t>
            </a:r>
            <a:r>
              <a:rPr lang="en-US" dirty="0">
                <a:solidFill>
                  <a:schemeClr val="accent1">
                    <a:lumMod val="50000"/>
                  </a:schemeClr>
                </a:solidFill>
                <a:latin typeface="Cambria" panose="02040503050406030204" pitchFamily="18" charset="0"/>
                <a:ea typeface="Cambria" panose="02040503050406030204" pitchFamily="18" charset="0"/>
              </a:rPr>
              <a:t> people worship God – </a:t>
            </a:r>
            <a:r>
              <a:rPr lang="en-US" b="1" dirty="0">
                <a:solidFill>
                  <a:schemeClr val="accent1">
                    <a:lumMod val="50000"/>
                  </a:schemeClr>
                </a:solidFill>
                <a:latin typeface="Cambria" panose="02040503050406030204" pitchFamily="18" charset="0"/>
                <a:ea typeface="Cambria" panose="02040503050406030204" pitchFamily="18" charset="0"/>
              </a:rPr>
              <a:t>fools</a:t>
            </a:r>
            <a:r>
              <a:rPr lang="en-US" dirty="0">
                <a:solidFill>
                  <a:schemeClr val="accent1">
                    <a:lumMod val="50000"/>
                  </a:schemeClr>
                </a:solidFill>
                <a:latin typeface="Cambria" panose="02040503050406030204" pitchFamily="18" charset="0"/>
                <a:ea typeface="Cambria" panose="02040503050406030204" pitchFamily="18" charset="0"/>
              </a:rPr>
              <a:t> glorify themselves.</a:t>
            </a:r>
          </a:p>
          <a:p>
            <a:pPr>
              <a:lnSpc>
                <a:spcPct val="100000"/>
              </a:lnSpc>
              <a:spcAft>
                <a:spcPts val="1800"/>
              </a:spcAft>
            </a:pPr>
            <a:r>
              <a:rPr lang="en-US" dirty="0">
                <a:solidFill>
                  <a:schemeClr val="accent1">
                    <a:lumMod val="50000"/>
                  </a:schemeClr>
                </a:solidFill>
                <a:latin typeface="Cambria" panose="02040503050406030204" pitchFamily="18" charset="0"/>
                <a:ea typeface="Cambria" panose="02040503050406030204" pitchFamily="18" charset="0"/>
              </a:rPr>
              <a:t>Satan leads people to </a:t>
            </a:r>
            <a:r>
              <a:rPr lang="en-US" b="1" dirty="0">
                <a:solidFill>
                  <a:schemeClr val="accent1">
                    <a:lumMod val="50000"/>
                  </a:schemeClr>
                </a:solidFill>
                <a:latin typeface="Cambria" panose="02040503050406030204" pitchFamily="18" charset="0"/>
                <a:ea typeface="Cambria" panose="02040503050406030204" pitchFamily="18" charset="0"/>
              </a:rPr>
              <a:t>exchange</a:t>
            </a:r>
            <a:r>
              <a:rPr lang="en-US" dirty="0">
                <a:solidFill>
                  <a:schemeClr val="accent1">
                    <a:lumMod val="50000"/>
                  </a:schemeClr>
                </a:solidFill>
                <a:latin typeface="Cambria" panose="02040503050406030204" pitchFamily="18" charset="0"/>
                <a:ea typeface="Cambria" panose="02040503050406030204" pitchFamily="18" charset="0"/>
              </a:rPr>
              <a:t> the </a:t>
            </a:r>
            <a:r>
              <a:rPr lang="en-US" b="1" dirty="0">
                <a:solidFill>
                  <a:schemeClr val="accent1">
                    <a:lumMod val="50000"/>
                  </a:schemeClr>
                </a:solidFill>
                <a:latin typeface="Cambria" panose="02040503050406030204" pitchFamily="18" charset="0"/>
                <a:ea typeface="Cambria" panose="02040503050406030204" pitchFamily="18" charset="0"/>
              </a:rPr>
              <a:t>truth</a:t>
            </a:r>
            <a:r>
              <a:rPr lang="en-US" dirty="0">
                <a:solidFill>
                  <a:schemeClr val="accent1">
                    <a:lumMod val="50000"/>
                  </a:schemeClr>
                </a:solidFill>
                <a:latin typeface="Cambria" panose="02040503050406030204" pitchFamily="18" charset="0"/>
                <a:ea typeface="Cambria" panose="02040503050406030204" pitchFamily="18" charset="0"/>
              </a:rPr>
              <a:t> about God for a </a:t>
            </a:r>
            <a:r>
              <a:rPr lang="en-US" b="1" dirty="0">
                <a:solidFill>
                  <a:schemeClr val="accent1">
                    <a:lumMod val="50000"/>
                  </a:schemeClr>
                </a:solidFill>
                <a:latin typeface="Cambria" panose="02040503050406030204" pitchFamily="18" charset="0"/>
                <a:ea typeface="Cambria" panose="02040503050406030204" pitchFamily="18" charset="0"/>
              </a:rPr>
              <a:t>lie</a:t>
            </a:r>
            <a:r>
              <a:rPr lang="en-US" dirty="0">
                <a:solidFill>
                  <a:schemeClr val="accent1">
                    <a:lumMod val="50000"/>
                  </a:schemeClr>
                </a:solidFill>
                <a:latin typeface="Cambria" panose="02040503050406030204" pitchFamily="18" charset="0"/>
                <a:ea typeface="Cambria" panose="02040503050406030204" pitchFamily="18" charset="0"/>
              </a:rPr>
              <a:t>, worshiping </a:t>
            </a:r>
            <a:r>
              <a:rPr lang="en-US" b="1" i="1" dirty="0">
                <a:solidFill>
                  <a:schemeClr val="accent1">
                    <a:lumMod val="50000"/>
                  </a:schemeClr>
                </a:solidFill>
                <a:latin typeface="Cambria" panose="02040503050406030204" pitchFamily="18" charset="0"/>
                <a:ea typeface="Cambria" panose="02040503050406030204" pitchFamily="18" charset="0"/>
              </a:rPr>
              <a:t>creation</a:t>
            </a:r>
            <a:r>
              <a:rPr lang="en-US" dirty="0">
                <a:solidFill>
                  <a:schemeClr val="accent1">
                    <a:lumMod val="50000"/>
                  </a:schemeClr>
                </a:solidFill>
                <a:latin typeface="Cambria" panose="02040503050406030204" pitchFamily="18" charset="0"/>
                <a:ea typeface="Cambria" panose="02040503050406030204" pitchFamily="18" charset="0"/>
              </a:rPr>
              <a:t> rather than the Creator.</a:t>
            </a:r>
          </a:p>
          <a:p>
            <a:pPr>
              <a:lnSpc>
                <a:spcPct val="100000"/>
              </a:lnSpc>
              <a:spcAft>
                <a:spcPts val="1800"/>
              </a:spcAft>
            </a:pPr>
            <a:r>
              <a:rPr lang="en-US" b="1" dirty="0">
                <a:solidFill>
                  <a:schemeClr val="accent1">
                    <a:lumMod val="50000"/>
                  </a:schemeClr>
                </a:solidFill>
                <a:latin typeface="Cambria" panose="02040503050406030204" pitchFamily="18" charset="0"/>
                <a:ea typeface="Cambria" panose="02040503050406030204" pitchFamily="18" charset="0"/>
              </a:rPr>
              <a:t>People can escape </a:t>
            </a:r>
            <a:r>
              <a:rPr lang="en-US" dirty="0">
                <a:solidFill>
                  <a:schemeClr val="accent1">
                    <a:lumMod val="50000"/>
                  </a:schemeClr>
                </a:solidFill>
                <a:latin typeface="Cambria" panose="02040503050406030204" pitchFamily="18" charset="0"/>
                <a:ea typeface="Cambria" panose="02040503050406030204" pitchFamily="18" charset="0"/>
              </a:rPr>
              <a:t>the sinful spiral if they repent and surrender to Jesus (</a:t>
            </a:r>
            <a:r>
              <a:rPr lang="en-US" b="1" dirty="0">
                <a:solidFill>
                  <a:schemeClr val="accent1">
                    <a:lumMod val="50000"/>
                  </a:schemeClr>
                </a:solidFill>
                <a:latin typeface="Cambria" panose="02040503050406030204" pitchFamily="18" charset="0"/>
                <a:ea typeface="Cambria" panose="02040503050406030204" pitchFamily="18" charset="0"/>
              </a:rPr>
              <a:t>1 Corinthians 6:9-11</a:t>
            </a:r>
            <a:r>
              <a:rPr lang="en-US" dirty="0">
                <a:solidFill>
                  <a:schemeClr val="accent1">
                    <a:lumMod val="50000"/>
                  </a:schemeClr>
                </a:solidFill>
                <a:latin typeface="Cambria" panose="02040503050406030204" pitchFamily="18" charset="0"/>
                <a:ea typeface="Cambria" panose="02040503050406030204" pitchFamily="18" charset="0"/>
              </a:rPr>
              <a:t>)</a:t>
            </a:r>
          </a:p>
          <a:p>
            <a:pPr>
              <a:lnSpc>
                <a:spcPct val="100000"/>
              </a:lnSpc>
              <a:spcAft>
                <a:spcPts val="1800"/>
              </a:spcAft>
            </a:pPr>
            <a:endParaRPr lang="en-US" dirty="0">
              <a:solidFill>
                <a:schemeClr val="accent1">
                  <a:lumMod val="50000"/>
                </a:schemeClr>
              </a:solidFill>
              <a:latin typeface="Cambria" panose="02040503050406030204" pitchFamily="18" charset="0"/>
              <a:ea typeface="Cambria" panose="02040503050406030204" pitchFamily="18" charset="0"/>
            </a:endParaRPr>
          </a:p>
          <a:p>
            <a:pPr>
              <a:lnSpc>
                <a:spcPct val="100000"/>
              </a:lnSpc>
              <a:spcAft>
                <a:spcPts val="1800"/>
              </a:spcAft>
            </a:pPr>
            <a:endParaRPr lang="en-US" dirty="0">
              <a:solidFill>
                <a:schemeClr val="accent1">
                  <a:lumMod val="50000"/>
                </a:schemeClr>
              </a:solidFill>
              <a:latin typeface="Cambria" panose="02040503050406030204" pitchFamily="18" charset="0"/>
              <a:ea typeface="Cambria" panose="02040503050406030204" pitchFamily="18" charset="0"/>
            </a:endParaRPr>
          </a:p>
          <a:p>
            <a:pPr marL="0" indent="0">
              <a:lnSpc>
                <a:spcPct val="100000"/>
              </a:lnSpc>
              <a:spcAft>
                <a:spcPts val="1800"/>
              </a:spcAft>
              <a:buNone/>
            </a:pPr>
            <a:endParaRPr lang="en-US" dirty="0"/>
          </a:p>
        </p:txBody>
      </p:sp>
    </p:spTree>
    <p:extLst>
      <p:ext uri="{BB962C8B-B14F-4D97-AF65-F5344CB8AC3E}">
        <p14:creationId xmlns:p14="http://schemas.microsoft.com/office/powerpoint/2010/main" val="43935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28B30-DA45-7D6F-1229-19A6CFC350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82A9D0-BCAF-53B9-D91C-C8B4F190547D}"/>
              </a:ext>
            </a:extLst>
          </p:cNvPr>
          <p:cNvSpPr>
            <a:spLocks noGrp="1"/>
          </p:cNvSpPr>
          <p:nvPr>
            <p:ph type="title"/>
          </p:nvPr>
        </p:nvSpPr>
        <p:spPr>
          <a:xfrm>
            <a:off x="628650" y="118629"/>
            <a:ext cx="7886700" cy="763960"/>
          </a:xfrm>
        </p:spPr>
        <p:txBody>
          <a:bodyPr>
            <a:normAutofit/>
          </a:bodyPr>
          <a:lstStyle/>
          <a:p>
            <a:pPr algn="ctr"/>
            <a:r>
              <a:rPr lang="en-US" b="1" u="sng" dirty="0"/>
              <a:t>From Last Lesson</a:t>
            </a:r>
          </a:p>
        </p:txBody>
      </p:sp>
      <p:sp>
        <p:nvSpPr>
          <p:cNvPr id="7" name="Content Placeholder 6">
            <a:extLst>
              <a:ext uri="{FF2B5EF4-FFF2-40B4-BE49-F238E27FC236}">
                <a16:creationId xmlns:a16="http://schemas.microsoft.com/office/drawing/2014/main" id="{A7A5AC70-E28A-3A88-C15E-01BF307339B7}"/>
              </a:ext>
            </a:extLst>
          </p:cNvPr>
          <p:cNvSpPr>
            <a:spLocks noGrp="1"/>
          </p:cNvSpPr>
          <p:nvPr>
            <p:ph idx="1"/>
          </p:nvPr>
        </p:nvSpPr>
        <p:spPr>
          <a:xfrm>
            <a:off x="233917" y="975189"/>
            <a:ext cx="8667016" cy="5714978"/>
          </a:xfrm>
        </p:spPr>
        <p:txBody>
          <a:bodyPr>
            <a:normAutofit lnSpcReduction="10000"/>
          </a:bodyPr>
          <a:lstStyle/>
          <a:p>
            <a:pPr>
              <a:spcBef>
                <a:spcPts val="0"/>
              </a:spcBef>
              <a:spcAft>
                <a:spcPts val="1800"/>
              </a:spcAft>
            </a:pPr>
            <a:r>
              <a:rPr lang="en-US" b="1" dirty="0"/>
              <a:t>1 Corinthians 1:18  “</a:t>
            </a:r>
            <a:r>
              <a:rPr lang="en-US" dirty="0"/>
              <a:t>For the message of the cross is foolishness to those who are perishing, but to us who are being saved it is the power of God.”</a:t>
            </a:r>
            <a:endParaRPr lang="en-US" b="1" dirty="0"/>
          </a:p>
          <a:p>
            <a:pPr>
              <a:spcBef>
                <a:spcPts val="0"/>
              </a:spcBef>
              <a:spcAft>
                <a:spcPts val="1800"/>
              </a:spcAft>
            </a:pPr>
            <a:r>
              <a:rPr lang="en-US" b="1" dirty="0"/>
              <a:t>Romans 1:16 </a:t>
            </a:r>
            <a:r>
              <a:rPr lang="en-US" dirty="0"/>
              <a:t> “For I am </a:t>
            </a:r>
            <a:r>
              <a:rPr lang="en-US" b="1" dirty="0"/>
              <a:t>not ashamed </a:t>
            </a:r>
            <a:r>
              <a:rPr lang="en-US" dirty="0"/>
              <a:t>of the gospel, because it is the power of God that brings salvation to everyone who believes…”</a:t>
            </a:r>
          </a:p>
          <a:p>
            <a:pPr>
              <a:spcBef>
                <a:spcPts val="0"/>
              </a:spcBef>
              <a:spcAft>
                <a:spcPts val="1800"/>
              </a:spcAft>
            </a:pPr>
            <a:r>
              <a:rPr lang="en-US" b="1" dirty="0"/>
              <a:t>Nothing else </a:t>
            </a:r>
            <a:r>
              <a:rPr lang="en-US" dirty="0"/>
              <a:t>can rescue people from their sinful nature and give them new life! </a:t>
            </a:r>
          </a:p>
          <a:p>
            <a:pPr>
              <a:spcBef>
                <a:spcPts val="0"/>
              </a:spcBef>
              <a:spcAft>
                <a:spcPts val="1800"/>
              </a:spcAft>
            </a:pPr>
            <a:r>
              <a:rPr lang="en-US" b="1" dirty="0"/>
              <a:t>Romans 1:17 </a:t>
            </a:r>
            <a:r>
              <a:rPr lang="en-US" dirty="0"/>
              <a:t> Our only hope is to receive </a:t>
            </a:r>
            <a:r>
              <a:rPr lang="en-US" b="1" dirty="0"/>
              <a:t>God’s righteousness</a:t>
            </a:r>
            <a:r>
              <a:rPr lang="en-US" dirty="0"/>
              <a:t> by faith in the gospel. It has always been “from faith to faith…” Starting with Abraham (Gen 15:6) until now.</a:t>
            </a:r>
          </a:p>
          <a:p>
            <a:pPr>
              <a:spcBef>
                <a:spcPts val="0"/>
              </a:spcBef>
              <a:spcAft>
                <a:spcPts val="1800"/>
              </a:spcAft>
            </a:pPr>
            <a:r>
              <a:rPr lang="en-US" b="1" dirty="0"/>
              <a:t>What do we need to be saved from</a:t>
            </a:r>
            <a:r>
              <a:rPr lang="en-US" dirty="0"/>
              <a:t>?  </a:t>
            </a:r>
          </a:p>
        </p:txBody>
      </p:sp>
    </p:spTree>
    <p:extLst>
      <p:ext uri="{BB962C8B-B14F-4D97-AF65-F5344CB8AC3E}">
        <p14:creationId xmlns:p14="http://schemas.microsoft.com/office/powerpoint/2010/main" val="222156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E5578-335A-0679-14B5-3B89D0A51C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BA7A10-DF7F-06E3-0379-5C87B02587DA}"/>
              </a:ext>
            </a:extLst>
          </p:cNvPr>
          <p:cNvSpPr>
            <a:spLocks noGrp="1"/>
          </p:cNvSpPr>
          <p:nvPr>
            <p:ph type="title"/>
          </p:nvPr>
        </p:nvSpPr>
        <p:spPr>
          <a:xfrm>
            <a:off x="628650" y="118629"/>
            <a:ext cx="7886700" cy="763960"/>
          </a:xfrm>
        </p:spPr>
        <p:txBody>
          <a:bodyPr>
            <a:normAutofit/>
          </a:bodyPr>
          <a:lstStyle/>
          <a:p>
            <a:pPr algn="ctr"/>
            <a:r>
              <a:rPr lang="en-US" b="1" u="sng" dirty="0"/>
              <a:t>God’s Wrath Revealed</a:t>
            </a:r>
          </a:p>
        </p:txBody>
      </p:sp>
      <p:sp>
        <p:nvSpPr>
          <p:cNvPr id="7" name="Content Placeholder 6">
            <a:extLst>
              <a:ext uri="{FF2B5EF4-FFF2-40B4-BE49-F238E27FC236}">
                <a16:creationId xmlns:a16="http://schemas.microsoft.com/office/drawing/2014/main" id="{5F7C9512-57B6-5CB6-CFC0-F7F23BF5A362}"/>
              </a:ext>
            </a:extLst>
          </p:cNvPr>
          <p:cNvSpPr>
            <a:spLocks noGrp="1"/>
          </p:cNvSpPr>
          <p:nvPr>
            <p:ph idx="1"/>
          </p:nvPr>
        </p:nvSpPr>
        <p:spPr>
          <a:xfrm>
            <a:off x="409281" y="975189"/>
            <a:ext cx="8281433" cy="5714978"/>
          </a:xfrm>
        </p:spPr>
        <p:txBody>
          <a:bodyPr>
            <a:normAutofit/>
          </a:bodyPr>
          <a:lstStyle/>
          <a:p>
            <a:pPr>
              <a:spcBef>
                <a:spcPts val="0"/>
              </a:spcBef>
              <a:spcAft>
                <a:spcPts val="1800"/>
              </a:spcAft>
            </a:pPr>
            <a:r>
              <a:rPr lang="en-US" b="1" dirty="0"/>
              <a:t>1:18  Wrath</a:t>
            </a:r>
            <a:r>
              <a:rPr lang="en-US" dirty="0"/>
              <a:t> – the </a:t>
            </a:r>
            <a:r>
              <a:rPr lang="en-US" b="1" dirty="0"/>
              <a:t>right response </a:t>
            </a:r>
            <a:r>
              <a:rPr lang="en-US" dirty="0"/>
              <a:t>of a </a:t>
            </a:r>
            <a:r>
              <a:rPr lang="en-US" b="1" dirty="0"/>
              <a:t>holy</a:t>
            </a:r>
            <a:r>
              <a:rPr lang="en-US" dirty="0"/>
              <a:t> God to evil and wickedness (true justice, not an angry outburst). It is revealed in several ways:</a:t>
            </a:r>
          </a:p>
          <a:p>
            <a:pPr lvl="1">
              <a:spcBef>
                <a:spcPts val="0"/>
              </a:spcBef>
              <a:spcAft>
                <a:spcPts val="1800"/>
              </a:spcAft>
            </a:pPr>
            <a:r>
              <a:rPr lang="en-US" b="1" dirty="0"/>
              <a:t>Directly</a:t>
            </a:r>
            <a:r>
              <a:rPr lang="en-US" dirty="0"/>
              <a:t>, through judgments like the flood and Sodom</a:t>
            </a:r>
          </a:p>
          <a:p>
            <a:pPr lvl="1">
              <a:spcBef>
                <a:spcPts val="0"/>
              </a:spcBef>
              <a:spcAft>
                <a:spcPts val="1800"/>
              </a:spcAft>
            </a:pPr>
            <a:r>
              <a:rPr lang="en-US" b="1" dirty="0"/>
              <a:t>Naturally</a:t>
            </a:r>
            <a:r>
              <a:rPr lang="en-US" dirty="0"/>
              <a:t>, “reaping what we sow” (Galatians 6:7)</a:t>
            </a:r>
          </a:p>
          <a:p>
            <a:pPr lvl="1">
              <a:spcBef>
                <a:spcPts val="0"/>
              </a:spcBef>
              <a:spcAft>
                <a:spcPts val="1800"/>
              </a:spcAft>
            </a:pPr>
            <a:r>
              <a:rPr lang="en-US" b="1" dirty="0"/>
              <a:t>Abandonment</a:t>
            </a:r>
            <a:r>
              <a:rPr lang="en-US" dirty="0"/>
              <a:t>, letting people do whatever they choose</a:t>
            </a:r>
          </a:p>
          <a:p>
            <a:pPr lvl="1">
              <a:spcBef>
                <a:spcPts val="0"/>
              </a:spcBef>
              <a:spcAft>
                <a:spcPts val="1800"/>
              </a:spcAft>
            </a:pPr>
            <a:r>
              <a:rPr lang="en-US" b="1" dirty="0"/>
              <a:t>Eternally</a:t>
            </a:r>
            <a:r>
              <a:rPr lang="en-US" dirty="0"/>
              <a:t>, punishment in hell</a:t>
            </a:r>
          </a:p>
          <a:p>
            <a:pPr>
              <a:spcBef>
                <a:spcPts val="0"/>
              </a:spcBef>
              <a:spcAft>
                <a:spcPts val="1800"/>
              </a:spcAft>
            </a:pPr>
            <a:r>
              <a:rPr lang="en-US" b="1" dirty="0"/>
              <a:t>Why</a:t>
            </a:r>
            <a:r>
              <a:rPr lang="en-US" dirty="0"/>
              <a:t>?  Because people </a:t>
            </a:r>
            <a:r>
              <a:rPr lang="en-US" b="1" dirty="0"/>
              <a:t>suppress the truth </a:t>
            </a:r>
            <a:r>
              <a:rPr lang="en-US" dirty="0"/>
              <a:t>in </a:t>
            </a:r>
            <a:r>
              <a:rPr lang="en-US" b="1" dirty="0"/>
              <a:t>wickedness</a:t>
            </a:r>
            <a:r>
              <a:rPr lang="en-US" dirty="0"/>
              <a:t>.  Instead of seeking the light of truth, people choose to stay in darkness (</a:t>
            </a:r>
            <a:r>
              <a:rPr lang="en-US" b="1" dirty="0"/>
              <a:t>John 3:19-20</a:t>
            </a:r>
            <a:r>
              <a:rPr lang="en-US" dirty="0"/>
              <a:t>)</a:t>
            </a:r>
          </a:p>
        </p:txBody>
      </p:sp>
    </p:spTree>
    <p:extLst>
      <p:ext uri="{BB962C8B-B14F-4D97-AF65-F5344CB8AC3E}">
        <p14:creationId xmlns:p14="http://schemas.microsoft.com/office/powerpoint/2010/main" val="333367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AC8BD-A27B-E17D-10A4-C5D8125C9F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53BB94-3765-6B36-BDDE-59EB0AEAF572}"/>
              </a:ext>
            </a:extLst>
          </p:cNvPr>
          <p:cNvSpPr>
            <a:spLocks noGrp="1"/>
          </p:cNvSpPr>
          <p:nvPr>
            <p:ph type="title"/>
          </p:nvPr>
        </p:nvSpPr>
        <p:spPr>
          <a:xfrm>
            <a:off x="628650" y="118629"/>
            <a:ext cx="7886700" cy="763960"/>
          </a:xfrm>
        </p:spPr>
        <p:txBody>
          <a:bodyPr>
            <a:normAutofit/>
          </a:bodyPr>
          <a:lstStyle/>
          <a:p>
            <a:pPr algn="ctr"/>
            <a:r>
              <a:rPr lang="en-US" b="1" u="sng" dirty="0"/>
              <a:t>God’s Glory Revealed</a:t>
            </a:r>
          </a:p>
        </p:txBody>
      </p:sp>
      <p:sp>
        <p:nvSpPr>
          <p:cNvPr id="7" name="Content Placeholder 6">
            <a:extLst>
              <a:ext uri="{FF2B5EF4-FFF2-40B4-BE49-F238E27FC236}">
                <a16:creationId xmlns:a16="http://schemas.microsoft.com/office/drawing/2014/main" id="{DAF864A2-76EE-0F2B-D5A4-9A9E722853C9}"/>
              </a:ext>
            </a:extLst>
          </p:cNvPr>
          <p:cNvSpPr>
            <a:spLocks noGrp="1"/>
          </p:cNvSpPr>
          <p:nvPr>
            <p:ph idx="1"/>
          </p:nvPr>
        </p:nvSpPr>
        <p:spPr>
          <a:xfrm>
            <a:off x="160346" y="975189"/>
            <a:ext cx="8910083" cy="5714978"/>
          </a:xfrm>
        </p:spPr>
        <p:txBody>
          <a:bodyPr>
            <a:normAutofit/>
          </a:bodyPr>
          <a:lstStyle/>
          <a:p>
            <a:pPr>
              <a:spcBef>
                <a:spcPts val="0"/>
              </a:spcBef>
              <a:spcAft>
                <a:spcPts val="1800"/>
              </a:spcAft>
            </a:pPr>
            <a:r>
              <a:rPr lang="en-US" b="1" dirty="0"/>
              <a:t>1:19-20</a:t>
            </a:r>
            <a:r>
              <a:rPr lang="en-US" dirty="0"/>
              <a:t>  How can God’s “</a:t>
            </a:r>
            <a:r>
              <a:rPr lang="en-US" b="1" dirty="0"/>
              <a:t>invisible qualities</a:t>
            </a:r>
            <a:r>
              <a:rPr lang="en-US" dirty="0"/>
              <a:t>” of </a:t>
            </a:r>
            <a:r>
              <a:rPr lang="en-US" b="1" dirty="0"/>
              <a:t>eternal power</a:t>
            </a:r>
            <a:r>
              <a:rPr lang="en-US" dirty="0"/>
              <a:t> and </a:t>
            </a:r>
            <a:r>
              <a:rPr lang="en-US" b="1" dirty="0"/>
              <a:t>divine nature </a:t>
            </a:r>
            <a:r>
              <a:rPr lang="en-US" dirty="0"/>
              <a:t>be “</a:t>
            </a:r>
            <a:r>
              <a:rPr lang="en-US" b="1" dirty="0"/>
              <a:t>clearly seen</a:t>
            </a:r>
            <a:r>
              <a:rPr lang="en-US" dirty="0"/>
              <a:t>”?</a:t>
            </a:r>
          </a:p>
          <a:p>
            <a:pPr lvl="1">
              <a:spcBef>
                <a:spcPts val="0"/>
              </a:spcBef>
              <a:spcAft>
                <a:spcPts val="1800"/>
              </a:spcAft>
            </a:pPr>
            <a:r>
              <a:rPr lang="en-US" b="1" dirty="0">
                <a:solidFill>
                  <a:schemeClr val="accent6">
                    <a:lumMod val="75000"/>
                  </a:schemeClr>
                </a:solidFill>
              </a:rPr>
              <a:t>Creation</a:t>
            </a:r>
            <a:r>
              <a:rPr lang="en-US" dirty="0"/>
              <a:t> – we see His eternal power from the massive universe to a colony of tiny ants, the variety of creatures in sky, sea, and land, the design of a human body, etc.</a:t>
            </a:r>
          </a:p>
        </p:txBody>
      </p:sp>
    </p:spTree>
    <p:extLst>
      <p:ext uri="{BB962C8B-B14F-4D97-AF65-F5344CB8AC3E}">
        <p14:creationId xmlns:p14="http://schemas.microsoft.com/office/powerpoint/2010/main" val="257766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A sprawling, textured field of galaxies is scattered across the deep black of space. The scene stretches wide, over 60 times the area of the full Moon. It is filled with the delicate smudges and glowing cores of galaxies of many shapes, sizes and colors, as well as the bright multi-colored points of stars. At center left lies a large elliptical galaxy that is dense and smooth, like a polished stone glowing with golden light. At center top, another smooth elliptical galaxy is oriented horizontally, with a wispy tail extending right. At right, a group of interacting galaxies is connected by delicate streams of stars like spider silk, suggesting past interactions.&#10;&#10;All throughout the image, millions of galaxies gather in clusters or are spread throughout, like glittering gems strewn on a table. Some are sharp-edged and spiral, like coiled ribbons; others round and diffuse, like polished pebbles. Still others are just smudges of various colors against the black of space. The background is peppered with pinpoint stars in reds, yellows, and blues, crisp against the velvet black. &#10;&#10;Zooming in reveals ever more fainter and smaller smudges of various colors between the larger and brighter objects. These are all distant or small galaxies, initially hidden in the black of space, but now revealed. In all, there are about 10 million galaxies in this image.">
            <a:extLst>
              <a:ext uri="{FF2B5EF4-FFF2-40B4-BE49-F238E27FC236}">
                <a16:creationId xmlns:a16="http://schemas.microsoft.com/office/drawing/2014/main" id="{5F8E0A92-D364-017B-8B3E-AAF69952649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2" y="412744"/>
            <a:ext cx="9144000" cy="4813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C4A9BF4-287F-B264-86BC-DF5F17DB248E}"/>
              </a:ext>
            </a:extLst>
          </p:cNvPr>
          <p:cNvSpPr txBox="1"/>
          <p:nvPr/>
        </p:nvSpPr>
        <p:spPr>
          <a:xfrm>
            <a:off x="-1" y="5457108"/>
            <a:ext cx="9143999" cy="1107996"/>
          </a:xfrm>
          <a:prstGeom prst="rect">
            <a:avLst/>
          </a:prstGeom>
          <a:noFill/>
        </p:spPr>
        <p:txBody>
          <a:bodyPr wrap="square" rtlCol="0">
            <a:spAutoFit/>
          </a:bodyPr>
          <a:lstStyle/>
          <a:p>
            <a:r>
              <a:rPr lang="en-US" sz="2200" dirty="0">
                <a:solidFill>
                  <a:schemeClr val="bg1"/>
                </a:solidFill>
              </a:rPr>
              <a:t>June-2025, from the NSF-DOE Vera C. Rubin Observatory in Chile. This image includes </a:t>
            </a:r>
            <a:r>
              <a:rPr lang="en-US" sz="2200" dirty="0">
                <a:solidFill>
                  <a:srgbClr val="FFFF00"/>
                </a:solidFill>
              </a:rPr>
              <a:t>about 10 million galaxies</a:t>
            </a:r>
            <a:r>
              <a:rPr lang="en-US" sz="2200" dirty="0">
                <a:solidFill>
                  <a:schemeClr val="bg1"/>
                </a:solidFill>
              </a:rPr>
              <a:t>, roughly .05% of the approximately </a:t>
            </a:r>
            <a:r>
              <a:rPr lang="en-US" sz="2200" dirty="0">
                <a:solidFill>
                  <a:srgbClr val="FFFF00"/>
                </a:solidFill>
              </a:rPr>
              <a:t>20 billion galaxies </a:t>
            </a:r>
            <a:r>
              <a:rPr lang="en-US" sz="2200" dirty="0">
                <a:solidFill>
                  <a:schemeClr val="bg1"/>
                </a:solidFill>
              </a:rPr>
              <a:t>Rubin Observatory will capture over the next decade.</a:t>
            </a:r>
          </a:p>
        </p:txBody>
      </p:sp>
    </p:spTree>
    <p:extLst>
      <p:ext uri="{BB962C8B-B14F-4D97-AF65-F5344CB8AC3E}">
        <p14:creationId xmlns:p14="http://schemas.microsoft.com/office/powerpoint/2010/main" val="3382845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May include: A collection of various insects and bugs, including beetles, flies, moths, and butterflies. The insects are arranged in a grid pattern on a white background. The insects are in various colors, including green, brown, black, red, and yellow.">
            <a:extLst>
              <a:ext uri="{FF2B5EF4-FFF2-40B4-BE49-F238E27FC236}">
                <a16:creationId xmlns:a16="http://schemas.microsoft.com/office/drawing/2014/main" id="{3983F1A9-8AAF-C5B4-EFCA-48E8F313E4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189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05A3F-B0CA-5FC6-C329-312B97D07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A32F12-040D-70D1-CC5D-59E607B861AB}"/>
              </a:ext>
            </a:extLst>
          </p:cNvPr>
          <p:cNvSpPr>
            <a:spLocks noGrp="1"/>
          </p:cNvSpPr>
          <p:nvPr>
            <p:ph type="title"/>
          </p:nvPr>
        </p:nvSpPr>
        <p:spPr>
          <a:xfrm>
            <a:off x="628650" y="118629"/>
            <a:ext cx="7886700" cy="763960"/>
          </a:xfrm>
        </p:spPr>
        <p:txBody>
          <a:bodyPr>
            <a:normAutofit/>
          </a:bodyPr>
          <a:lstStyle/>
          <a:p>
            <a:pPr algn="ctr"/>
            <a:r>
              <a:rPr lang="en-US" b="1" u="sng" dirty="0"/>
              <a:t>God’s Glory Revealed</a:t>
            </a:r>
          </a:p>
        </p:txBody>
      </p:sp>
      <p:sp>
        <p:nvSpPr>
          <p:cNvPr id="7" name="Content Placeholder 6">
            <a:extLst>
              <a:ext uri="{FF2B5EF4-FFF2-40B4-BE49-F238E27FC236}">
                <a16:creationId xmlns:a16="http://schemas.microsoft.com/office/drawing/2014/main" id="{9A2F9C70-731A-2BA2-A260-7E44105F3357}"/>
              </a:ext>
            </a:extLst>
          </p:cNvPr>
          <p:cNvSpPr>
            <a:spLocks noGrp="1"/>
          </p:cNvSpPr>
          <p:nvPr>
            <p:ph idx="1"/>
          </p:nvPr>
        </p:nvSpPr>
        <p:spPr>
          <a:xfrm>
            <a:off x="233917" y="975189"/>
            <a:ext cx="8615793" cy="5714978"/>
          </a:xfrm>
        </p:spPr>
        <p:txBody>
          <a:bodyPr>
            <a:normAutofit/>
          </a:bodyPr>
          <a:lstStyle/>
          <a:p>
            <a:pPr>
              <a:spcBef>
                <a:spcPts val="0"/>
              </a:spcBef>
              <a:spcAft>
                <a:spcPts val="1800"/>
              </a:spcAft>
            </a:pPr>
            <a:r>
              <a:rPr lang="en-US" b="1" dirty="0"/>
              <a:t>1:19-20</a:t>
            </a:r>
            <a:r>
              <a:rPr lang="en-US" dirty="0"/>
              <a:t>  How can God’s “</a:t>
            </a:r>
            <a:r>
              <a:rPr lang="en-US" b="1" dirty="0"/>
              <a:t>invisible qualities</a:t>
            </a:r>
            <a:r>
              <a:rPr lang="en-US" dirty="0"/>
              <a:t>” of eternal power and divine nature be “</a:t>
            </a:r>
            <a:r>
              <a:rPr lang="en-US" b="1" dirty="0"/>
              <a:t>clearly seen</a:t>
            </a:r>
            <a:r>
              <a:rPr lang="en-US" dirty="0"/>
              <a:t>”?</a:t>
            </a:r>
          </a:p>
          <a:p>
            <a:pPr lvl="1">
              <a:spcBef>
                <a:spcPts val="0"/>
              </a:spcBef>
              <a:spcAft>
                <a:spcPts val="1800"/>
              </a:spcAft>
            </a:pPr>
            <a:r>
              <a:rPr lang="en-US" b="1" dirty="0">
                <a:solidFill>
                  <a:schemeClr val="accent6">
                    <a:lumMod val="75000"/>
                  </a:schemeClr>
                </a:solidFill>
              </a:rPr>
              <a:t>Creation</a:t>
            </a:r>
            <a:r>
              <a:rPr lang="en-US" dirty="0"/>
              <a:t> – we see His eternal power from the massive universe to a colony of tiny ants, the variety of creatures in sky, sea, and land, the design of a human body, etc.</a:t>
            </a:r>
          </a:p>
          <a:p>
            <a:pPr lvl="1">
              <a:spcBef>
                <a:spcPts val="0"/>
              </a:spcBef>
              <a:spcAft>
                <a:spcPts val="1800"/>
              </a:spcAft>
            </a:pPr>
            <a:r>
              <a:rPr lang="en-US" b="1" dirty="0">
                <a:solidFill>
                  <a:schemeClr val="accent6">
                    <a:lumMod val="75000"/>
                  </a:schemeClr>
                </a:solidFill>
              </a:rPr>
              <a:t>Conscience</a:t>
            </a:r>
            <a:r>
              <a:rPr lang="en-US" dirty="0"/>
              <a:t> – in our heart, knowledge of good / evil, desire for meaning, longing for eternal (better) life, etc.</a:t>
            </a:r>
          </a:p>
          <a:p>
            <a:pPr lvl="1">
              <a:spcBef>
                <a:spcPts val="0"/>
              </a:spcBef>
              <a:spcAft>
                <a:spcPts val="1800"/>
              </a:spcAft>
            </a:pPr>
            <a:r>
              <a:rPr lang="en-US" b="1" dirty="0">
                <a:solidFill>
                  <a:srgbClr val="0070C0"/>
                </a:solidFill>
              </a:rPr>
              <a:t>His Word </a:t>
            </a:r>
            <a:r>
              <a:rPr lang="en-US" dirty="0"/>
              <a:t>– God has given us the Bible and sent Jesus to answer life’s most important questions</a:t>
            </a:r>
          </a:p>
          <a:p>
            <a:pPr>
              <a:spcBef>
                <a:spcPts val="0"/>
              </a:spcBef>
              <a:spcAft>
                <a:spcPts val="1800"/>
              </a:spcAft>
            </a:pPr>
            <a:r>
              <a:rPr lang="en-US" dirty="0"/>
              <a:t>If a person responds to the “</a:t>
            </a:r>
            <a:r>
              <a:rPr lang="en-US" b="1" dirty="0">
                <a:solidFill>
                  <a:schemeClr val="accent6">
                    <a:lumMod val="75000"/>
                  </a:schemeClr>
                </a:solidFill>
              </a:rPr>
              <a:t>General Revelation</a:t>
            </a:r>
            <a:r>
              <a:rPr lang="en-US" dirty="0"/>
              <a:t>” they have been given, God will bring “</a:t>
            </a:r>
            <a:r>
              <a:rPr lang="en-US" b="1" dirty="0">
                <a:solidFill>
                  <a:srgbClr val="0070C0"/>
                </a:solidFill>
              </a:rPr>
              <a:t>Special Revelation</a:t>
            </a:r>
            <a:r>
              <a:rPr lang="en-US" dirty="0"/>
              <a:t>” to them.</a:t>
            </a:r>
          </a:p>
          <a:p>
            <a:pPr>
              <a:spcBef>
                <a:spcPts val="0"/>
              </a:spcBef>
              <a:spcAft>
                <a:spcPts val="1800"/>
              </a:spcAft>
            </a:pPr>
            <a:endParaRPr lang="en-US" dirty="0"/>
          </a:p>
        </p:txBody>
      </p:sp>
    </p:spTree>
    <p:extLst>
      <p:ext uri="{BB962C8B-B14F-4D97-AF65-F5344CB8AC3E}">
        <p14:creationId xmlns:p14="http://schemas.microsoft.com/office/powerpoint/2010/main" val="84927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left)">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wipe(left)">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left)">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D21AA-675D-42E1-63FA-6289969A4F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9D2E76-26D5-9C39-868F-BE09864A751F}"/>
              </a:ext>
            </a:extLst>
          </p:cNvPr>
          <p:cNvSpPr>
            <a:spLocks noGrp="1"/>
          </p:cNvSpPr>
          <p:nvPr>
            <p:ph type="title"/>
          </p:nvPr>
        </p:nvSpPr>
        <p:spPr>
          <a:xfrm>
            <a:off x="628650" y="118629"/>
            <a:ext cx="7886700" cy="763960"/>
          </a:xfrm>
        </p:spPr>
        <p:txBody>
          <a:bodyPr>
            <a:normAutofit/>
          </a:bodyPr>
          <a:lstStyle/>
          <a:p>
            <a:pPr algn="ctr"/>
            <a:r>
              <a:rPr lang="en-US" b="1" u="sng" dirty="0"/>
              <a:t>Man’s Foolishness Revealed</a:t>
            </a:r>
          </a:p>
        </p:txBody>
      </p:sp>
      <p:sp>
        <p:nvSpPr>
          <p:cNvPr id="7" name="Content Placeholder 6">
            <a:extLst>
              <a:ext uri="{FF2B5EF4-FFF2-40B4-BE49-F238E27FC236}">
                <a16:creationId xmlns:a16="http://schemas.microsoft.com/office/drawing/2014/main" id="{B8374DE0-3D3F-BA42-5782-29724AAAED23}"/>
              </a:ext>
            </a:extLst>
          </p:cNvPr>
          <p:cNvSpPr>
            <a:spLocks noGrp="1"/>
          </p:cNvSpPr>
          <p:nvPr>
            <p:ph idx="1"/>
          </p:nvPr>
        </p:nvSpPr>
        <p:spPr>
          <a:xfrm>
            <a:off x="233917" y="975189"/>
            <a:ext cx="8667016" cy="5714978"/>
          </a:xfrm>
        </p:spPr>
        <p:txBody>
          <a:bodyPr>
            <a:normAutofit/>
          </a:bodyPr>
          <a:lstStyle/>
          <a:p>
            <a:pPr>
              <a:spcBef>
                <a:spcPts val="0"/>
              </a:spcBef>
              <a:spcAft>
                <a:spcPts val="1800"/>
              </a:spcAft>
            </a:pPr>
            <a:r>
              <a:rPr lang="en-US" dirty="0"/>
              <a:t>God created everything (including us) to </a:t>
            </a:r>
            <a:r>
              <a:rPr lang="en-US" b="1" dirty="0"/>
              <a:t>give Him glory</a:t>
            </a:r>
            <a:r>
              <a:rPr lang="en-US" dirty="0"/>
              <a:t>.</a:t>
            </a:r>
          </a:p>
          <a:p>
            <a:pPr>
              <a:spcBef>
                <a:spcPts val="0"/>
              </a:spcBef>
              <a:spcAft>
                <a:spcPts val="1800"/>
              </a:spcAft>
            </a:pPr>
            <a:r>
              <a:rPr lang="en-US" b="1" dirty="0"/>
              <a:t>1:21</a:t>
            </a:r>
            <a:r>
              <a:rPr lang="en-US" dirty="0"/>
              <a:t>  Even though people know God, they </a:t>
            </a:r>
            <a:r>
              <a:rPr lang="en-US" b="1" dirty="0"/>
              <a:t>do not do</a:t>
            </a:r>
            <a:r>
              <a:rPr lang="en-US" dirty="0"/>
              <a:t> what they were created for (</a:t>
            </a:r>
            <a:r>
              <a:rPr lang="en-US" b="1" dirty="0"/>
              <a:t>give Him glory or praise</a:t>
            </a:r>
            <a:r>
              <a:rPr lang="en-US" dirty="0"/>
              <a:t>)</a:t>
            </a:r>
          </a:p>
          <a:p>
            <a:pPr>
              <a:spcBef>
                <a:spcPts val="0"/>
              </a:spcBef>
              <a:spcAft>
                <a:spcPts val="1800"/>
              </a:spcAft>
            </a:pPr>
            <a:r>
              <a:rPr lang="en-US" dirty="0"/>
              <a:t>If we abandon our main purpose, our life becomes </a:t>
            </a:r>
            <a:r>
              <a:rPr lang="en-US" b="1" dirty="0"/>
              <a:t>futile </a:t>
            </a:r>
            <a:r>
              <a:rPr lang="en-US" dirty="0"/>
              <a:t>(meaningless) and our </a:t>
            </a:r>
            <a:r>
              <a:rPr lang="en-US" b="1" dirty="0"/>
              <a:t>heart grows dark</a:t>
            </a:r>
            <a:r>
              <a:rPr lang="en-US" dirty="0"/>
              <a:t>.</a:t>
            </a:r>
          </a:p>
          <a:p>
            <a:pPr>
              <a:spcBef>
                <a:spcPts val="0"/>
              </a:spcBef>
              <a:spcAft>
                <a:spcPts val="1800"/>
              </a:spcAft>
            </a:pPr>
            <a:r>
              <a:rPr lang="en-US" b="1" dirty="0"/>
              <a:t>1:22-23</a:t>
            </a:r>
            <a:r>
              <a:rPr lang="en-US" dirty="0"/>
              <a:t>  When people ignore God, all their ideas are </a:t>
            </a:r>
            <a:r>
              <a:rPr lang="en-US" b="1" dirty="0"/>
              <a:t>foolish</a:t>
            </a:r>
            <a:r>
              <a:rPr lang="en-US" dirty="0"/>
              <a:t> (even if they have a PhD – </a:t>
            </a:r>
            <a:r>
              <a:rPr lang="en-US" b="1" dirty="0"/>
              <a:t>Psalms 14:1</a:t>
            </a:r>
            <a:r>
              <a:rPr lang="en-US" dirty="0"/>
              <a:t>)</a:t>
            </a:r>
          </a:p>
          <a:p>
            <a:pPr>
              <a:spcBef>
                <a:spcPts val="0"/>
              </a:spcBef>
              <a:spcAft>
                <a:spcPts val="1800"/>
              </a:spcAft>
            </a:pPr>
            <a:r>
              <a:rPr lang="en-US" dirty="0"/>
              <a:t>People were </a:t>
            </a:r>
            <a:r>
              <a:rPr lang="en-US" b="1" dirty="0"/>
              <a:t>created to worship</a:t>
            </a:r>
            <a:r>
              <a:rPr lang="en-US" dirty="0"/>
              <a:t>.  When they don’t worship the true God, they </a:t>
            </a:r>
            <a:r>
              <a:rPr lang="en-US" b="1" dirty="0"/>
              <a:t>substitute</a:t>
            </a:r>
            <a:r>
              <a:rPr lang="en-US" dirty="0"/>
              <a:t> small, weak gods made in the image of </a:t>
            </a:r>
            <a:r>
              <a:rPr lang="en-US" b="1" dirty="0"/>
              <a:t>created things</a:t>
            </a:r>
            <a:r>
              <a:rPr lang="en-US" dirty="0"/>
              <a:t>.</a:t>
            </a:r>
          </a:p>
        </p:txBody>
      </p:sp>
    </p:spTree>
    <p:extLst>
      <p:ext uri="{BB962C8B-B14F-4D97-AF65-F5344CB8AC3E}">
        <p14:creationId xmlns:p14="http://schemas.microsoft.com/office/powerpoint/2010/main" val="53995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31DDD-F896-095C-678A-E312580C3C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2417AA-AC7B-BAAF-BECC-B72CBB99F52A}"/>
              </a:ext>
            </a:extLst>
          </p:cNvPr>
          <p:cNvSpPr>
            <a:spLocks noGrp="1"/>
          </p:cNvSpPr>
          <p:nvPr>
            <p:ph type="title"/>
          </p:nvPr>
        </p:nvSpPr>
        <p:spPr>
          <a:xfrm>
            <a:off x="628650" y="118629"/>
            <a:ext cx="7886700" cy="763960"/>
          </a:xfrm>
        </p:spPr>
        <p:txBody>
          <a:bodyPr>
            <a:normAutofit/>
          </a:bodyPr>
          <a:lstStyle/>
          <a:p>
            <a:pPr algn="ctr"/>
            <a:r>
              <a:rPr lang="en-US" b="1" u="sng" dirty="0"/>
              <a:t>A Dangerous Downward Spiral</a:t>
            </a:r>
          </a:p>
        </p:txBody>
      </p:sp>
      <p:sp>
        <p:nvSpPr>
          <p:cNvPr id="7" name="Content Placeholder 6">
            <a:extLst>
              <a:ext uri="{FF2B5EF4-FFF2-40B4-BE49-F238E27FC236}">
                <a16:creationId xmlns:a16="http://schemas.microsoft.com/office/drawing/2014/main" id="{4EA730A2-50CA-9276-6A97-2BAF8BF66360}"/>
              </a:ext>
            </a:extLst>
          </p:cNvPr>
          <p:cNvSpPr>
            <a:spLocks noGrp="1"/>
          </p:cNvSpPr>
          <p:nvPr>
            <p:ph idx="1"/>
          </p:nvPr>
        </p:nvSpPr>
        <p:spPr>
          <a:xfrm>
            <a:off x="233917" y="975189"/>
            <a:ext cx="8667016" cy="5714978"/>
          </a:xfrm>
        </p:spPr>
        <p:txBody>
          <a:bodyPr>
            <a:normAutofit/>
          </a:bodyPr>
          <a:lstStyle/>
          <a:p>
            <a:pPr>
              <a:spcBef>
                <a:spcPts val="0"/>
              </a:spcBef>
              <a:spcAft>
                <a:spcPts val="1800"/>
              </a:spcAft>
            </a:pPr>
            <a:r>
              <a:rPr lang="en-US" b="1" dirty="0"/>
              <a:t>1:25,24</a:t>
            </a:r>
            <a:r>
              <a:rPr lang="en-US" dirty="0"/>
              <a:t>  Because people </a:t>
            </a:r>
            <a:r>
              <a:rPr lang="en-US" b="1" dirty="0"/>
              <a:t>exchange</a:t>
            </a:r>
            <a:r>
              <a:rPr lang="en-US" dirty="0"/>
              <a:t> the </a:t>
            </a:r>
            <a:r>
              <a:rPr lang="en-US" b="1" dirty="0"/>
              <a:t>truth</a:t>
            </a:r>
            <a:r>
              <a:rPr lang="en-US" dirty="0"/>
              <a:t> about God for a </a:t>
            </a:r>
            <a:r>
              <a:rPr lang="en-US" b="1" dirty="0"/>
              <a:t>lie</a:t>
            </a:r>
            <a:r>
              <a:rPr lang="en-US" dirty="0"/>
              <a:t>, placing highest value in created things, and teaching others to do so…</a:t>
            </a:r>
          </a:p>
          <a:p>
            <a:pPr>
              <a:spcBef>
                <a:spcPts val="0"/>
              </a:spcBef>
              <a:spcAft>
                <a:spcPts val="1800"/>
              </a:spcAft>
            </a:pPr>
            <a:r>
              <a:rPr lang="en-US" dirty="0"/>
              <a:t>God “</a:t>
            </a:r>
            <a:r>
              <a:rPr lang="en-US" b="1" dirty="0"/>
              <a:t>gave them over</a:t>
            </a:r>
            <a:r>
              <a:rPr lang="en-US" dirty="0"/>
              <a:t>” – this is a Greek legal term for sending prisoner for punishment.  When men abandon God, He will let them follow their </a:t>
            </a:r>
            <a:r>
              <a:rPr lang="en-US" b="1" dirty="0"/>
              <a:t>destructive desires</a:t>
            </a:r>
            <a:r>
              <a:rPr lang="en-US" dirty="0"/>
              <a:t>.</a:t>
            </a:r>
          </a:p>
          <a:p>
            <a:pPr>
              <a:spcBef>
                <a:spcPts val="0"/>
              </a:spcBef>
              <a:spcAft>
                <a:spcPts val="1800"/>
              </a:spcAft>
            </a:pPr>
            <a:r>
              <a:rPr lang="en-US" b="1" dirty="0"/>
              <a:t>1:26-27</a:t>
            </a:r>
            <a:r>
              <a:rPr lang="en-US" dirty="0"/>
              <a:t>  When people get further away from God, </a:t>
            </a:r>
            <a:r>
              <a:rPr lang="en-US" b="1" dirty="0"/>
              <a:t>what sin</a:t>
            </a:r>
            <a:r>
              <a:rPr lang="en-US" dirty="0"/>
              <a:t> shows their moral collapse?</a:t>
            </a:r>
          </a:p>
          <a:p>
            <a:pPr>
              <a:spcBef>
                <a:spcPts val="0"/>
              </a:spcBef>
              <a:spcAft>
                <a:spcPts val="1800"/>
              </a:spcAft>
            </a:pPr>
            <a:r>
              <a:rPr lang="en-US" dirty="0"/>
              <a:t>What does the Bible say about homosexuality?  What are some of the results (“due penalty”) of this error?</a:t>
            </a:r>
          </a:p>
          <a:p>
            <a:pPr>
              <a:spcBef>
                <a:spcPts val="0"/>
              </a:spcBef>
              <a:spcAft>
                <a:spcPts val="1800"/>
              </a:spcAft>
            </a:pPr>
            <a:endParaRPr lang="en-US" dirty="0"/>
          </a:p>
        </p:txBody>
      </p:sp>
    </p:spTree>
    <p:extLst>
      <p:ext uri="{BB962C8B-B14F-4D97-AF65-F5344CB8AC3E}">
        <p14:creationId xmlns:p14="http://schemas.microsoft.com/office/powerpoint/2010/main" val="156463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1951</TotalTime>
  <Words>1664</Words>
  <Application>Microsoft Office PowerPoint</Application>
  <PresentationFormat>On-screen Show (4:3)</PresentationFormat>
  <Paragraphs>103</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Cambria</vt:lpstr>
      <vt:lpstr>Office Theme</vt:lpstr>
      <vt:lpstr>Romans 1b</vt:lpstr>
      <vt:lpstr>From Last Lesson</vt:lpstr>
      <vt:lpstr>God’s Wrath Revealed</vt:lpstr>
      <vt:lpstr>God’s Glory Revealed</vt:lpstr>
      <vt:lpstr>PowerPoint Presentation</vt:lpstr>
      <vt:lpstr>PowerPoint Presentation</vt:lpstr>
      <vt:lpstr>God’s Glory Revealed</vt:lpstr>
      <vt:lpstr>Man’s Foolishness Revealed</vt:lpstr>
      <vt:lpstr>A Dangerous Downward Spiral</vt:lpstr>
      <vt:lpstr>A Dangerous Downward Spiral</vt:lpstr>
      <vt:lpstr>Some “Take 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Acts</dc:title>
  <dc:creator>Mark Robnett</dc:creator>
  <cp:lastModifiedBy>Mark Robnett</cp:lastModifiedBy>
  <cp:revision>80</cp:revision>
  <dcterms:created xsi:type="dcterms:W3CDTF">2022-11-02T22:17:55Z</dcterms:created>
  <dcterms:modified xsi:type="dcterms:W3CDTF">2025-06-28T15:38:00Z</dcterms:modified>
</cp:coreProperties>
</file>