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2" r:id="rId3"/>
    <p:sldId id="273" r:id="rId4"/>
    <p:sldId id="274" r:id="rId5"/>
    <p:sldId id="275" r:id="rId6"/>
    <p:sldId id="276" r:id="rId7"/>
    <p:sldId id="277" r:id="rId8"/>
    <p:sldId id="278"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85" d="100"/>
          <a:sy n="85" d="100"/>
        </p:scale>
        <p:origin x="1986" y="300"/>
      </p:cViewPr>
      <p:guideLst/>
    </p:cSldViewPr>
  </p:slideViewPr>
  <p:notesTextViewPr>
    <p:cViewPr>
      <p:scale>
        <a:sx n="176" d="100"/>
        <a:sy n="176" d="100"/>
      </p:scale>
      <p:origin x="0" y="-12"/>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7/5/2025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tw://[self]?tid=14"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tw://[self]?tid=1000000#N-" TargetMode="External"/><Relationship Id="rId4" Type="http://schemas.openxmlformats.org/officeDocument/2006/relationships/hyperlink" Target="tw://[self]?tid=1000000#V-"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492293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25ED4-7261-A35C-5E88-C9D37126BE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03EE8D-8EDA-1A20-A399-D419847C67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63C280-C971-F343-96D0-A17D6F85483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Last lesson, we saw that terrible descent of the immoral society in which we live.  It begins with denying the existence of God and His law, trying to take His place as our own god.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Show Chinese for 1:29-31</a:t>
            </a:r>
          </a:p>
          <a:p>
            <a:endParaRPr lang="en-US" dirty="0"/>
          </a:p>
          <a:p>
            <a:r>
              <a:rPr lang="en-US" dirty="0"/>
              <a:t>In today’s lesson, God has a message for people who consider themselves to be better than others because they are “religious.”</a:t>
            </a:r>
          </a:p>
        </p:txBody>
      </p:sp>
      <p:sp>
        <p:nvSpPr>
          <p:cNvPr id="4" name="Slide Number Placeholder 3">
            <a:extLst>
              <a:ext uri="{FF2B5EF4-FFF2-40B4-BE49-F238E27FC236}">
                <a16:creationId xmlns:a16="http://schemas.microsoft.com/office/drawing/2014/main" id="{8894E35D-11C5-0A68-90EE-728E2242997A}"/>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3285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A50C8-8C18-6F04-493C-D61A707468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5342C-4AF6-6C0F-A2CA-74AE831394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27E3F2-D972-CD9E-478C-62AB3AC2D5C1}"/>
              </a:ext>
            </a:extLst>
          </p:cNvPr>
          <p:cNvSpPr>
            <a:spLocks noGrp="1"/>
          </p:cNvSpPr>
          <p:nvPr>
            <p:ph type="body" idx="1"/>
          </p:nvPr>
        </p:nvSpPr>
        <p:spPr/>
        <p:txBody>
          <a:bodyPr/>
          <a:lstStyle/>
          <a:p>
            <a:r>
              <a:rPr lang="en-US" b="1" dirty="0"/>
              <a:t>Matthew 7:1 </a:t>
            </a:r>
            <a:r>
              <a:rPr lang="en-US" dirty="0"/>
              <a:t>is probably the most </a:t>
            </a:r>
            <a:r>
              <a:rPr lang="en-US" b="1" dirty="0"/>
              <a:t>misquoted</a:t>
            </a:r>
            <a:r>
              <a:rPr lang="en-US" dirty="0"/>
              <a:t> verse in the Bible (“</a:t>
            </a:r>
            <a:r>
              <a:rPr lang="en-US" sz="1200" b="1" i="0" u="none" strike="noStrike" kern="1200" baseline="0" dirty="0">
                <a:solidFill>
                  <a:schemeClr val="tx1"/>
                </a:solidFill>
                <a:latin typeface="+mn-lt"/>
                <a:ea typeface="+mn-ea"/>
                <a:cs typeface="+mn-cs"/>
              </a:rPr>
              <a:t>Judge not</a:t>
            </a:r>
            <a:r>
              <a:rPr lang="en-US" sz="1200" b="0" i="0" u="none" strike="noStrike" kern="1200" baseline="0" dirty="0">
                <a:solidFill>
                  <a:schemeClr val="tx1"/>
                </a:solidFill>
                <a:latin typeface="+mn-lt"/>
                <a:ea typeface="+mn-ea"/>
                <a:cs typeface="+mn-cs"/>
              </a:rPr>
              <a:t>, that you be not judged.”)  But if you continue with the context, you will see that we are told to </a:t>
            </a:r>
            <a:r>
              <a:rPr lang="en-US" sz="1200" b="1" i="0" u="none" strike="noStrike" kern="1200" baseline="0" dirty="0">
                <a:solidFill>
                  <a:schemeClr val="tx1"/>
                </a:solidFill>
                <a:latin typeface="+mn-lt"/>
                <a:ea typeface="+mn-ea"/>
                <a:cs typeface="+mn-cs"/>
              </a:rPr>
              <a:t>not give holy things </a:t>
            </a:r>
            <a:r>
              <a:rPr lang="en-US" sz="1200" b="0" i="0" u="none" strike="noStrike" kern="1200" baseline="0" dirty="0">
                <a:solidFill>
                  <a:schemeClr val="tx1"/>
                </a:solidFill>
                <a:latin typeface="+mn-lt"/>
                <a:ea typeface="+mn-ea"/>
                <a:cs typeface="+mn-cs"/>
              </a:rPr>
              <a:t>to </a:t>
            </a:r>
            <a:r>
              <a:rPr lang="en-US" sz="1200" b="1" i="0" u="none" strike="noStrike" kern="1200" baseline="0" dirty="0">
                <a:solidFill>
                  <a:schemeClr val="tx1"/>
                </a:solidFill>
                <a:latin typeface="+mn-lt"/>
                <a:ea typeface="+mn-ea"/>
                <a:cs typeface="+mn-cs"/>
              </a:rPr>
              <a:t>people</a:t>
            </a:r>
            <a:r>
              <a:rPr lang="en-US" sz="1200" b="0" i="0" u="none" strike="noStrike" kern="1200" baseline="0" dirty="0">
                <a:solidFill>
                  <a:schemeClr val="tx1"/>
                </a:solidFill>
                <a:latin typeface="+mn-lt"/>
                <a:ea typeface="+mn-ea"/>
                <a:cs typeface="+mn-cs"/>
              </a:rPr>
              <a:t> who </a:t>
            </a:r>
            <a:r>
              <a:rPr lang="en-US" sz="1200" b="1" i="0" u="none" strike="noStrike" kern="1200" baseline="0" dirty="0">
                <a:solidFill>
                  <a:schemeClr val="tx1"/>
                </a:solidFill>
                <a:latin typeface="+mn-lt"/>
                <a:ea typeface="+mn-ea"/>
                <a:cs typeface="+mn-cs"/>
              </a:rPr>
              <a:t>hate God </a:t>
            </a:r>
            <a:r>
              <a:rPr lang="en-US" sz="1200" b="0" i="0" u="none" strike="noStrike" kern="1200" baseline="0" dirty="0">
                <a:solidFill>
                  <a:schemeClr val="tx1"/>
                </a:solidFill>
                <a:latin typeface="+mn-lt"/>
                <a:ea typeface="+mn-ea"/>
                <a:cs typeface="+mn-cs"/>
              </a:rPr>
              <a:t>(v.6) and to identify </a:t>
            </a:r>
            <a:r>
              <a:rPr lang="en-US" sz="1200" b="1" i="0" u="none" strike="noStrike" kern="1200" baseline="0" dirty="0">
                <a:solidFill>
                  <a:schemeClr val="tx1"/>
                </a:solidFill>
                <a:latin typeface="+mn-lt"/>
                <a:ea typeface="+mn-ea"/>
                <a:cs typeface="+mn-cs"/>
              </a:rPr>
              <a:t>false prophets </a:t>
            </a:r>
            <a:r>
              <a:rPr lang="en-US" sz="1200" b="0" i="0" u="none" strike="noStrike" kern="1200" baseline="0" dirty="0">
                <a:solidFill>
                  <a:schemeClr val="tx1"/>
                </a:solidFill>
                <a:latin typeface="+mn-lt"/>
                <a:ea typeface="+mn-ea"/>
                <a:cs typeface="+mn-cs"/>
              </a:rPr>
              <a:t>(v.15).  These require </a:t>
            </a:r>
            <a:r>
              <a:rPr lang="en-US" sz="1200" b="1" i="0" u="none" strike="noStrike" kern="1200" baseline="0" dirty="0">
                <a:solidFill>
                  <a:schemeClr val="tx1"/>
                </a:solidFill>
                <a:latin typeface="+mn-lt"/>
                <a:ea typeface="+mn-ea"/>
                <a:cs typeface="+mn-cs"/>
              </a:rPr>
              <a:t>good judgment from God’s word</a:t>
            </a:r>
            <a:r>
              <a:rPr lang="en-US" sz="1200" b="0" i="0" u="none" strike="noStrike" kern="1200" baseline="0" dirty="0">
                <a:solidFill>
                  <a:schemeClr val="tx1"/>
                </a:solidFill>
                <a:latin typeface="+mn-lt"/>
                <a:ea typeface="+mn-ea"/>
                <a:cs typeface="+mn-cs"/>
              </a:rPr>
              <a:t>.</a:t>
            </a:r>
          </a:p>
          <a:p>
            <a:endParaRPr lang="en-US" dirty="0"/>
          </a:p>
        </p:txBody>
      </p:sp>
      <p:sp>
        <p:nvSpPr>
          <p:cNvPr id="4" name="Slide Number Placeholder 3">
            <a:extLst>
              <a:ext uri="{FF2B5EF4-FFF2-40B4-BE49-F238E27FC236}">
                <a16:creationId xmlns:a16="http://schemas.microsoft.com/office/drawing/2014/main" id="{C82C7230-A6BB-644E-1B5A-706686BE92F6}"/>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357161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7A25E-4ED2-51B0-D379-D498A2DB72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D57E37-6856-F2D2-67A2-2A0C013DB6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9A800-BE15-8757-08EA-F4C67E1F8648}"/>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Religious practices may include rituals, sermons, commemoration or veneration (of deities or saints), sacrifices, festivals, feasts, trances, initiations, matrimonial and funerary services, meditation, prayer, music, art, dance, or public service. (Wikipedia)</a:t>
            </a:r>
            <a:endParaRPr lang="en-US" dirty="0"/>
          </a:p>
          <a:p>
            <a:endParaRPr lang="en-US" dirty="0"/>
          </a:p>
          <a:p>
            <a:r>
              <a:rPr lang="en-US" dirty="0"/>
              <a:t>Notice the word “</a:t>
            </a:r>
            <a:r>
              <a:rPr lang="en-US" b="1" dirty="0"/>
              <a:t>practice</a:t>
            </a:r>
            <a:r>
              <a:rPr lang="en-US" dirty="0"/>
              <a:t>” in verses 1,2,3.  This is not just an occasional sin of true believers, it is a regular sin of people who don’t experience any conviction from the Holy Spirit.</a:t>
            </a:r>
          </a:p>
        </p:txBody>
      </p:sp>
      <p:sp>
        <p:nvSpPr>
          <p:cNvPr id="4" name="Slide Number Placeholder 3">
            <a:extLst>
              <a:ext uri="{FF2B5EF4-FFF2-40B4-BE49-F238E27FC236}">
                <a16:creationId xmlns:a16="http://schemas.microsoft.com/office/drawing/2014/main" id="{CAE221F0-43F8-BAE0-E78C-32F78D720DC4}"/>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630518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624A7-F3C8-54D0-B57B-A29490B2D1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E70DC-E9C8-0503-183C-A4CEF63901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3697A4-DBA6-6DE1-3CC6-02074AC650FD}"/>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Patience. </a:t>
            </a:r>
            <a:r>
              <a:rPr lang="en-US" sz="1200" b="0" i="0" kern="1200" dirty="0">
                <a:solidFill>
                  <a:schemeClr val="tx1"/>
                </a:solidFill>
                <a:effectLst/>
                <a:latin typeface="+mn-lt"/>
                <a:ea typeface="+mn-ea"/>
                <a:cs typeface="+mn-cs"/>
              </a:rPr>
              <a:t>This word indicates the duration for which God demonstrates his kindness and tolerance— for long periods of time (cf. 2 Pet. 2: 5). Together these three words speak of God’s common grace— the way he demonstrates his grace to all mankind (cf. Job 12:10; Ps. 119:68; 145:9).</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17B4FF0-C13F-D766-9EE6-281B59E6B1FE}"/>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124750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A9461-25C0-CF94-1184-2C5046F9EB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F08C3D-9DF8-00D4-E23F-438A4313A7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FF537-6949-40E3-BFB5-81E2C6E225D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Verses 6-10 are describing faith that results in good works</a:t>
            </a:r>
          </a:p>
          <a:p>
            <a:endParaRPr lang="en-US" sz="1200" b="0" i="0" kern="1200" dirty="0">
              <a:solidFill>
                <a:schemeClr val="tx1"/>
              </a:solidFill>
              <a:effectLst/>
              <a:latin typeface="+mn-lt"/>
              <a:ea typeface="+mn-ea"/>
              <a:cs typeface="+mn-cs"/>
            </a:endParaRPr>
          </a:p>
          <a:p>
            <a:r>
              <a:rPr lang="en-US" sz="1200" b="0" i="0" u="none" strike="noStrike" kern="1200" baseline="0" dirty="0">
                <a:solidFill>
                  <a:schemeClr val="tx1"/>
                </a:solidFill>
                <a:latin typeface="+mn-lt"/>
                <a:ea typeface="+mn-ea"/>
                <a:cs typeface="+mn-cs"/>
              </a:rPr>
              <a:t>Partiality is </a:t>
            </a:r>
            <a:r>
              <a:rPr lang="el-GR" sz="1200" b="0" i="0" u="none" strike="noStrike" kern="1200" baseline="0" dirty="0">
                <a:solidFill>
                  <a:schemeClr val="tx1"/>
                </a:solidFill>
                <a:latin typeface="+mn-lt"/>
                <a:ea typeface="+mn-ea"/>
                <a:cs typeface="+mn-cs"/>
              </a:rPr>
              <a:t>προσωποληπτέω </a:t>
            </a:r>
            <a:r>
              <a:rPr lang="en-US" sz="1200" b="1" i="0" u="none" strike="noStrike" kern="1200" baseline="0" dirty="0" err="1">
                <a:solidFill>
                  <a:schemeClr val="tx1"/>
                </a:solidFill>
                <a:latin typeface="+mn-lt"/>
                <a:ea typeface="+mn-ea"/>
                <a:cs typeface="+mn-cs"/>
              </a:rPr>
              <a:t>prosopolepteo</a:t>
            </a:r>
            <a:r>
              <a:rPr lang="en-U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hlinkClick r:id="rId3" action="ppaction://hlinkfile"/>
              </a:rPr>
              <a:t>pros-ō-po-</a:t>
            </a:r>
            <a:r>
              <a:rPr lang="en-US" sz="1200" b="0" i="0" u="none" strike="noStrike" kern="1200" baseline="0" dirty="0" err="1">
                <a:solidFill>
                  <a:schemeClr val="tx1"/>
                </a:solidFill>
                <a:latin typeface="+mn-lt"/>
                <a:ea typeface="+mn-ea"/>
                <a:cs typeface="+mn-cs"/>
                <a:hlinkClick r:id="rId3" action="ppaction://hlinkfile"/>
              </a:rPr>
              <a:t>leep</a:t>
            </a:r>
            <a:r>
              <a:rPr lang="en-US" sz="1200" b="0" i="0" u="none" strike="noStrike" kern="1200" baseline="0" dirty="0">
                <a:solidFill>
                  <a:schemeClr val="tx1"/>
                </a:solidFill>
                <a:latin typeface="+mn-lt"/>
                <a:ea typeface="+mn-ea"/>
                <a:cs typeface="+mn-cs"/>
                <a:hlinkClick r:id="rId3" action="ppaction://hlinkfile"/>
              </a:rPr>
              <a:t>-</a:t>
            </a:r>
            <a:r>
              <a:rPr lang="en-US" sz="1200" b="0" i="0" u="none" strike="noStrike" kern="1200" baseline="0" dirty="0" err="1">
                <a:solidFill>
                  <a:schemeClr val="tx1"/>
                </a:solidFill>
                <a:latin typeface="+mn-lt"/>
                <a:ea typeface="+mn-ea"/>
                <a:cs typeface="+mn-cs"/>
                <a:hlinkClick r:id="rId3" action="ppaction://hlinkfile"/>
              </a:rPr>
              <a:t>te</a:t>
            </a:r>
            <a:r>
              <a:rPr lang="en-US" sz="1200" b="0" i="0" u="none" strike="noStrike" kern="1200" baseline="0" dirty="0">
                <a:solidFill>
                  <a:schemeClr val="tx1"/>
                </a:solidFill>
                <a:latin typeface="+mn-lt"/>
                <a:ea typeface="+mn-ea"/>
                <a:cs typeface="+mn-cs"/>
                <a:hlinkClick r:id="rId3" action="ppaction://hlinkfile"/>
              </a:rPr>
              <a:t>'-ō) </a:t>
            </a:r>
            <a:r>
              <a:rPr lang="en-US" sz="1200" b="0" i="1" u="none" strike="noStrike" kern="1200" baseline="0" dirty="0">
                <a:solidFill>
                  <a:schemeClr val="tx1"/>
                </a:solidFill>
                <a:latin typeface="+mn-lt"/>
                <a:ea typeface="+mn-ea"/>
                <a:cs typeface="+mn-cs"/>
                <a:hlinkClick r:id="rId4" action="ppaction://hlinkfile"/>
              </a:rPr>
              <a:t>v.</a:t>
            </a:r>
            <a:r>
              <a:rPr lang="en-US" sz="1200" b="0" i="1"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to favor an individual, i.e. show partiality.  The root word is </a:t>
            </a:r>
            <a:r>
              <a:rPr lang="el-GR" sz="1200" b="0" i="0" u="none" strike="noStrike" kern="1200" baseline="0" dirty="0">
                <a:solidFill>
                  <a:schemeClr val="tx1"/>
                </a:solidFill>
                <a:latin typeface="+mn-lt"/>
                <a:ea typeface="+mn-ea"/>
                <a:cs typeface="+mn-cs"/>
              </a:rPr>
              <a:t>προσωπολήπτης </a:t>
            </a:r>
            <a:r>
              <a:rPr lang="en-US" sz="1200" b="1" i="0" u="none" strike="noStrike" kern="1200" baseline="0" dirty="0" err="1">
                <a:solidFill>
                  <a:schemeClr val="tx1"/>
                </a:solidFill>
                <a:latin typeface="+mn-lt"/>
                <a:ea typeface="+mn-ea"/>
                <a:cs typeface="+mn-cs"/>
              </a:rPr>
              <a:t>prosopoleptes</a:t>
            </a:r>
            <a:r>
              <a:rPr lang="en-U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hlinkClick r:id="rId3" action="ppaction://hlinkfile"/>
              </a:rPr>
              <a:t>pros-ō-po-</a:t>
            </a:r>
            <a:r>
              <a:rPr lang="en-US" sz="1200" b="0" i="0" u="none" strike="noStrike" kern="1200" baseline="0" dirty="0" err="1">
                <a:solidFill>
                  <a:schemeClr val="tx1"/>
                </a:solidFill>
                <a:latin typeface="+mn-lt"/>
                <a:ea typeface="+mn-ea"/>
                <a:cs typeface="+mn-cs"/>
                <a:hlinkClick r:id="rId3" action="ppaction://hlinkfile"/>
              </a:rPr>
              <a:t>leep</a:t>
            </a:r>
            <a:r>
              <a:rPr lang="en-US" sz="1200" b="0" i="0" u="none" strike="noStrike" kern="1200" baseline="0" dirty="0">
                <a:solidFill>
                  <a:schemeClr val="tx1"/>
                </a:solidFill>
                <a:latin typeface="+mn-lt"/>
                <a:ea typeface="+mn-ea"/>
                <a:cs typeface="+mn-cs"/>
                <a:hlinkClick r:id="rId3" action="ppaction://hlinkfile"/>
              </a:rPr>
              <a:t>'-tees) </a:t>
            </a:r>
            <a:r>
              <a:rPr lang="en-US" sz="1200" b="0" i="1" u="none" strike="noStrike" kern="1200" baseline="0" dirty="0">
                <a:solidFill>
                  <a:schemeClr val="tx1"/>
                </a:solidFill>
                <a:latin typeface="+mn-lt"/>
                <a:ea typeface="+mn-ea"/>
                <a:cs typeface="+mn-cs"/>
                <a:hlinkClick r:id="rId5" action="ppaction://hlinkfile"/>
              </a:rPr>
              <a:t>n. </a:t>
            </a:r>
            <a:r>
              <a:rPr lang="en-US" sz="1200" b="1" i="0" u="none" strike="noStrike" kern="1200" baseline="0" dirty="0">
                <a:solidFill>
                  <a:schemeClr val="tx1"/>
                </a:solidFill>
                <a:latin typeface="+mn-lt"/>
                <a:ea typeface="+mn-ea"/>
                <a:cs typeface="+mn-cs"/>
              </a:rPr>
              <a:t> an accepter of a face </a:t>
            </a:r>
            <a:r>
              <a:rPr lang="en-US" sz="1200" b="0" i="0" u="none" strike="noStrike" kern="1200" baseline="0" dirty="0">
                <a:solidFill>
                  <a:schemeClr val="tx1"/>
                </a:solidFill>
                <a:latin typeface="+mn-lt"/>
                <a:ea typeface="+mn-ea"/>
                <a:cs typeface="+mn-cs"/>
              </a:rPr>
              <a:t>(individual)</a:t>
            </a:r>
            <a:r>
              <a:rPr lang="en-US" sz="1200" b="1" i="0" u="none" strike="noStrike" kern="1200" baseline="0" dirty="0">
                <a:solidFill>
                  <a:schemeClr val="tx1"/>
                </a:solidFill>
                <a:latin typeface="+mn-lt"/>
                <a:ea typeface="+mn-ea"/>
                <a:cs typeface="+mn-cs"/>
              </a:rPr>
              <a:t>.</a:t>
            </a:r>
          </a:p>
          <a:p>
            <a:endParaRPr lang="en-US" sz="1200" b="1" i="0" u="none" strike="noStrike" kern="1200" baseline="0" dirty="0">
              <a:solidFill>
                <a:schemeClr val="tx1"/>
              </a:solidFill>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F1DA6DC-E593-9768-95F5-7C6B8DC8AEB0}"/>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900402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4BB45-339B-AB89-439D-0F1462DF0D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6FE447-E48D-C6D7-6529-6A80AAE4C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67C4A8-F0E5-766D-81DB-C5D899806B5A}"/>
              </a:ext>
            </a:extLst>
          </p:cNvPr>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Previously called Hebrews and Israelites, by the first century “Jew” had become the most common name for the descendants of Abraham through Isaac. “Jew” comes from “Judah”</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8316DD2-F399-C79D-3210-8568F7B59C73}"/>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492519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EB832-BB38-68BE-ABEF-E874B62C00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E31EC9-4554-63B5-B815-3F6A796DC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417CEB-8D6A-02A2-D2DA-E6FB748187E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Many problems can result from our desire to preserve “face” in the eyes of our family and friends.  </a:t>
            </a:r>
            <a:r>
              <a:rPr lang="en-US" sz="1200" b="1" i="0" kern="1200" dirty="0">
                <a:solidFill>
                  <a:schemeClr val="tx1"/>
                </a:solidFill>
                <a:effectLst/>
                <a:latin typeface="+mn-lt"/>
                <a:ea typeface="+mn-ea"/>
                <a:cs typeface="+mn-cs"/>
              </a:rPr>
              <a:t>Jesus humbled himself </a:t>
            </a:r>
            <a:r>
              <a:rPr lang="en-US" sz="1200" b="0" i="0" kern="1200" dirty="0">
                <a:solidFill>
                  <a:schemeClr val="tx1"/>
                </a:solidFill>
                <a:effectLst/>
                <a:latin typeface="+mn-lt"/>
                <a:ea typeface="+mn-ea"/>
                <a:cs typeface="+mn-cs"/>
              </a:rPr>
              <a:t>tremendously and </a:t>
            </a:r>
            <a:r>
              <a:rPr lang="en-US" sz="1200" b="1" i="0" kern="1200" dirty="0">
                <a:solidFill>
                  <a:schemeClr val="tx1"/>
                </a:solidFill>
                <a:effectLst/>
                <a:latin typeface="+mn-lt"/>
                <a:ea typeface="+mn-ea"/>
                <a:cs typeface="+mn-cs"/>
              </a:rPr>
              <a:t>bore our shame</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If</a:t>
            </a:r>
            <a:r>
              <a:rPr lang="en-US" sz="1200" b="0" i="0" kern="1200" dirty="0">
                <a:solidFill>
                  <a:schemeClr val="tx1"/>
                </a:solidFill>
                <a:effectLst/>
                <a:latin typeface="+mn-lt"/>
                <a:ea typeface="+mn-ea"/>
                <a:cs typeface="+mn-cs"/>
              </a:rPr>
              <a:t> we are </a:t>
            </a:r>
            <a:r>
              <a:rPr lang="en-US" sz="1200" b="1" i="0" kern="1200" dirty="0">
                <a:solidFill>
                  <a:schemeClr val="tx1"/>
                </a:solidFill>
                <a:effectLst/>
                <a:latin typeface="+mn-lt"/>
                <a:ea typeface="+mn-ea"/>
                <a:cs typeface="+mn-cs"/>
              </a:rPr>
              <a:t>His followers</a:t>
            </a:r>
            <a:r>
              <a:rPr lang="en-US" sz="1200" b="0" i="0" kern="1200" dirty="0">
                <a:solidFill>
                  <a:schemeClr val="tx1"/>
                </a:solidFill>
                <a:effectLst/>
                <a:latin typeface="+mn-lt"/>
                <a:ea typeface="+mn-ea"/>
                <a:cs typeface="+mn-cs"/>
              </a:rPr>
              <a:t>, we will also </a:t>
            </a:r>
            <a:r>
              <a:rPr lang="en-US" sz="1200" b="1" i="0" kern="1200" dirty="0">
                <a:solidFill>
                  <a:schemeClr val="tx1"/>
                </a:solidFill>
                <a:effectLst/>
                <a:latin typeface="+mn-lt"/>
                <a:ea typeface="+mn-ea"/>
                <a:cs typeface="+mn-cs"/>
              </a:rPr>
              <a:t>humbly repent </a:t>
            </a:r>
            <a:r>
              <a:rPr lang="en-US" sz="1200" b="0" i="0" kern="1200" dirty="0">
                <a:solidFill>
                  <a:schemeClr val="tx1"/>
                </a:solidFill>
                <a:effectLst/>
                <a:latin typeface="+mn-lt"/>
                <a:ea typeface="+mn-ea"/>
                <a:cs typeface="+mn-cs"/>
              </a:rPr>
              <a:t>of sin and seek true, </a:t>
            </a:r>
            <a:r>
              <a:rPr lang="en-US" sz="1200" b="1" i="0" kern="1200" dirty="0">
                <a:solidFill>
                  <a:schemeClr val="tx1"/>
                </a:solidFill>
                <a:effectLst/>
                <a:latin typeface="+mn-lt"/>
                <a:ea typeface="+mn-ea"/>
                <a:cs typeface="+mn-cs"/>
              </a:rPr>
              <a:t>heart-level reconciliation</a:t>
            </a:r>
            <a:r>
              <a:rPr lang="en-US" sz="1200" b="0" i="0" kern="1200" dirty="0">
                <a:solidFill>
                  <a:schemeClr val="tx1"/>
                </a:solidFill>
                <a:effectLst/>
                <a:latin typeface="+mn-lt"/>
                <a:ea typeface="+mn-ea"/>
                <a:cs typeface="+mn-cs"/>
              </a:rPr>
              <a:t> when needed. (Phil 2:5-8)</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EAF4F4C-E414-A227-E7C6-F9A253878EB2}"/>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512567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the best way to break the cycle of habitual sins is to replace them with something better (e.g. thanksgiving, contentment, holiness, worship, etc.)</a:t>
            </a:r>
          </a:p>
        </p:txBody>
      </p:sp>
      <p:sp>
        <p:nvSpPr>
          <p:cNvPr id="4" name="Slide Number Placeholder 3"/>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7/5/2025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2</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Rebuke of the “Religious”</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28B30-DA45-7D6F-1229-19A6CFC350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2A9D0-BCAF-53B9-D91C-C8B4F190547D}"/>
              </a:ext>
            </a:extLst>
          </p:cNvPr>
          <p:cNvSpPr>
            <a:spLocks noGrp="1"/>
          </p:cNvSpPr>
          <p:nvPr>
            <p:ph type="title"/>
          </p:nvPr>
        </p:nvSpPr>
        <p:spPr>
          <a:xfrm>
            <a:off x="628650" y="118629"/>
            <a:ext cx="7886700" cy="763960"/>
          </a:xfrm>
        </p:spPr>
        <p:txBody>
          <a:bodyPr>
            <a:normAutofit/>
          </a:bodyPr>
          <a:lstStyle/>
          <a:p>
            <a:pPr algn="ctr"/>
            <a:r>
              <a:rPr lang="en-US" b="1" u="sng" dirty="0"/>
              <a:t>From Last Lesson</a:t>
            </a:r>
          </a:p>
        </p:txBody>
      </p:sp>
      <p:sp>
        <p:nvSpPr>
          <p:cNvPr id="7" name="Content Placeholder 6">
            <a:extLst>
              <a:ext uri="{FF2B5EF4-FFF2-40B4-BE49-F238E27FC236}">
                <a16:creationId xmlns:a16="http://schemas.microsoft.com/office/drawing/2014/main" id="{A7A5AC70-E28A-3A88-C15E-01BF307339B7}"/>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Romans 1:21</a:t>
            </a:r>
            <a:r>
              <a:rPr lang="en-US" dirty="0"/>
              <a:t> “For although they knew God, they </a:t>
            </a:r>
            <a:r>
              <a:rPr lang="en-US" b="1" dirty="0"/>
              <a:t>neither glorified Him </a:t>
            </a:r>
            <a:r>
              <a:rPr lang="en-US" dirty="0"/>
              <a:t>as God </a:t>
            </a:r>
            <a:r>
              <a:rPr lang="en-US" b="1" dirty="0"/>
              <a:t>nor gave thanks to Him</a:t>
            </a:r>
            <a:r>
              <a:rPr lang="en-US" dirty="0"/>
              <a:t>, but their thinking became futile and their foolish hearts were darkened.”</a:t>
            </a:r>
          </a:p>
          <a:p>
            <a:pPr>
              <a:spcBef>
                <a:spcPts val="0"/>
              </a:spcBef>
              <a:spcAft>
                <a:spcPts val="1800"/>
              </a:spcAft>
            </a:pPr>
            <a:r>
              <a:rPr lang="en-US" dirty="0"/>
              <a:t>When people turn from God and go </a:t>
            </a:r>
            <a:r>
              <a:rPr lang="en-US" b="1" dirty="0"/>
              <a:t>their own way</a:t>
            </a:r>
            <a:r>
              <a:rPr lang="en-US" dirty="0"/>
              <a:t>, they go deeper into the </a:t>
            </a:r>
            <a:r>
              <a:rPr lang="en-US" b="1" dirty="0"/>
              <a:t>slavery of sin</a:t>
            </a:r>
            <a:r>
              <a:rPr lang="en-US" dirty="0"/>
              <a:t>.</a:t>
            </a:r>
          </a:p>
          <a:p>
            <a:pPr>
              <a:spcBef>
                <a:spcPts val="0"/>
              </a:spcBef>
              <a:spcAft>
                <a:spcPts val="1800"/>
              </a:spcAft>
            </a:pPr>
            <a:r>
              <a:rPr lang="en-US" b="1" dirty="0"/>
              <a:t>Romans 1:29-31 </a:t>
            </a:r>
            <a:r>
              <a:rPr lang="en-US" dirty="0"/>
              <a:t> “They were filled with all manner of unrighteousness, evil, covetousness, malice. They are full of envy, murder, strife, deceit, maliciousness. They are gossips…”</a:t>
            </a:r>
          </a:p>
          <a:p>
            <a:pPr>
              <a:spcBef>
                <a:spcPts val="0"/>
              </a:spcBef>
              <a:spcAft>
                <a:spcPts val="1800"/>
              </a:spcAft>
            </a:pPr>
            <a:r>
              <a:rPr lang="en-US" dirty="0"/>
              <a:t>God made us for His praise and glory!  </a:t>
            </a:r>
            <a:r>
              <a:rPr lang="en-US" b="1" dirty="0"/>
              <a:t>Focus on Him </a:t>
            </a:r>
            <a:r>
              <a:rPr lang="en-US" dirty="0"/>
              <a:t>and you will not desire to serve sin (Romans 6:6,14)!</a:t>
            </a:r>
          </a:p>
        </p:txBody>
      </p:sp>
    </p:spTree>
    <p:extLst>
      <p:ext uri="{BB962C8B-B14F-4D97-AF65-F5344CB8AC3E}">
        <p14:creationId xmlns:p14="http://schemas.microsoft.com/office/powerpoint/2010/main" val="222156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E5578-335A-0679-14B5-3B89D0A51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BA7A10-DF7F-06E3-0379-5C87B02587DA}"/>
              </a:ext>
            </a:extLst>
          </p:cNvPr>
          <p:cNvSpPr>
            <a:spLocks noGrp="1"/>
          </p:cNvSpPr>
          <p:nvPr>
            <p:ph type="title"/>
          </p:nvPr>
        </p:nvSpPr>
        <p:spPr>
          <a:xfrm>
            <a:off x="628650" y="118629"/>
            <a:ext cx="7886700" cy="763960"/>
          </a:xfrm>
        </p:spPr>
        <p:txBody>
          <a:bodyPr>
            <a:normAutofit/>
          </a:bodyPr>
          <a:lstStyle/>
          <a:p>
            <a:pPr algn="ctr"/>
            <a:r>
              <a:rPr lang="en-US" b="1" u="sng" dirty="0"/>
              <a:t>Judging External Behavior</a:t>
            </a:r>
          </a:p>
        </p:txBody>
      </p:sp>
      <p:sp>
        <p:nvSpPr>
          <p:cNvPr id="7" name="Content Placeholder 6">
            <a:extLst>
              <a:ext uri="{FF2B5EF4-FFF2-40B4-BE49-F238E27FC236}">
                <a16:creationId xmlns:a16="http://schemas.microsoft.com/office/drawing/2014/main" id="{5F7C9512-57B6-5CB6-CFC0-F7F23BF5A362}"/>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Romans 2:1 </a:t>
            </a:r>
            <a:r>
              <a:rPr lang="en-US" dirty="0"/>
              <a:t> “Therefore you have </a:t>
            </a:r>
            <a:r>
              <a:rPr lang="en-US" b="1" dirty="0"/>
              <a:t>no excuse</a:t>
            </a:r>
            <a:r>
              <a:rPr lang="en-US" dirty="0"/>
              <a:t>, O man, every one of you who </a:t>
            </a:r>
            <a:r>
              <a:rPr lang="en-US" b="1" dirty="0"/>
              <a:t>judges</a:t>
            </a:r>
            <a:r>
              <a:rPr lang="en-US" dirty="0"/>
              <a:t>. For in passing judgment on another you condemn yourself, </a:t>
            </a:r>
            <a:r>
              <a:rPr lang="en-US" b="1" dirty="0"/>
              <a:t>because you</a:t>
            </a:r>
            <a:r>
              <a:rPr lang="en-US" dirty="0"/>
              <a:t>, the judge, </a:t>
            </a:r>
            <a:r>
              <a:rPr lang="en-US" b="1" dirty="0"/>
              <a:t>practice the very same things</a:t>
            </a:r>
            <a:r>
              <a:rPr lang="en-US" dirty="0"/>
              <a:t>.”</a:t>
            </a:r>
          </a:p>
          <a:p>
            <a:pPr>
              <a:spcBef>
                <a:spcPts val="0"/>
              </a:spcBef>
              <a:spcAft>
                <a:spcPts val="1800"/>
              </a:spcAft>
            </a:pPr>
            <a:r>
              <a:rPr lang="en-US" b="1" dirty="0"/>
              <a:t>Romans 1:29</a:t>
            </a:r>
            <a:r>
              <a:rPr lang="en-US" dirty="0"/>
              <a:t> – something familiar here? “</a:t>
            </a:r>
            <a:r>
              <a:rPr lang="en-US" b="1" dirty="0"/>
              <a:t>Secret sins”</a:t>
            </a:r>
            <a:r>
              <a:rPr lang="en-US" dirty="0"/>
              <a:t> are as bad as visible ones (</a:t>
            </a:r>
            <a:r>
              <a:rPr lang="en-US" b="1" dirty="0"/>
              <a:t>Psalm 139:23,24</a:t>
            </a:r>
            <a:r>
              <a:rPr lang="en-US" dirty="0"/>
              <a:t>)</a:t>
            </a:r>
          </a:p>
          <a:p>
            <a:pPr>
              <a:spcBef>
                <a:spcPts val="0"/>
              </a:spcBef>
              <a:spcAft>
                <a:spcPts val="1800"/>
              </a:spcAft>
            </a:pPr>
            <a:r>
              <a:rPr lang="en-US" dirty="0"/>
              <a:t>If we know God’s law and </a:t>
            </a:r>
            <a:r>
              <a:rPr lang="en-US" b="1" dirty="0"/>
              <a:t>only </a:t>
            </a:r>
            <a:r>
              <a:rPr lang="en-US" dirty="0"/>
              <a:t>use it to </a:t>
            </a:r>
            <a:r>
              <a:rPr lang="en-US" b="1" dirty="0"/>
              <a:t>judge the behavior </a:t>
            </a:r>
            <a:r>
              <a:rPr lang="en-US" dirty="0"/>
              <a:t>of others, we “have no excuse.” (</a:t>
            </a:r>
            <a:r>
              <a:rPr lang="en-US" b="1" dirty="0"/>
              <a:t>Luke 18:9-14</a:t>
            </a:r>
            <a:r>
              <a:rPr lang="en-US" dirty="0"/>
              <a:t>)</a:t>
            </a:r>
          </a:p>
          <a:p>
            <a:pPr>
              <a:spcBef>
                <a:spcPts val="0"/>
              </a:spcBef>
              <a:spcAft>
                <a:spcPts val="1800"/>
              </a:spcAft>
            </a:pPr>
            <a:r>
              <a:rPr lang="en-US" dirty="0"/>
              <a:t>It is </a:t>
            </a:r>
            <a:r>
              <a:rPr lang="en-US" b="1" dirty="0"/>
              <a:t>not wrong </a:t>
            </a:r>
            <a:r>
              <a:rPr lang="en-US" dirty="0"/>
              <a:t>to expose sin or judge wisely (John 7:24; 1Cor 2:15; Eph 5:11; 2Tim 4:2).  Always speak the </a:t>
            </a:r>
            <a:r>
              <a:rPr lang="en-US" b="1" dirty="0"/>
              <a:t>truth in love</a:t>
            </a:r>
            <a:r>
              <a:rPr lang="en-US" dirty="0"/>
              <a:t>.</a:t>
            </a:r>
          </a:p>
        </p:txBody>
      </p:sp>
    </p:spTree>
    <p:extLst>
      <p:ext uri="{BB962C8B-B14F-4D97-AF65-F5344CB8AC3E}">
        <p14:creationId xmlns:p14="http://schemas.microsoft.com/office/powerpoint/2010/main" val="33336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4A91-294C-EF39-1022-CF20A0A6CD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420BDB-3694-A5C9-FCA4-9371445E7C6F}"/>
              </a:ext>
            </a:extLst>
          </p:cNvPr>
          <p:cNvSpPr>
            <a:spLocks noGrp="1"/>
          </p:cNvSpPr>
          <p:nvPr>
            <p:ph type="title"/>
          </p:nvPr>
        </p:nvSpPr>
        <p:spPr>
          <a:xfrm>
            <a:off x="628650" y="118629"/>
            <a:ext cx="7886700" cy="763960"/>
          </a:xfrm>
        </p:spPr>
        <p:txBody>
          <a:bodyPr>
            <a:normAutofit/>
          </a:bodyPr>
          <a:lstStyle/>
          <a:p>
            <a:pPr algn="ctr"/>
            <a:r>
              <a:rPr lang="en-US" b="1" u="sng" dirty="0"/>
              <a:t>Risk of Religion</a:t>
            </a:r>
          </a:p>
        </p:txBody>
      </p:sp>
      <p:sp>
        <p:nvSpPr>
          <p:cNvPr id="7" name="Content Placeholder 6">
            <a:extLst>
              <a:ext uri="{FF2B5EF4-FFF2-40B4-BE49-F238E27FC236}">
                <a16:creationId xmlns:a16="http://schemas.microsoft.com/office/drawing/2014/main" id="{DA16137F-D1C8-9DF1-8475-C729C366F95C}"/>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2:2,3  </a:t>
            </a:r>
            <a:r>
              <a:rPr lang="en-US" dirty="0"/>
              <a:t>The challenge of “</a:t>
            </a:r>
            <a:r>
              <a:rPr lang="en-US" u="sng" dirty="0"/>
              <a:t>religious</a:t>
            </a:r>
            <a:r>
              <a:rPr lang="en-US" dirty="0"/>
              <a:t>” people:  It can be easy to be critical of others who have </a:t>
            </a:r>
            <a:r>
              <a:rPr lang="en-US" b="1" dirty="0"/>
              <a:t>obvious “external sin”</a:t>
            </a:r>
          </a:p>
          <a:p>
            <a:pPr>
              <a:spcBef>
                <a:spcPts val="0"/>
              </a:spcBef>
              <a:spcAft>
                <a:spcPts val="1800"/>
              </a:spcAft>
            </a:pPr>
            <a:r>
              <a:rPr lang="en-US" b="1" dirty="0"/>
              <a:t>Mark 7:1-8  “Religion”:</a:t>
            </a:r>
            <a:r>
              <a:rPr lang="en-US" dirty="0"/>
              <a:t> rituals, festivals, services, sermons, etc. that people assume will make them good.</a:t>
            </a:r>
          </a:p>
          <a:p>
            <a:pPr>
              <a:spcBef>
                <a:spcPts val="0"/>
              </a:spcBef>
              <a:spcAft>
                <a:spcPts val="1800"/>
              </a:spcAft>
            </a:pPr>
            <a:r>
              <a:rPr lang="en-US" u="sng" dirty="0"/>
              <a:t>Two risks</a:t>
            </a:r>
            <a:r>
              <a:rPr lang="en-US" dirty="0"/>
              <a:t>: </a:t>
            </a:r>
            <a:r>
              <a:rPr lang="en-US" b="1" dirty="0"/>
              <a:t>Lowering</a:t>
            </a:r>
            <a:r>
              <a:rPr lang="en-US" dirty="0"/>
              <a:t> God’s moral standard </a:t>
            </a:r>
            <a:r>
              <a:rPr lang="en-US" b="1" dirty="0"/>
              <a:t>and</a:t>
            </a:r>
            <a:r>
              <a:rPr lang="en-US" dirty="0"/>
              <a:t> </a:t>
            </a:r>
            <a:r>
              <a:rPr lang="en-US" b="1" dirty="0"/>
              <a:t>raising</a:t>
            </a:r>
            <a:r>
              <a:rPr lang="en-US" dirty="0"/>
              <a:t> our </a:t>
            </a:r>
            <a:r>
              <a:rPr lang="en-US" b="1" dirty="0"/>
              <a:t>self-righteousness (</a:t>
            </a:r>
            <a:r>
              <a:rPr lang="en-US" dirty="0"/>
              <a:t>don’t</a:t>
            </a:r>
            <a:r>
              <a:rPr lang="en-US" b="1" dirty="0"/>
              <a:t> </a:t>
            </a:r>
            <a:r>
              <a:rPr lang="en-US" dirty="0"/>
              <a:t>see the depth of our sin).</a:t>
            </a:r>
          </a:p>
          <a:p>
            <a:pPr>
              <a:spcBef>
                <a:spcPts val="0"/>
              </a:spcBef>
              <a:spcAft>
                <a:spcPts val="1800"/>
              </a:spcAft>
            </a:pPr>
            <a:r>
              <a:rPr lang="en-US" dirty="0"/>
              <a:t>“</a:t>
            </a:r>
            <a:r>
              <a:rPr lang="en-US" b="1" dirty="0"/>
              <a:t>practice</a:t>
            </a:r>
            <a:r>
              <a:rPr lang="en-US" dirty="0"/>
              <a:t>” – repeated action with no desire to change</a:t>
            </a:r>
          </a:p>
          <a:p>
            <a:pPr>
              <a:spcBef>
                <a:spcPts val="0"/>
              </a:spcBef>
              <a:spcAft>
                <a:spcPts val="1800"/>
              </a:spcAft>
            </a:pPr>
            <a:r>
              <a:rPr lang="en-US" dirty="0"/>
              <a:t>True Christians </a:t>
            </a:r>
            <a:r>
              <a:rPr lang="en-US" b="1" dirty="0"/>
              <a:t>will sin</a:t>
            </a:r>
            <a:r>
              <a:rPr lang="en-US" dirty="0"/>
              <a:t>, but when we do, we </a:t>
            </a:r>
            <a:r>
              <a:rPr lang="en-US" b="1" dirty="0"/>
              <a:t>repent</a:t>
            </a:r>
            <a:r>
              <a:rPr lang="en-US" dirty="0"/>
              <a:t> and seek God’s power to </a:t>
            </a:r>
            <a:r>
              <a:rPr lang="en-US" b="1" dirty="0"/>
              <a:t>change</a:t>
            </a:r>
            <a:r>
              <a:rPr lang="en-US" dirty="0"/>
              <a:t> (1Jn 1:8,9 – “sanctification”)</a:t>
            </a:r>
          </a:p>
          <a:p>
            <a:pPr>
              <a:spcBef>
                <a:spcPts val="0"/>
              </a:spcBef>
              <a:spcAft>
                <a:spcPts val="1800"/>
              </a:spcAft>
            </a:pPr>
            <a:endParaRPr lang="en-US" dirty="0"/>
          </a:p>
        </p:txBody>
      </p:sp>
    </p:spTree>
    <p:extLst>
      <p:ext uri="{BB962C8B-B14F-4D97-AF65-F5344CB8AC3E}">
        <p14:creationId xmlns:p14="http://schemas.microsoft.com/office/powerpoint/2010/main" val="9591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FA2BD-44A4-3BCF-13E6-68C7FC7BC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9B6B1-BA1B-9AFE-C4EE-6D8F45C980AE}"/>
              </a:ext>
            </a:extLst>
          </p:cNvPr>
          <p:cNvSpPr>
            <a:spLocks noGrp="1"/>
          </p:cNvSpPr>
          <p:nvPr>
            <p:ph type="title"/>
          </p:nvPr>
        </p:nvSpPr>
        <p:spPr>
          <a:xfrm>
            <a:off x="628650" y="118629"/>
            <a:ext cx="7886700" cy="763960"/>
          </a:xfrm>
        </p:spPr>
        <p:txBody>
          <a:bodyPr>
            <a:normAutofit/>
          </a:bodyPr>
          <a:lstStyle/>
          <a:p>
            <a:pPr algn="ctr"/>
            <a:r>
              <a:rPr lang="en-US" b="1" u="sng" dirty="0"/>
              <a:t>God’s Grace and Man’s Hardness</a:t>
            </a:r>
          </a:p>
        </p:txBody>
      </p:sp>
      <p:sp>
        <p:nvSpPr>
          <p:cNvPr id="7" name="Content Placeholder 6">
            <a:extLst>
              <a:ext uri="{FF2B5EF4-FFF2-40B4-BE49-F238E27FC236}">
                <a16:creationId xmlns:a16="http://schemas.microsoft.com/office/drawing/2014/main" id="{DCF8A08B-79DB-9755-ADBF-D23276F30A97}"/>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2:4  presume</a:t>
            </a:r>
            <a:r>
              <a:rPr lang="en-US" dirty="0"/>
              <a:t> = literally “to think down on” – failing to see the value of God’s kindness and patience toward us.</a:t>
            </a:r>
          </a:p>
          <a:p>
            <a:pPr>
              <a:spcBef>
                <a:spcPts val="0"/>
              </a:spcBef>
              <a:spcAft>
                <a:spcPts val="1800"/>
              </a:spcAft>
            </a:pPr>
            <a:r>
              <a:rPr lang="en-US" b="1" dirty="0"/>
              <a:t>Forbearance</a:t>
            </a:r>
            <a:r>
              <a:rPr lang="en-US" dirty="0"/>
              <a:t> = “to hold back” – God temporarily holds back his physical judgment that we might </a:t>
            </a:r>
            <a:r>
              <a:rPr lang="en-US" b="1" dirty="0"/>
              <a:t>repent and receive</a:t>
            </a:r>
            <a:r>
              <a:rPr lang="en-US" dirty="0"/>
              <a:t> salvation that is spiritual and eternal.</a:t>
            </a:r>
          </a:p>
          <a:p>
            <a:pPr>
              <a:spcBef>
                <a:spcPts val="0"/>
              </a:spcBef>
              <a:spcAft>
                <a:spcPts val="1800"/>
              </a:spcAft>
            </a:pPr>
            <a:r>
              <a:rPr lang="en-US" b="1" dirty="0"/>
              <a:t>2:5</a:t>
            </a:r>
            <a:r>
              <a:rPr lang="en-US" dirty="0"/>
              <a:t>  </a:t>
            </a:r>
            <a:r>
              <a:rPr lang="en-US" b="1" dirty="0"/>
              <a:t>Hard</a:t>
            </a:r>
            <a:r>
              <a:rPr lang="en-US" dirty="0"/>
              <a:t> heart = “</a:t>
            </a:r>
            <a:r>
              <a:rPr lang="en-US" dirty="0" err="1"/>
              <a:t>sklerotes</a:t>
            </a:r>
            <a:r>
              <a:rPr lang="en-US" dirty="0"/>
              <a:t>” gives us the English word “sclerosis” (arteriosclerosis, a hardening of the arteries). </a:t>
            </a:r>
          </a:p>
          <a:p>
            <a:pPr>
              <a:spcBef>
                <a:spcPts val="0"/>
              </a:spcBef>
              <a:spcAft>
                <a:spcPts val="1800"/>
              </a:spcAft>
            </a:pPr>
            <a:r>
              <a:rPr lang="en-US" b="1" dirty="0"/>
              <a:t>Impenitent</a:t>
            </a:r>
            <a:r>
              <a:rPr lang="en-US" dirty="0"/>
              <a:t> = a refusal to repent and accept God’s pardon of sin through Jesus Christ.</a:t>
            </a:r>
          </a:p>
          <a:p>
            <a:pPr>
              <a:spcBef>
                <a:spcPts val="0"/>
              </a:spcBef>
              <a:spcAft>
                <a:spcPts val="1800"/>
              </a:spcAft>
            </a:pPr>
            <a:r>
              <a:rPr lang="en-US" dirty="0"/>
              <a:t>Continuing to ignore your conscience and makes you insensitive to His truth and hardens your heart.</a:t>
            </a:r>
          </a:p>
        </p:txBody>
      </p:sp>
    </p:spTree>
    <p:extLst>
      <p:ext uri="{BB962C8B-B14F-4D97-AF65-F5344CB8AC3E}">
        <p14:creationId xmlns:p14="http://schemas.microsoft.com/office/powerpoint/2010/main" val="156204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E2D93-824E-59A2-3BCF-2082082AB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33164B-29A9-131F-BD25-4B9013CB941C}"/>
              </a:ext>
            </a:extLst>
          </p:cNvPr>
          <p:cNvSpPr>
            <a:spLocks noGrp="1"/>
          </p:cNvSpPr>
          <p:nvPr>
            <p:ph type="title"/>
          </p:nvPr>
        </p:nvSpPr>
        <p:spPr>
          <a:xfrm>
            <a:off x="628650" y="118629"/>
            <a:ext cx="7886700" cy="763960"/>
          </a:xfrm>
        </p:spPr>
        <p:txBody>
          <a:bodyPr>
            <a:normAutofit/>
          </a:bodyPr>
          <a:lstStyle/>
          <a:p>
            <a:pPr algn="ctr"/>
            <a:r>
              <a:rPr lang="en-US" b="1" u="sng" dirty="0"/>
              <a:t>Faith that Works</a:t>
            </a:r>
          </a:p>
        </p:txBody>
      </p:sp>
      <p:sp>
        <p:nvSpPr>
          <p:cNvPr id="7" name="Content Placeholder 6">
            <a:extLst>
              <a:ext uri="{FF2B5EF4-FFF2-40B4-BE49-F238E27FC236}">
                <a16:creationId xmlns:a16="http://schemas.microsoft.com/office/drawing/2014/main" id="{910FA006-57FA-D14C-4D6F-8B8B20A7274F}"/>
              </a:ext>
            </a:extLst>
          </p:cNvPr>
          <p:cNvSpPr>
            <a:spLocks noGrp="1"/>
          </p:cNvSpPr>
          <p:nvPr>
            <p:ph idx="1"/>
          </p:nvPr>
        </p:nvSpPr>
        <p:spPr>
          <a:xfrm>
            <a:off x="233917" y="975189"/>
            <a:ext cx="8667016" cy="5714978"/>
          </a:xfrm>
        </p:spPr>
        <p:txBody>
          <a:bodyPr>
            <a:normAutofit lnSpcReduction="10000"/>
          </a:bodyPr>
          <a:lstStyle/>
          <a:p>
            <a:pPr>
              <a:spcBef>
                <a:spcPts val="0"/>
              </a:spcBef>
              <a:spcAft>
                <a:spcPts val="1800"/>
              </a:spcAft>
            </a:pPr>
            <a:r>
              <a:rPr lang="en-US" dirty="0"/>
              <a:t>This is </a:t>
            </a:r>
            <a:r>
              <a:rPr lang="en-US" b="1" dirty="0"/>
              <a:t>not</a:t>
            </a:r>
            <a:r>
              <a:rPr lang="en-US" dirty="0"/>
              <a:t> defining the basis for </a:t>
            </a:r>
            <a:r>
              <a:rPr lang="en-US" b="1" dirty="0"/>
              <a:t>salvation</a:t>
            </a:r>
            <a:r>
              <a:rPr lang="en-US" dirty="0"/>
              <a:t> (grace).  It is describing the basis for God’s </a:t>
            </a:r>
            <a:r>
              <a:rPr lang="en-US" b="1" dirty="0"/>
              <a:t>judgment</a:t>
            </a:r>
            <a:r>
              <a:rPr lang="en-US" dirty="0"/>
              <a:t>.</a:t>
            </a:r>
          </a:p>
          <a:p>
            <a:pPr>
              <a:spcBef>
                <a:spcPts val="0"/>
              </a:spcBef>
              <a:spcAft>
                <a:spcPts val="1800"/>
              </a:spcAft>
            </a:pPr>
            <a:r>
              <a:rPr lang="en-US" b="1" dirty="0"/>
              <a:t>True faith will result in good works </a:t>
            </a:r>
            <a:r>
              <a:rPr lang="en-US" dirty="0"/>
              <a:t>(James 2:17,26; Ephesians 2:10)</a:t>
            </a:r>
          </a:p>
          <a:p>
            <a:pPr>
              <a:spcBef>
                <a:spcPts val="0"/>
              </a:spcBef>
              <a:spcAft>
                <a:spcPts val="1800"/>
              </a:spcAft>
            </a:pPr>
            <a:r>
              <a:rPr lang="en-US" b="1" dirty="0"/>
              <a:t>2:6-7</a:t>
            </a:r>
            <a:r>
              <a:rPr lang="en-US" dirty="0"/>
              <a:t>  </a:t>
            </a:r>
            <a:r>
              <a:rPr lang="en-US" b="1" dirty="0"/>
              <a:t>eternal life </a:t>
            </a:r>
            <a:r>
              <a:rPr lang="en-US" dirty="0"/>
              <a:t>is not just about time, but </a:t>
            </a:r>
            <a:r>
              <a:rPr lang="en-US" b="1" dirty="0"/>
              <a:t>holiness</a:t>
            </a:r>
            <a:r>
              <a:rPr lang="en-US" dirty="0"/>
              <a:t> </a:t>
            </a:r>
            <a:r>
              <a:rPr lang="en-US" b="1" dirty="0"/>
              <a:t>with our righteous God</a:t>
            </a:r>
          </a:p>
          <a:p>
            <a:pPr>
              <a:spcBef>
                <a:spcPts val="0"/>
              </a:spcBef>
              <a:spcAft>
                <a:spcPts val="1800"/>
              </a:spcAft>
            </a:pPr>
            <a:r>
              <a:rPr lang="en-US" b="1" dirty="0"/>
              <a:t>2:8  </a:t>
            </a:r>
            <a:r>
              <a:rPr lang="en-US" dirty="0"/>
              <a:t>People are either </a:t>
            </a:r>
            <a:r>
              <a:rPr lang="en-US" b="1" dirty="0"/>
              <a:t>self-seeking</a:t>
            </a:r>
            <a:r>
              <a:rPr lang="en-US" dirty="0"/>
              <a:t> or </a:t>
            </a:r>
            <a:r>
              <a:rPr lang="en-US" b="1" dirty="0"/>
              <a:t>God-seeking.</a:t>
            </a:r>
            <a:r>
              <a:rPr lang="en-US" dirty="0"/>
              <a:t>  God is a righteous judge, knowing the hearts of every man.</a:t>
            </a:r>
          </a:p>
          <a:p>
            <a:pPr>
              <a:spcBef>
                <a:spcPts val="0"/>
              </a:spcBef>
              <a:spcAft>
                <a:spcPts val="1800"/>
              </a:spcAft>
            </a:pPr>
            <a:r>
              <a:rPr lang="en-US" b="1" dirty="0"/>
              <a:t>2:9-11</a:t>
            </a:r>
            <a:r>
              <a:rPr lang="en-US" dirty="0"/>
              <a:t>  The Jews were the first to receive the law and the gospel.  They will be the first to be judged by it.</a:t>
            </a:r>
          </a:p>
          <a:p>
            <a:pPr>
              <a:spcBef>
                <a:spcPts val="0"/>
              </a:spcBef>
              <a:spcAft>
                <a:spcPts val="1800"/>
              </a:spcAft>
            </a:pPr>
            <a:r>
              <a:rPr lang="en-US" b="1" dirty="0"/>
              <a:t>Partiality (</a:t>
            </a:r>
            <a:r>
              <a:rPr lang="zh-CN" altLang="en-US" b="1" dirty="0"/>
              <a:t>偏袒</a:t>
            </a:r>
            <a:r>
              <a:rPr lang="en-US" altLang="zh-CN" b="1" dirty="0"/>
              <a:t>)</a:t>
            </a:r>
            <a:r>
              <a:rPr lang="en-US" dirty="0"/>
              <a:t> – God is completely objective.  He does not “give face” based on position, wealth, influence, etc.</a:t>
            </a:r>
          </a:p>
        </p:txBody>
      </p:sp>
    </p:spTree>
    <p:extLst>
      <p:ext uri="{BB962C8B-B14F-4D97-AF65-F5344CB8AC3E}">
        <p14:creationId xmlns:p14="http://schemas.microsoft.com/office/powerpoint/2010/main" val="415712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670F1-D457-8C0E-89C8-83643F53B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DAEC9-8EB0-C58E-0037-2C52BB377175}"/>
              </a:ext>
            </a:extLst>
          </p:cNvPr>
          <p:cNvSpPr>
            <a:spLocks noGrp="1"/>
          </p:cNvSpPr>
          <p:nvPr>
            <p:ph type="title"/>
          </p:nvPr>
        </p:nvSpPr>
        <p:spPr>
          <a:xfrm>
            <a:off x="628650" y="118629"/>
            <a:ext cx="7886700" cy="763960"/>
          </a:xfrm>
        </p:spPr>
        <p:txBody>
          <a:bodyPr>
            <a:normAutofit/>
          </a:bodyPr>
          <a:lstStyle/>
          <a:p>
            <a:pPr algn="ctr"/>
            <a:r>
              <a:rPr lang="en-US" b="1" u="sng" dirty="0"/>
              <a:t>Written on Our Hearts</a:t>
            </a:r>
          </a:p>
        </p:txBody>
      </p:sp>
      <p:sp>
        <p:nvSpPr>
          <p:cNvPr id="7" name="Content Placeholder 6">
            <a:extLst>
              <a:ext uri="{FF2B5EF4-FFF2-40B4-BE49-F238E27FC236}">
                <a16:creationId xmlns:a16="http://schemas.microsoft.com/office/drawing/2014/main" id="{33A25ED3-36F5-DE1E-F286-B61665C15B1D}"/>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2:12-13</a:t>
            </a:r>
            <a:r>
              <a:rPr lang="en-US" dirty="0"/>
              <a:t>  Knowing the truth is not enough – we must </a:t>
            </a:r>
            <a:r>
              <a:rPr lang="en-US" b="1" dirty="0"/>
              <a:t>do what it says </a:t>
            </a:r>
            <a:r>
              <a:rPr lang="en-US" dirty="0"/>
              <a:t>(repent and believe). (James 1:22)</a:t>
            </a:r>
          </a:p>
          <a:p>
            <a:pPr>
              <a:spcBef>
                <a:spcPts val="0"/>
              </a:spcBef>
              <a:spcAft>
                <a:spcPts val="1800"/>
              </a:spcAft>
            </a:pPr>
            <a:r>
              <a:rPr lang="en-US" b="1" dirty="0"/>
              <a:t>2:14-16</a:t>
            </a:r>
            <a:r>
              <a:rPr lang="en-US" dirty="0"/>
              <a:t>  God has given every person a conscience.  On judgment day, the conscience will accuse those who have ignored its warnings.</a:t>
            </a:r>
          </a:p>
          <a:p>
            <a:pPr>
              <a:spcBef>
                <a:spcPts val="0"/>
              </a:spcBef>
              <a:spcAft>
                <a:spcPts val="1800"/>
              </a:spcAft>
            </a:pPr>
            <a:r>
              <a:rPr lang="en-US" b="1" dirty="0"/>
              <a:t>2:17-23</a:t>
            </a:r>
            <a:r>
              <a:rPr lang="en-US" dirty="0"/>
              <a:t>  The Jewish people are given strong warnings. Knowledge and religion does not excuse their sin.</a:t>
            </a:r>
          </a:p>
          <a:p>
            <a:pPr>
              <a:spcBef>
                <a:spcPts val="0"/>
              </a:spcBef>
              <a:spcAft>
                <a:spcPts val="1800"/>
              </a:spcAft>
            </a:pPr>
            <a:r>
              <a:rPr lang="en-US" b="1" dirty="0"/>
              <a:t>2:24 </a:t>
            </a:r>
            <a:r>
              <a:rPr lang="en-US" dirty="0"/>
              <a:t> We are all “witnesses” for Jesus.  We pray that we can bring God glory, not shame.</a:t>
            </a:r>
          </a:p>
        </p:txBody>
      </p:sp>
    </p:spTree>
    <p:extLst>
      <p:ext uri="{BB962C8B-B14F-4D97-AF65-F5344CB8AC3E}">
        <p14:creationId xmlns:p14="http://schemas.microsoft.com/office/powerpoint/2010/main" val="73978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60525-0516-31FA-8F32-9B651F9DA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82770-271B-90CF-F570-402BBBD8C2F6}"/>
              </a:ext>
            </a:extLst>
          </p:cNvPr>
          <p:cNvSpPr>
            <a:spLocks noGrp="1"/>
          </p:cNvSpPr>
          <p:nvPr>
            <p:ph type="title"/>
          </p:nvPr>
        </p:nvSpPr>
        <p:spPr>
          <a:xfrm>
            <a:off x="628650" y="118629"/>
            <a:ext cx="7886700" cy="763960"/>
          </a:xfrm>
        </p:spPr>
        <p:txBody>
          <a:bodyPr>
            <a:normAutofit/>
          </a:bodyPr>
          <a:lstStyle/>
          <a:p>
            <a:pPr algn="ctr"/>
            <a:r>
              <a:rPr lang="en-US" b="1" u="sng" dirty="0"/>
              <a:t>A Symbol of Faith</a:t>
            </a:r>
          </a:p>
        </p:txBody>
      </p:sp>
      <p:sp>
        <p:nvSpPr>
          <p:cNvPr id="7" name="Content Placeholder 6">
            <a:extLst>
              <a:ext uri="{FF2B5EF4-FFF2-40B4-BE49-F238E27FC236}">
                <a16:creationId xmlns:a16="http://schemas.microsoft.com/office/drawing/2014/main" id="{F7CF7589-A246-595E-7F41-5A9190767AEC}"/>
              </a:ext>
            </a:extLst>
          </p:cNvPr>
          <p:cNvSpPr>
            <a:spLocks noGrp="1"/>
          </p:cNvSpPr>
          <p:nvPr>
            <p:ph idx="1"/>
          </p:nvPr>
        </p:nvSpPr>
        <p:spPr>
          <a:xfrm>
            <a:off x="233917" y="975189"/>
            <a:ext cx="8667016" cy="5714978"/>
          </a:xfrm>
        </p:spPr>
        <p:txBody>
          <a:bodyPr>
            <a:normAutofit/>
          </a:bodyPr>
          <a:lstStyle/>
          <a:p>
            <a:pPr>
              <a:spcBef>
                <a:spcPts val="0"/>
              </a:spcBef>
              <a:spcAft>
                <a:spcPts val="1800"/>
              </a:spcAft>
            </a:pPr>
            <a:r>
              <a:rPr lang="en-US" b="1" dirty="0"/>
              <a:t>2:25</a:t>
            </a:r>
            <a:r>
              <a:rPr lang="en-US" dirty="0"/>
              <a:t>  </a:t>
            </a:r>
            <a:r>
              <a:rPr lang="en-US" b="1" dirty="0"/>
              <a:t>Circumcision</a:t>
            </a:r>
            <a:r>
              <a:rPr lang="en-US" dirty="0"/>
              <a:t> was a reminder of </a:t>
            </a:r>
            <a:r>
              <a:rPr lang="en-US" b="1" dirty="0"/>
              <a:t>God’s covenant </a:t>
            </a:r>
            <a:r>
              <a:rPr lang="en-US" dirty="0"/>
              <a:t>with Israel.  In a similar way, </a:t>
            </a:r>
            <a:r>
              <a:rPr lang="en-US" b="1" dirty="0"/>
              <a:t>baptism</a:t>
            </a:r>
            <a:r>
              <a:rPr lang="en-US" dirty="0"/>
              <a:t> is a reminder of our </a:t>
            </a:r>
            <a:r>
              <a:rPr lang="en-US" b="1" dirty="0"/>
              <a:t>relationship to Jesus</a:t>
            </a:r>
            <a:r>
              <a:rPr lang="en-US" dirty="0"/>
              <a:t>.  But both symbols are meaningless without the inward reality of salvation.</a:t>
            </a:r>
          </a:p>
          <a:p>
            <a:pPr>
              <a:spcBef>
                <a:spcPts val="0"/>
              </a:spcBef>
              <a:spcAft>
                <a:spcPts val="1800"/>
              </a:spcAft>
            </a:pPr>
            <a:r>
              <a:rPr lang="en-US" b="1" dirty="0"/>
              <a:t>2:26-27</a:t>
            </a:r>
            <a:r>
              <a:rPr lang="en-US" dirty="0"/>
              <a:t>  God will regard a humble, believing Gentile more favorably than a disobedient Jew.</a:t>
            </a:r>
          </a:p>
          <a:p>
            <a:pPr>
              <a:spcBef>
                <a:spcPts val="0"/>
              </a:spcBef>
              <a:spcAft>
                <a:spcPts val="1800"/>
              </a:spcAft>
            </a:pPr>
            <a:r>
              <a:rPr lang="en-US" b="1" dirty="0"/>
              <a:t>2:28,29 </a:t>
            </a:r>
            <a:r>
              <a:rPr lang="en-US" dirty="0"/>
              <a:t> “a Jew” – a true child of God does not depend on family connection to (Galatians 3:29).</a:t>
            </a:r>
          </a:p>
          <a:p>
            <a:pPr>
              <a:spcBef>
                <a:spcPts val="0"/>
              </a:spcBef>
              <a:spcAft>
                <a:spcPts val="1800"/>
              </a:spcAft>
            </a:pPr>
            <a:r>
              <a:rPr lang="en-US" dirty="0"/>
              <a:t>“His praise is not from man but from God.” </a:t>
            </a:r>
          </a:p>
          <a:p>
            <a:pPr>
              <a:spcBef>
                <a:spcPts val="0"/>
              </a:spcBef>
              <a:spcAft>
                <a:spcPts val="1800"/>
              </a:spcAft>
            </a:pPr>
            <a:r>
              <a:rPr lang="en-US" dirty="0"/>
              <a:t> From whom are you seeking “</a:t>
            </a:r>
            <a:r>
              <a:rPr lang="en-US" b="1" dirty="0"/>
              <a:t>face</a:t>
            </a:r>
            <a:r>
              <a:rPr lang="en-US" dirty="0"/>
              <a:t>”?</a:t>
            </a:r>
          </a:p>
        </p:txBody>
      </p:sp>
    </p:spTree>
    <p:extLst>
      <p:ext uri="{BB962C8B-B14F-4D97-AF65-F5344CB8AC3E}">
        <p14:creationId xmlns:p14="http://schemas.microsoft.com/office/powerpoint/2010/main" val="346978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232229" y="1073889"/>
            <a:ext cx="8530771" cy="5616278"/>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Always </a:t>
            </a:r>
            <a:r>
              <a:rPr lang="en-US" b="1" dirty="0">
                <a:solidFill>
                  <a:schemeClr val="accent1">
                    <a:lumMod val="50000"/>
                  </a:schemeClr>
                </a:solidFill>
                <a:latin typeface="Cambria" panose="02040503050406030204" pitchFamily="18" charset="0"/>
                <a:ea typeface="Cambria" panose="02040503050406030204" pitchFamily="18" charset="0"/>
              </a:rPr>
              <a:t>glorify God </a:t>
            </a:r>
            <a:r>
              <a:rPr lang="en-US" dirty="0">
                <a:solidFill>
                  <a:schemeClr val="accent1">
                    <a:lumMod val="50000"/>
                  </a:schemeClr>
                </a:solidFill>
                <a:latin typeface="Cambria" panose="02040503050406030204" pitchFamily="18" charset="0"/>
                <a:ea typeface="Cambria" panose="02040503050406030204" pitchFamily="18" charset="0"/>
              </a:rPr>
              <a:t>and be </a:t>
            </a:r>
            <a:r>
              <a:rPr lang="en-US" b="1" dirty="0">
                <a:solidFill>
                  <a:schemeClr val="accent1">
                    <a:lumMod val="50000"/>
                  </a:schemeClr>
                </a:solidFill>
                <a:latin typeface="Cambria" panose="02040503050406030204" pitchFamily="18" charset="0"/>
                <a:ea typeface="Cambria" panose="02040503050406030204" pitchFamily="18" charset="0"/>
              </a:rPr>
              <a:t>thankful </a:t>
            </a:r>
            <a:r>
              <a:rPr lang="en-US" dirty="0">
                <a:solidFill>
                  <a:schemeClr val="accent1">
                    <a:lumMod val="50000"/>
                  </a:schemeClr>
                </a:solidFill>
                <a:latin typeface="Cambria" panose="02040503050406030204" pitchFamily="18" charset="0"/>
                <a:ea typeface="Cambria" panose="02040503050406030204" pitchFamily="18" charset="0"/>
              </a:rPr>
              <a:t>to Him!</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Ask God to help you </a:t>
            </a:r>
            <a:r>
              <a:rPr lang="en-US" b="1" u="sng" dirty="0">
                <a:solidFill>
                  <a:schemeClr val="accent1">
                    <a:lumMod val="50000"/>
                  </a:schemeClr>
                </a:solidFill>
                <a:latin typeface="Cambria" panose="02040503050406030204" pitchFamily="18" charset="0"/>
                <a:ea typeface="Cambria" panose="02040503050406030204" pitchFamily="18" charset="0"/>
              </a:rPr>
              <a:t>see</a:t>
            </a:r>
            <a:r>
              <a:rPr lang="en-US" dirty="0">
                <a:solidFill>
                  <a:schemeClr val="accent1">
                    <a:lumMod val="50000"/>
                  </a:schemeClr>
                </a:solidFill>
                <a:latin typeface="Cambria" panose="02040503050406030204" pitchFamily="18" charset="0"/>
                <a:ea typeface="Cambria" panose="02040503050406030204" pitchFamily="18" charset="0"/>
              </a:rPr>
              <a:t> your “</a:t>
            </a:r>
            <a:r>
              <a:rPr lang="en-US" b="1" dirty="0">
                <a:solidFill>
                  <a:schemeClr val="accent1">
                    <a:lumMod val="50000"/>
                  </a:schemeClr>
                </a:solidFill>
                <a:latin typeface="Cambria" panose="02040503050406030204" pitchFamily="18" charset="0"/>
                <a:ea typeface="Cambria" panose="02040503050406030204" pitchFamily="18" charset="0"/>
              </a:rPr>
              <a:t>secret sins</a:t>
            </a:r>
            <a:r>
              <a:rPr lang="en-US" dirty="0">
                <a:solidFill>
                  <a:schemeClr val="accent1">
                    <a:lumMod val="50000"/>
                  </a:schemeClr>
                </a:solidFill>
                <a:latin typeface="Cambria" panose="02040503050406030204" pitchFamily="18" charset="0"/>
                <a:ea typeface="Cambria" panose="02040503050406030204" pitchFamily="18" charset="0"/>
              </a:rPr>
              <a:t>,” </a:t>
            </a:r>
            <a:r>
              <a:rPr lang="en-US" b="1" u="sng" dirty="0">
                <a:solidFill>
                  <a:schemeClr val="accent1">
                    <a:lumMod val="50000"/>
                  </a:schemeClr>
                </a:solidFill>
                <a:latin typeface="Cambria" panose="02040503050406030204" pitchFamily="18" charset="0"/>
                <a:ea typeface="Cambria" panose="02040503050406030204" pitchFamily="18" charset="0"/>
              </a:rPr>
              <a:t>repent</a:t>
            </a:r>
            <a:r>
              <a:rPr lang="en-US" dirty="0">
                <a:solidFill>
                  <a:schemeClr val="accent1">
                    <a:lumMod val="50000"/>
                  </a:schemeClr>
                </a:solidFill>
                <a:latin typeface="Cambria" panose="02040503050406030204" pitchFamily="18" charset="0"/>
                <a:ea typeface="Cambria" panose="02040503050406030204" pitchFamily="18" charset="0"/>
              </a:rPr>
              <a:t>, </a:t>
            </a:r>
            <a:r>
              <a:rPr lang="en-US" b="1" u="sng" dirty="0">
                <a:solidFill>
                  <a:schemeClr val="accent1">
                    <a:lumMod val="50000"/>
                  </a:schemeClr>
                </a:solidFill>
                <a:latin typeface="Cambria" panose="02040503050406030204" pitchFamily="18" charset="0"/>
                <a:ea typeface="Cambria" panose="02040503050406030204" pitchFamily="18" charset="0"/>
              </a:rPr>
              <a:t>replace</a:t>
            </a:r>
            <a:r>
              <a:rPr lang="en-US" dirty="0">
                <a:solidFill>
                  <a:schemeClr val="accent1">
                    <a:lumMod val="50000"/>
                  </a:schemeClr>
                </a:solidFill>
                <a:latin typeface="Cambria" panose="02040503050406030204" pitchFamily="18" charset="0"/>
                <a:ea typeface="Cambria" panose="02040503050406030204" pitchFamily="18" charset="0"/>
              </a:rPr>
              <a:t> them with something better by His power.</a:t>
            </a:r>
          </a:p>
          <a:p>
            <a:pPr marL="457200" lvl="1" indent="0">
              <a:lnSpc>
                <a:spcPct val="100000"/>
              </a:lnSpc>
              <a:spcAft>
                <a:spcPts val="1800"/>
              </a:spcAft>
              <a:buNone/>
            </a:pPr>
            <a:r>
              <a:rPr lang="en-US" sz="2800" dirty="0">
                <a:solidFill>
                  <a:schemeClr val="accent1">
                    <a:lumMod val="50000"/>
                  </a:schemeClr>
                </a:solidFill>
                <a:latin typeface="Cambria" panose="02040503050406030204" pitchFamily="18" charset="0"/>
                <a:ea typeface="Cambria" panose="02040503050406030204" pitchFamily="18" charset="0"/>
              </a:rPr>
              <a:t>          (head </a:t>
            </a:r>
            <a:r>
              <a:rPr lang="en-US" dirty="0">
                <a:solidFill>
                  <a:schemeClr val="accent1">
                    <a:lumMod val="50000"/>
                  </a:schemeClr>
                </a:solidFill>
                <a:latin typeface="Cambria" panose="02040503050406030204" pitchFamily="18" charset="0"/>
                <a:ea typeface="Cambria" panose="02040503050406030204" pitchFamily="18" charset="0"/>
                <a:sym typeface="Wingdings" panose="05000000000000000000" pitchFamily="2" charset="2"/>
              </a:rPr>
              <a:t></a:t>
            </a:r>
            <a:r>
              <a:rPr lang="en-US" sz="2800" dirty="0">
                <a:solidFill>
                  <a:schemeClr val="accent1">
                    <a:lumMod val="50000"/>
                  </a:schemeClr>
                </a:solidFill>
                <a:latin typeface="Cambria" panose="02040503050406030204" pitchFamily="18" charset="0"/>
                <a:ea typeface="Cambria" panose="02040503050406030204" pitchFamily="18" charset="0"/>
              </a:rPr>
              <a:t> heart </a:t>
            </a:r>
            <a:r>
              <a:rPr lang="en-US" dirty="0">
                <a:solidFill>
                  <a:schemeClr val="accent1">
                    <a:lumMod val="50000"/>
                  </a:schemeClr>
                </a:solidFill>
                <a:latin typeface="Cambria" panose="02040503050406030204" pitchFamily="18" charset="0"/>
                <a:ea typeface="Cambria" panose="02040503050406030204" pitchFamily="18" charset="0"/>
                <a:sym typeface="Wingdings" panose="05000000000000000000" pitchFamily="2" charset="2"/>
              </a:rPr>
              <a:t></a:t>
            </a:r>
            <a:r>
              <a:rPr lang="en-US" sz="2800" dirty="0">
                <a:solidFill>
                  <a:schemeClr val="accent1">
                    <a:lumMod val="50000"/>
                  </a:schemeClr>
                </a:solidFill>
                <a:latin typeface="Cambria" panose="02040503050406030204" pitchFamily="18" charset="0"/>
                <a:ea typeface="Cambria" panose="02040503050406030204" pitchFamily="18" charset="0"/>
              </a:rPr>
              <a:t> hands </a:t>
            </a:r>
            <a:r>
              <a:rPr lang="en-US" dirty="0">
                <a:solidFill>
                  <a:schemeClr val="accent1">
                    <a:lumMod val="50000"/>
                  </a:schemeClr>
                </a:solidFill>
                <a:latin typeface="Cambria" panose="02040503050406030204" pitchFamily="18" charset="0"/>
                <a:ea typeface="Cambria" panose="02040503050406030204" pitchFamily="18" charset="0"/>
                <a:sym typeface="Wingdings" panose="05000000000000000000" pitchFamily="2" charset="2"/>
              </a:rPr>
              <a:t></a:t>
            </a:r>
            <a:r>
              <a:rPr lang="en-US" sz="2800" dirty="0">
                <a:solidFill>
                  <a:schemeClr val="accent1">
                    <a:lumMod val="50000"/>
                  </a:schemeClr>
                </a:solidFill>
                <a:latin typeface="Cambria" panose="02040503050406030204" pitchFamily="18" charset="0"/>
                <a:ea typeface="Cambria" panose="02040503050406030204" pitchFamily="18" charset="0"/>
              </a:rPr>
              <a:t> habit)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Do not resist the “conviction” of the Holy Spirit!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True faith changes us: what we think, say, and do.</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Follow Jesus: by grace, replace “face” with humility.</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2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2417</TotalTime>
  <Words>1341</Words>
  <Application>Microsoft Office PowerPoint</Application>
  <PresentationFormat>On-screen Show (4:3)</PresentationFormat>
  <Paragraphs>75</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Romans 2</vt:lpstr>
      <vt:lpstr>From Last Lesson</vt:lpstr>
      <vt:lpstr>Judging External Behavior</vt:lpstr>
      <vt:lpstr>Risk of Religion</vt:lpstr>
      <vt:lpstr>God’s Grace and Man’s Hardness</vt:lpstr>
      <vt:lpstr>Faith that Works</vt:lpstr>
      <vt:lpstr>Written on Our Hearts</vt:lpstr>
      <vt:lpstr>A Symbol of Faith</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87</cp:revision>
  <dcterms:created xsi:type="dcterms:W3CDTF">2022-11-02T22:17:55Z</dcterms:created>
  <dcterms:modified xsi:type="dcterms:W3CDTF">2025-07-05T16:34:37Z</dcterms:modified>
</cp:coreProperties>
</file>