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87" r:id="rId3"/>
    <p:sldId id="278" r:id="rId4"/>
    <p:sldId id="280" r:id="rId5"/>
    <p:sldId id="279" r:id="rId6"/>
    <p:sldId id="283" r:id="rId7"/>
    <p:sldId id="284" r:id="rId8"/>
    <p:sldId id="285" r:id="rId9"/>
    <p:sldId id="286"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85" d="100"/>
          <a:sy n="85" d="100"/>
        </p:scale>
        <p:origin x="1986" y="300"/>
      </p:cViewPr>
      <p:guideLst/>
    </p:cSldViewPr>
  </p:slideViewPr>
  <p:notesTextViewPr>
    <p:cViewPr>
      <p:scale>
        <a:sx n="176" d="100"/>
        <a:sy n="176"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7/19/2025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EC3CB-7799-FDE7-50F6-ABA15DD675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10CBC3-C7A7-284D-958C-1F687DFE37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6B701E-E79D-C97B-8118-30426F714225}"/>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F2A00D4-E498-71BB-981C-600B3A321BB9}"/>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557769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EB832-BB38-68BE-ABEF-E874B62C00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E31EC9-4554-63B5-B815-3F6A796DC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417CEB-8D6A-02A2-D2DA-E6FB748187E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“Oracles” – this Greek word is </a:t>
            </a:r>
            <a:r>
              <a:rPr lang="en-US" sz="1200" b="0" i="1" kern="1200" dirty="0">
                <a:solidFill>
                  <a:schemeClr val="tx1"/>
                </a:solidFill>
                <a:effectLst/>
                <a:latin typeface="+mn-lt"/>
                <a:ea typeface="+mn-ea"/>
                <a:cs typeface="+mn-cs"/>
              </a:rPr>
              <a:t>logion</a:t>
            </a:r>
            <a:r>
              <a:rPr lang="en-US" sz="1200" b="0" i="0" kern="1200" dirty="0">
                <a:solidFill>
                  <a:schemeClr val="tx1"/>
                </a:solidFill>
                <a:effectLst/>
                <a:latin typeface="+mn-lt"/>
                <a:ea typeface="+mn-ea"/>
                <a:cs typeface="+mn-cs"/>
              </a:rPr>
              <a:t>, a form of the common NT word logos, important sayings or messages, especially supernatural ones.</a:t>
            </a:r>
          </a:p>
        </p:txBody>
      </p:sp>
      <p:sp>
        <p:nvSpPr>
          <p:cNvPr id="4" name="Slide Number Placeholder 3">
            <a:extLst>
              <a:ext uri="{FF2B5EF4-FFF2-40B4-BE49-F238E27FC236}">
                <a16:creationId xmlns:a16="http://schemas.microsoft.com/office/drawing/2014/main" id="{DEAF4F4C-E414-A227-E7C6-F9A253878EB2}"/>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512567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B2B17-4AA3-48C7-E0CE-AF43853061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978976-73BB-E62E-2AC8-399CD69626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AF93D-8AF6-688F-19F6-0C354EF394E7}"/>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4A85790-FEEB-37AD-8B37-AD6E5F0C33B1}"/>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392397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A0960-B687-0D1B-29A5-738992590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4B64C-CE5E-C2DB-5B68-971A5E34B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5F9D09-9E49-E44F-9B8F-47F10F9E2AB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True Christians will never choose to do more evil – they have died to evil and desire more righteousness!</a:t>
            </a:r>
          </a:p>
        </p:txBody>
      </p:sp>
      <p:sp>
        <p:nvSpPr>
          <p:cNvPr id="4" name="Slide Number Placeholder 3">
            <a:extLst>
              <a:ext uri="{FF2B5EF4-FFF2-40B4-BE49-F238E27FC236}">
                <a16:creationId xmlns:a16="http://schemas.microsoft.com/office/drawing/2014/main" id="{94C9E61E-A964-E497-A57F-7365A3D4DA3F}"/>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815012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E3675-3C93-E974-0358-AEDCBCD26B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D6299B-577E-4380-5E3C-5073B0BF57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CCBE7C-F551-E971-AB9B-6389C77B7BC7}"/>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Quotes from Eccl 7:20; Psalms 14:2,3 and 53:2,3</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D727B30-6600-6FBB-469A-090434CC686D}"/>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752278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9C8A3-8DD2-9FC0-2FF3-7CC767B14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ED92C3-18A5-11E5-609D-4A40CF2EB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287334-2999-2AC1-4900-56DBC1B1D0F1}"/>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Notice the </a:t>
            </a:r>
            <a:r>
              <a:rPr lang="en-US" sz="1200" b="1" i="0" kern="1200" dirty="0">
                <a:solidFill>
                  <a:schemeClr val="tx1"/>
                </a:solidFill>
                <a:effectLst/>
                <a:latin typeface="+mn-lt"/>
                <a:ea typeface="+mn-ea"/>
                <a:cs typeface="+mn-cs"/>
              </a:rPr>
              <a:t>progression from heart to throat to tongue to lips</a:t>
            </a:r>
            <a:r>
              <a:rPr lang="en-US" sz="1200" b="0" i="0" kern="1200" dirty="0">
                <a:solidFill>
                  <a:schemeClr val="tx1"/>
                </a:solidFill>
                <a:effectLst/>
                <a:latin typeface="+mn-lt"/>
                <a:ea typeface="+mn-ea"/>
                <a:cs typeface="+mn-cs"/>
              </a:rPr>
              <a:t>. Sinful speech progresses from out of the heart.</a:t>
            </a:r>
          </a:p>
          <a:p>
            <a:pPr marL="0" algn="l" rtl="0" eaLnBrk="1" fontAlgn="t" latinLnBrk="0" hangingPunct="1"/>
            <a:r>
              <a:rPr lang="fr-FR" sz="1200" b="0" i="0" u="none" strike="noStrike" dirty="0">
                <a:effectLst/>
                <a:latin typeface="Arial" panose="020B0604020202020204" pitchFamily="34" charset="0"/>
              </a:rPr>
              <a:t>Quotes </a:t>
            </a:r>
            <a:r>
              <a:rPr lang="fr-FR" sz="1200" b="0" i="0" u="none" strike="noStrike" dirty="0" err="1">
                <a:effectLst/>
                <a:latin typeface="Arial" panose="020B0604020202020204" pitchFamily="34" charset="0"/>
              </a:rPr>
              <a:t>from</a:t>
            </a:r>
            <a:r>
              <a:rPr lang="fr-FR" sz="1200" b="0" i="0" u="none" strike="noStrike" dirty="0">
                <a:effectLst/>
                <a:latin typeface="Arial" panose="020B0604020202020204" pitchFamily="34" charset="0"/>
              </a:rPr>
              <a:t>:</a:t>
            </a:r>
          </a:p>
          <a:p>
            <a:pPr marL="0" algn="l" rtl="0" eaLnBrk="1" fontAlgn="t" latinLnBrk="0" hangingPunct="1"/>
            <a:r>
              <a:rPr lang="fr-FR" sz="1200" b="0" i="0" u="none" strike="noStrike" dirty="0">
                <a:effectLst/>
                <a:latin typeface="Arial" panose="020B0604020202020204" pitchFamily="34" charset="0"/>
              </a:rPr>
              <a:t>Ps. 5:9</a:t>
            </a:r>
          </a:p>
          <a:p>
            <a:pPr marL="0" algn="l" rtl="0" eaLnBrk="1" fontAlgn="t" latinLnBrk="0" hangingPunct="1"/>
            <a:r>
              <a:rPr lang="fr-FR" sz="1200" b="0" i="0" u="none" strike="noStrike" dirty="0">
                <a:effectLst/>
                <a:latin typeface="Arial" panose="020B0604020202020204" pitchFamily="34" charset="0"/>
              </a:rPr>
              <a:t>Ps. 140:3</a:t>
            </a:r>
          </a:p>
          <a:p>
            <a:pPr marL="0" algn="l" rtl="0" eaLnBrk="1" fontAlgn="t" latinLnBrk="0" hangingPunct="1"/>
            <a:r>
              <a:rPr lang="fr-FR" sz="1200" b="0" i="0" u="none" strike="noStrike" dirty="0">
                <a:effectLst/>
                <a:latin typeface="Arial" panose="020B0604020202020204" pitchFamily="34" charset="0"/>
              </a:rPr>
              <a:t>Ps. 10:7</a:t>
            </a:r>
          </a:p>
          <a:p>
            <a:pPr marL="0" algn="l" rtl="0" eaLnBrk="1" fontAlgn="t" latinLnBrk="0" hangingPunct="1"/>
            <a:endParaRPr lang="en-US" sz="1200" b="0" i="0" u="none" strike="noStrike" dirty="0">
              <a:effectLst/>
              <a:latin typeface="Arial" panose="020B0604020202020204" pitchFamily="34" charset="0"/>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88CF7BD-D22E-EB8B-5E20-A163FCD81113}"/>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324082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974AF-57D5-ED20-F0D5-41EA9E26F8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E53744-3A8D-3755-B00D-32AA61B49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888D4D-9EEA-46AE-0611-5771152F6CB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Quotes from </a:t>
            </a:r>
          </a:p>
          <a:p>
            <a:r>
              <a:rPr lang="en-US" sz="1200" b="0" i="0" kern="1200" dirty="0">
                <a:solidFill>
                  <a:schemeClr val="tx1"/>
                </a:solidFill>
                <a:effectLst/>
                <a:latin typeface="+mn-lt"/>
                <a:ea typeface="+mn-ea"/>
                <a:cs typeface="+mn-cs"/>
              </a:rPr>
              <a:t>Prov. 1:16/Isa. 59:7</a:t>
            </a:r>
          </a:p>
          <a:p>
            <a:r>
              <a:rPr lang="en-US" sz="1200" b="0" i="0" kern="1200" dirty="0">
                <a:solidFill>
                  <a:schemeClr val="tx1"/>
                </a:solidFill>
                <a:effectLst/>
                <a:latin typeface="+mn-lt"/>
                <a:ea typeface="+mn-ea"/>
                <a:cs typeface="+mn-cs"/>
              </a:rPr>
              <a:t>Isa. 59:7</a:t>
            </a:r>
          </a:p>
          <a:p>
            <a:r>
              <a:rPr lang="en-US" sz="1200" b="0" i="0" kern="1200" dirty="0">
                <a:solidFill>
                  <a:schemeClr val="tx1"/>
                </a:solidFill>
                <a:effectLst/>
                <a:latin typeface="+mn-lt"/>
                <a:ea typeface="+mn-ea"/>
                <a:cs typeface="+mn-cs"/>
              </a:rPr>
              <a:t>Isa. 59:8</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B56831E-8CAE-4B65-5129-349D48FE05BD}"/>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686999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9674A-A695-FAAB-9946-66EAB1D049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B8CFA3-F6E6-45C7-F0B1-8382F8618C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63D070-61FD-AA37-81B2-1B5B810C3298}"/>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To deal with their guilty feelings, people either create a false god that they can satisfy, or they ignore God entirely, assuming that He does not exist and will never judge their sin.  Karl Marx said that “religion is the opium of the people.”  After the bloodiest century in history, the Polish poet Czeslaw Milosz argued that “the true opium for the people is belief in nothingness after death – the huge solace of thinking that for our betrayals, greed, cowardice, murders, we are not going to be judged.”</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3:19  Jews</a:t>
            </a:r>
            <a:r>
              <a:rPr lang="en-US" sz="1200" b="0" i="0" kern="1200" dirty="0">
                <a:solidFill>
                  <a:schemeClr val="tx1"/>
                </a:solidFill>
                <a:effectLst/>
                <a:latin typeface="+mn-lt"/>
                <a:ea typeface="+mn-ea"/>
                <a:cs typeface="+mn-cs"/>
              </a:rPr>
              <a:t> received the </a:t>
            </a:r>
            <a:r>
              <a:rPr lang="en-US" sz="1200" b="1" i="0" kern="1200" dirty="0">
                <a:solidFill>
                  <a:schemeClr val="tx1"/>
                </a:solidFill>
                <a:effectLst/>
                <a:latin typeface="+mn-lt"/>
                <a:ea typeface="+mn-ea"/>
                <a:cs typeface="+mn-cs"/>
              </a:rPr>
              <a:t>written law </a:t>
            </a:r>
            <a:r>
              <a:rPr lang="en-US" sz="1200" b="0" i="0" kern="1200" dirty="0">
                <a:solidFill>
                  <a:schemeClr val="tx1"/>
                </a:solidFill>
                <a:effectLst/>
                <a:latin typeface="+mn-lt"/>
                <a:ea typeface="+mn-ea"/>
                <a:cs typeface="+mn-cs"/>
              </a:rPr>
              <a:t>through Moses (3: 2), and </a:t>
            </a:r>
            <a:r>
              <a:rPr lang="en-US" sz="1200" b="1" i="0" kern="1200" dirty="0">
                <a:solidFill>
                  <a:schemeClr val="tx1"/>
                </a:solidFill>
                <a:effectLst/>
                <a:latin typeface="+mn-lt"/>
                <a:ea typeface="+mn-ea"/>
                <a:cs typeface="+mn-cs"/>
              </a:rPr>
              <a:t>Gentiles</a:t>
            </a:r>
            <a:r>
              <a:rPr lang="en-US" sz="1200" b="0" i="0" kern="1200" dirty="0">
                <a:solidFill>
                  <a:schemeClr val="tx1"/>
                </a:solidFill>
                <a:effectLst/>
                <a:latin typeface="+mn-lt"/>
                <a:ea typeface="+mn-ea"/>
                <a:cs typeface="+mn-cs"/>
              </a:rPr>
              <a:t> have the works of </a:t>
            </a:r>
            <a:r>
              <a:rPr lang="en-US" sz="1200" b="1" i="0" kern="1200" dirty="0">
                <a:solidFill>
                  <a:schemeClr val="tx1"/>
                </a:solidFill>
                <a:effectLst/>
                <a:latin typeface="+mn-lt"/>
                <a:ea typeface="+mn-ea"/>
                <a:cs typeface="+mn-cs"/>
              </a:rPr>
              <a:t>the law written on their hearts </a:t>
            </a:r>
            <a:r>
              <a:rPr lang="en-US" sz="1200" b="0" i="0" kern="1200" dirty="0">
                <a:solidFill>
                  <a:schemeClr val="tx1"/>
                </a:solidFill>
                <a:effectLst/>
                <a:latin typeface="+mn-lt"/>
                <a:ea typeface="+mn-ea"/>
                <a:cs typeface="+mn-cs"/>
              </a:rPr>
              <a:t>(2:15), so that both groups are accountable to God. There is no defense against the guilty verdict God pronounces on the entire human race. </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3:20  Doing perfectly </a:t>
            </a:r>
            <a:r>
              <a:rPr lang="en-US" sz="1200" b="0" i="0" kern="1200" dirty="0">
                <a:solidFill>
                  <a:schemeClr val="tx1"/>
                </a:solidFill>
                <a:effectLst/>
                <a:latin typeface="+mn-lt"/>
                <a:ea typeface="+mn-ea"/>
                <a:cs typeface="+mn-cs"/>
              </a:rPr>
              <a:t>what God’s moral law requires </a:t>
            </a:r>
            <a:r>
              <a:rPr lang="en-US" sz="1200" b="1" i="0" kern="1200" dirty="0">
                <a:solidFill>
                  <a:schemeClr val="tx1"/>
                </a:solidFill>
                <a:effectLst/>
                <a:latin typeface="+mn-lt"/>
                <a:ea typeface="+mn-ea"/>
                <a:cs typeface="+mn-cs"/>
              </a:rPr>
              <a:t>is impossible</a:t>
            </a:r>
            <a:r>
              <a:rPr lang="en-US" sz="1200" b="0" i="0" kern="1200" dirty="0">
                <a:solidFill>
                  <a:schemeClr val="tx1"/>
                </a:solidFill>
                <a:effectLst/>
                <a:latin typeface="+mn-lt"/>
                <a:ea typeface="+mn-ea"/>
                <a:cs typeface="+mn-cs"/>
              </a:rPr>
              <a:t>, so that every person is cursed by that inability.  Through the law comes knowledge of sin. The law makes sin known, but can’t save.</a:t>
            </a:r>
          </a:p>
        </p:txBody>
      </p:sp>
      <p:sp>
        <p:nvSpPr>
          <p:cNvPr id="4" name="Slide Number Placeholder 3">
            <a:extLst>
              <a:ext uri="{FF2B5EF4-FFF2-40B4-BE49-F238E27FC236}">
                <a16:creationId xmlns:a16="http://schemas.microsoft.com/office/drawing/2014/main" id="{37959114-1373-E41C-C58E-D49FC8B25558}"/>
              </a:ext>
            </a:extLst>
          </p:cNvPr>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1438462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Paul spend the </a:t>
            </a:r>
            <a:r>
              <a:rPr lang="en-US" b="1" dirty="0"/>
              <a:t>first three chapters </a:t>
            </a:r>
            <a:r>
              <a:rPr lang="en-US" dirty="0"/>
              <a:t>of this book focusing on the absolute sinfulness of every human being?  To give us a </a:t>
            </a:r>
            <a:r>
              <a:rPr lang="en-US" b="1" dirty="0"/>
              <a:t>pattern</a:t>
            </a:r>
            <a:r>
              <a:rPr lang="en-US" dirty="0"/>
              <a:t>: before hearing the good news of the gospel: people must understand/admit their sinfulness and repent!</a:t>
            </a:r>
          </a:p>
        </p:txBody>
      </p:sp>
      <p:sp>
        <p:nvSpPr>
          <p:cNvPr id="4" name="Slide Number Placeholder 3"/>
          <p:cNvSpPr>
            <a:spLocks noGrp="1"/>
          </p:cNvSpPr>
          <p:nvPr>
            <p:ph type="sldNum" sz="quarter" idx="5"/>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7/19/2025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7/19/2025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7/19/2025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7/19/2025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3a</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Everyone is Sinful</a:t>
            </a:r>
          </a:p>
        </p:txBody>
      </p:sp>
    </p:spTree>
    <p:extLst>
      <p:ext uri="{BB962C8B-B14F-4D97-AF65-F5344CB8AC3E}">
        <p14:creationId xmlns:p14="http://schemas.microsoft.com/office/powerpoint/2010/main" val="126247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232229" y="1073889"/>
            <a:ext cx="8530771" cy="5616278"/>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All people stand guilty before God: those who hate Him, ignore Him, or think they are good enough.</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God’s judgment is perfectly righteous – people have no excuse.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Everyone must know “the fear of the Lord” that leads to wisdom and worship (Proverbs 9:10).</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People must understand their </a:t>
            </a:r>
            <a:r>
              <a:rPr lang="en-US" b="1" dirty="0">
                <a:solidFill>
                  <a:schemeClr val="accent1">
                    <a:lumMod val="50000"/>
                  </a:schemeClr>
                </a:solidFill>
                <a:latin typeface="Cambria" panose="02040503050406030204" pitchFamily="18" charset="0"/>
                <a:ea typeface="Cambria" panose="02040503050406030204" pitchFamily="18" charset="0"/>
              </a:rPr>
              <a:t>total sinfulness</a:t>
            </a:r>
            <a:r>
              <a:rPr lang="en-US" dirty="0">
                <a:solidFill>
                  <a:schemeClr val="accent1">
                    <a:lumMod val="50000"/>
                  </a:schemeClr>
                </a:solidFill>
                <a:latin typeface="Cambria" panose="02040503050406030204" pitchFamily="18" charset="0"/>
                <a:ea typeface="Cambria" panose="02040503050406030204" pitchFamily="18" charset="0"/>
              </a:rPr>
              <a:t> before they truly receive the glorious gospel!</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465C1-1A03-39A7-8AA7-033FACA84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469A6-D040-6D6C-D56A-C1ACC57A2F6C}"/>
              </a:ext>
            </a:extLst>
          </p:cNvPr>
          <p:cNvSpPr>
            <a:spLocks noGrp="1"/>
          </p:cNvSpPr>
          <p:nvPr>
            <p:ph type="title"/>
          </p:nvPr>
        </p:nvSpPr>
        <p:spPr>
          <a:xfrm>
            <a:off x="628650" y="118629"/>
            <a:ext cx="7886700" cy="763960"/>
          </a:xfrm>
        </p:spPr>
        <p:txBody>
          <a:bodyPr>
            <a:normAutofit/>
          </a:bodyPr>
          <a:lstStyle/>
          <a:p>
            <a:pPr algn="ctr"/>
            <a:r>
              <a:rPr lang="en-US" b="1" u="sng" dirty="0"/>
              <a:t>Who is sinful…?</a:t>
            </a:r>
          </a:p>
        </p:txBody>
      </p:sp>
      <p:sp>
        <p:nvSpPr>
          <p:cNvPr id="7" name="Content Placeholder 6">
            <a:extLst>
              <a:ext uri="{FF2B5EF4-FFF2-40B4-BE49-F238E27FC236}">
                <a16:creationId xmlns:a16="http://schemas.microsoft.com/office/drawing/2014/main" id="{978D161D-98E6-981C-F685-AC6A107C5FEF}"/>
              </a:ext>
            </a:extLst>
          </p:cNvPr>
          <p:cNvSpPr>
            <a:spLocks noGrp="1"/>
          </p:cNvSpPr>
          <p:nvPr>
            <p:ph idx="1"/>
          </p:nvPr>
        </p:nvSpPr>
        <p:spPr>
          <a:xfrm>
            <a:off x="233917" y="1072443"/>
            <a:ext cx="8667016" cy="5617723"/>
          </a:xfrm>
        </p:spPr>
        <p:txBody>
          <a:bodyPr>
            <a:normAutofit/>
          </a:bodyPr>
          <a:lstStyle/>
          <a:p>
            <a:pPr marL="0" indent="0">
              <a:spcBef>
                <a:spcPts val="0"/>
              </a:spcBef>
              <a:spcAft>
                <a:spcPts val="2400"/>
              </a:spcAft>
              <a:buNone/>
            </a:pPr>
            <a:r>
              <a:rPr lang="en-US" dirty="0"/>
              <a:t>     </a:t>
            </a:r>
            <a:r>
              <a:rPr lang="en-US" u="sng" dirty="0"/>
              <a:t>What have we seen so far</a:t>
            </a:r>
            <a:r>
              <a:rPr lang="en-US" dirty="0"/>
              <a:t>:</a:t>
            </a:r>
          </a:p>
          <a:p>
            <a:pPr>
              <a:spcBef>
                <a:spcPts val="0"/>
              </a:spcBef>
              <a:spcAft>
                <a:spcPts val="2400"/>
              </a:spcAft>
            </a:pPr>
            <a:r>
              <a:rPr lang="en-US" b="1" dirty="0"/>
              <a:t>Romans 1:18,21,24,28-29</a:t>
            </a:r>
            <a:r>
              <a:rPr lang="en-US" dirty="0"/>
              <a:t>  </a:t>
            </a:r>
            <a:r>
              <a:rPr lang="en-US" b="1" dirty="0">
                <a:solidFill>
                  <a:schemeClr val="accent5">
                    <a:lumMod val="75000"/>
                  </a:schemeClr>
                </a:solidFill>
              </a:rPr>
              <a:t>Wicked people</a:t>
            </a:r>
            <a:r>
              <a:rPr lang="en-US" b="1" dirty="0"/>
              <a:t> </a:t>
            </a:r>
            <a:r>
              <a:rPr lang="en-US" dirty="0"/>
              <a:t>who </a:t>
            </a:r>
            <a:r>
              <a:rPr lang="en-US" b="1" dirty="0"/>
              <a:t>reject God </a:t>
            </a:r>
            <a:r>
              <a:rPr lang="en-US" dirty="0"/>
              <a:t>and follow their </a:t>
            </a:r>
            <a:r>
              <a:rPr lang="en-US" b="1" dirty="0"/>
              <a:t>lustful hearts.</a:t>
            </a:r>
          </a:p>
          <a:p>
            <a:pPr>
              <a:spcBef>
                <a:spcPts val="0"/>
              </a:spcBef>
              <a:spcAft>
                <a:spcPts val="2400"/>
              </a:spcAft>
            </a:pPr>
            <a:r>
              <a:rPr lang="en-US" b="1" dirty="0"/>
              <a:t>Romans 2:1,4  </a:t>
            </a:r>
            <a:r>
              <a:rPr lang="en-US" b="1" dirty="0">
                <a:solidFill>
                  <a:schemeClr val="accent5">
                    <a:lumMod val="75000"/>
                  </a:schemeClr>
                </a:solidFill>
              </a:rPr>
              <a:t>Moral people</a:t>
            </a:r>
            <a:r>
              <a:rPr lang="en-US" dirty="0">
                <a:solidFill>
                  <a:schemeClr val="accent5">
                    <a:lumMod val="75000"/>
                  </a:schemeClr>
                </a:solidFill>
              </a:rPr>
              <a:t> </a:t>
            </a:r>
            <a:r>
              <a:rPr lang="en-US" dirty="0"/>
              <a:t>who </a:t>
            </a:r>
            <a:r>
              <a:rPr lang="en-US" b="1" dirty="0"/>
              <a:t>know</a:t>
            </a:r>
            <a:r>
              <a:rPr lang="en-US" dirty="0"/>
              <a:t> the truth, but </a:t>
            </a:r>
            <a:r>
              <a:rPr lang="en-US" b="1" dirty="0"/>
              <a:t>don’t do it</a:t>
            </a:r>
            <a:r>
              <a:rPr lang="en-US" dirty="0"/>
              <a:t>, presuming that God will not judge them.</a:t>
            </a:r>
          </a:p>
          <a:p>
            <a:pPr>
              <a:spcBef>
                <a:spcPts val="0"/>
              </a:spcBef>
              <a:spcAft>
                <a:spcPts val="2400"/>
              </a:spcAft>
            </a:pPr>
            <a:r>
              <a:rPr lang="en-US" b="1" dirty="0"/>
              <a:t>Romans 2:17-21  </a:t>
            </a:r>
            <a:r>
              <a:rPr lang="en-US" b="1" dirty="0">
                <a:solidFill>
                  <a:schemeClr val="accent5">
                    <a:lumMod val="75000"/>
                  </a:schemeClr>
                </a:solidFill>
              </a:rPr>
              <a:t>Jewish people </a:t>
            </a:r>
            <a:r>
              <a:rPr lang="en-US" dirty="0"/>
              <a:t>who were born into “God’s family” and </a:t>
            </a:r>
            <a:r>
              <a:rPr lang="en-US" b="1" dirty="0"/>
              <a:t>confident of His approval</a:t>
            </a:r>
            <a:r>
              <a:rPr lang="en-US" dirty="0"/>
              <a:t>.</a:t>
            </a:r>
          </a:p>
          <a:p>
            <a:pPr>
              <a:spcBef>
                <a:spcPts val="0"/>
              </a:spcBef>
              <a:spcAft>
                <a:spcPts val="2400"/>
              </a:spcAft>
              <a:buFont typeface="Wingdings" panose="05000000000000000000" pitchFamily="2" charset="2"/>
              <a:buChar char="Ø"/>
            </a:pPr>
            <a:r>
              <a:rPr lang="en-US" dirty="0"/>
              <a:t> The first part of Romans is a “wake-up call,” </a:t>
            </a:r>
            <a:r>
              <a:rPr lang="en-US" u="sng" dirty="0"/>
              <a:t>helping us all</a:t>
            </a:r>
            <a:r>
              <a:rPr lang="en-US" dirty="0"/>
              <a:t> to understand the sinfulness of our sin!</a:t>
            </a:r>
          </a:p>
          <a:p>
            <a:pPr>
              <a:spcBef>
                <a:spcPts val="0"/>
              </a:spcBef>
              <a:spcAft>
                <a:spcPts val="2400"/>
              </a:spcAft>
            </a:pPr>
            <a:endParaRPr lang="en-US" dirty="0"/>
          </a:p>
        </p:txBody>
      </p:sp>
    </p:spTree>
    <p:extLst>
      <p:ext uri="{BB962C8B-B14F-4D97-AF65-F5344CB8AC3E}">
        <p14:creationId xmlns:p14="http://schemas.microsoft.com/office/powerpoint/2010/main" val="362819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60525-0516-31FA-8F32-9B651F9DA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82770-271B-90CF-F570-402BBBD8C2F6}"/>
              </a:ext>
            </a:extLst>
          </p:cNvPr>
          <p:cNvSpPr>
            <a:spLocks noGrp="1"/>
          </p:cNvSpPr>
          <p:nvPr>
            <p:ph type="title"/>
          </p:nvPr>
        </p:nvSpPr>
        <p:spPr>
          <a:xfrm>
            <a:off x="628650" y="118629"/>
            <a:ext cx="7886700" cy="763960"/>
          </a:xfrm>
        </p:spPr>
        <p:txBody>
          <a:bodyPr>
            <a:normAutofit/>
          </a:bodyPr>
          <a:lstStyle/>
          <a:p>
            <a:pPr algn="ctr"/>
            <a:r>
              <a:rPr lang="en-US" b="1" u="sng" dirty="0"/>
              <a:t>The value of Judaism</a:t>
            </a:r>
          </a:p>
        </p:txBody>
      </p:sp>
      <p:sp>
        <p:nvSpPr>
          <p:cNvPr id="7" name="Content Placeholder 6">
            <a:extLst>
              <a:ext uri="{FF2B5EF4-FFF2-40B4-BE49-F238E27FC236}">
                <a16:creationId xmlns:a16="http://schemas.microsoft.com/office/drawing/2014/main" id="{F7CF7589-A246-595E-7F41-5A9190767AEC}"/>
              </a:ext>
            </a:extLst>
          </p:cNvPr>
          <p:cNvSpPr>
            <a:spLocks noGrp="1"/>
          </p:cNvSpPr>
          <p:nvPr>
            <p:ph idx="1"/>
          </p:nvPr>
        </p:nvSpPr>
        <p:spPr>
          <a:xfrm>
            <a:off x="233917" y="1072443"/>
            <a:ext cx="8695594" cy="5617723"/>
          </a:xfrm>
        </p:spPr>
        <p:txBody>
          <a:bodyPr>
            <a:normAutofit/>
          </a:bodyPr>
          <a:lstStyle/>
          <a:p>
            <a:pPr>
              <a:spcBef>
                <a:spcPts val="0"/>
              </a:spcBef>
              <a:spcAft>
                <a:spcPts val="1800"/>
              </a:spcAft>
            </a:pPr>
            <a:r>
              <a:rPr lang="en-US" b="1" dirty="0"/>
              <a:t>2:26-27</a:t>
            </a:r>
            <a:r>
              <a:rPr lang="en-US" dirty="0"/>
              <a:t>  </a:t>
            </a:r>
            <a:r>
              <a:rPr lang="en-US" b="1" dirty="0"/>
              <a:t>Circumcision</a:t>
            </a:r>
            <a:r>
              <a:rPr lang="en-US" dirty="0"/>
              <a:t> was a reminder of </a:t>
            </a:r>
            <a:r>
              <a:rPr lang="en-US" b="1" dirty="0"/>
              <a:t>God’s covenant </a:t>
            </a:r>
            <a:r>
              <a:rPr lang="en-US" dirty="0"/>
              <a:t>with Israel. God will regard a humble, believing Gentile more favorably than a disobedient Jew.</a:t>
            </a:r>
          </a:p>
          <a:p>
            <a:pPr>
              <a:spcBef>
                <a:spcPts val="0"/>
              </a:spcBef>
              <a:spcAft>
                <a:spcPts val="1800"/>
              </a:spcAft>
            </a:pPr>
            <a:r>
              <a:rPr lang="en-US" b="1" dirty="0"/>
              <a:t>2:28,29 </a:t>
            </a:r>
            <a:r>
              <a:rPr lang="en-US" dirty="0"/>
              <a:t> “</a:t>
            </a:r>
            <a:r>
              <a:rPr lang="en-US" b="1" dirty="0"/>
              <a:t>a Jew</a:t>
            </a:r>
            <a:r>
              <a:rPr lang="en-US" dirty="0"/>
              <a:t>” – </a:t>
            </a:r>
            <a:r>
              <a:rPr lang="en-US" u="sng" dirty="0"/>
              <a:t>a true child of God</a:t>
            </a:r>
            <a:r>
              <a:rPr lang="en-US" dirty="0"/>
              <a:t> is based on a repentant heart, not a family relationship with Abraham (Galatians 3:29).</a:t>
            </a:r>
          </a:p>
          <a:p>
            <a:pPr>
              <a:spcBef>
                <a:spcPts val="0"/>
              </a:spcBef>
              <a:spcAft>
                <a:spcPts val="1800"/>
              </a:spcAft>
            </a:pPr>
            <a:r>
              <a:rPr lang="en-US" b="1" dirty="0"/>
              <a:t>3:1 </a:t>
            </a:r>
            <a:r>
              <a:rPr lang="en-US" dirty="0"/>
              <a:t> So, is there </a:t>
            </a:r>
            <a:r>
              <a:rPr lang="en-US" b="1" dirty="0"/>
              <a:t>any value </a:t>
            </a:r>
            <a:r>
              <a:rPr lang="en-US" dirty="0"/>
              <a:t>for Abraham’s children?</a:t>
            </a:r>
          </a:p>
          <a:p>
            <a:pPr>
              <a:spcBef>
                <a:spcPts val="0"/>
              </a:spcBef>
              <a:spcAft>
                <a:spcPts val="1800"/>
              </a:spcAft>
            </a:pPr>
            <a:r>
              <a:rPr lang="en-US" b="1" dirty="0"/>
              <a:t>3:2</a:t>
            </a:r>
            <a:r>
              <a:rPr lang="en-US" dirty="0"/>
              <a:t>  </a:t>
            </a:r>
            <a:r>
              <a:rPr lang="en-US" b="1" dirty="0"/>
              <a:t>Yes</a:t>
            </a:r>
            <a:r>
              <a:rPr lang="en-US" dirty="0"/>
              <a:t>!  </a:t>
            </a:r>
            <a:r>
              <a:rPr lang="en-US" u="sng" dirty="0"/>
              <a:t>Good news</a:t>
            </a:r>
            <a:r>
              <a:rPr lang="en-US" dirty="0"/>
              <a:t>: the Jews received the very words of the true God (</a:t>
            </a:r>
            <a:r>
              <a:rPr lang="en-US" b="1" dirty="0" err="1"/>
              <a:t>Deut</a:t>
            </a:r>
            <a:r>
              <a:rPr lang="en-US" b="1" dirty="0"/>
              <a:t> 6:1-2</a:t>
            </a:r>
            <a:r>
              <a:rPr lang="en-US" dirty="0"/>
              <a:t>).  </a:t>
            </a:r>
          </a:p>
          <a:p>
            <a:pPr>
              <a:spcBef>
                <a:spcPts val="0"/>
              </a:spcBef>
              <a:spcAft>
                <a:spcPts val="1800"/>
              </a:spcAft>
            </a:pPr>
            <a:r>
              <a:rPr lang="en-US" dirty="0"/>
              <a:t>Also some </a:t>
            </a:r>
            <a:r>
              <a:rPr lang="en-US" u="sng" dirty="0"/>
              <a:t>Bad news</a:t>
            </a:r>
            <a:r>
              <a:rPr lang="en-US" dirty="0"/>
              <a:t>: they try to follow a religion of rules but have missed Jesus (</a:t>
            </a:r>
            <a:r>
              <a:rPr lang="en-US" b="1" dirty="0"/>
              <a:t>John 5:39,40</a:t>
            </a:r>
            <a:r>
              <a:rPr lang="en-US" dirty="0"/>
              <a:t>).</a:t>
            </a:r>
          </a:p>
        </p:txBody>
      </p:sp>
    </p:spTree>
    <p:extLst>
      <p:ext uri="{BB962C8B-B14F-4D97-AF65-F5344CB8AC3E}">
        <p14:creationId xmlns:p14="http://schemas.microsoft.com/office/powerpoint/2010/main" val="346978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B836-F35F-E2FD-F5BA-26750EA50D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24F404-20ED-8F2D-003D-479FC8F7C5F8}"/>
              </a:ext>
            </a:extLst>
          </p:cNvPr>
          <p:cNvSpPr>
            <a:spLocks noGrp="1"/>
          </p:cNvSpPr>
          <p:nvPr>
            <p:ph type="title"/>
          </p:nvPr>
        </p:nvSpPr>
        <p:spPr>
          <a:xfrm>
            <a:off x="628650" y="118629"/>
            <a:ext cx="7886700" cy="763960"/>
          </a:xfrm>
        </p:spPr>
        <p:txBody>
          <a:bodyPr>
            <a:normAutofit/>
          </a:bodyPr>
          <a:lstStyle/>
          <a:p>
            <a:pPr algn="ctr"/>
            <a:r>
              <a:rPr lang="en-US" b="1" u="sng" dirty="0"/>
              <a:t>The Faithfulness of God</a:t>
            </a:r>
          </a:p>
        </p:txBody>
      </p:sp>
      <p:sp>
        <p:nvSpPr>
          <p:cNvPr id="7" name="Content Placeholder 6">
            <a:extLst>
              <a:ext uri="{FF2B5EF4-FFF2-40B4-BE49-F238E27FC236}">
                <a16:creationId xmlns:a16="http://schemas.microsoft.com/office/drawing/2014/main" id="{C3614C68-10C1-11C2-8662-7DA6A826753F}"/>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t>3:3</a:t>
            </a:r>
            <a:r>
              <a:rPr lang="en-US" dirty="0"/>
              <a:t>  God promised to save Jews.  Some might ask this question: “If the Jews were unfaithful, did God fail”?</a:t>
            </a:r>
          </a:p>
          <a:p>
            <a:pPr>
              <a:spcBef>
                <a:spcPts val="0"/>
              </a:spcBef>
              <a:spcAft>
                <a:spcPts val="1800"/>
              </a:spcAft>
            </a:pPr>
            <a:r>
              <a:rPr lang="en-US" b="1" dirty="0"/>
              <a:t>3:4</a:t>
            </a:r>
            <a:r>
              <a:rPr lang="en-US" dirty="0"/>
              <a:t>  </a:t>
            </a:r>
            <a:r>
              <a:rPr lang="en-US" b="1" dirty="0"/>
              <a:t>No!</a:t>
            </a:r>
            <a:r>
              <a:rPr lang="en-US" dirty="0"/>
              <a:t>  We know that God is always truthful and His promises are trustworthy (and men are liars).</a:t>
            </a:r>
          </a:p>
          <a:p>
            <a:pPr>
              <a:spcBef>
                <a:spcPts val="0"/>
              </a:spcBef>
              <a:spcAft>
                <a:spcPts val="1800"/>
              </a:spcAft>
            </a:pPr>
            <a:r>
              <a:rPr lang="en-US" b="1" dirty="0"/>
              <a:t>3:5</a:t>
            </a:r>
            <a:r>
              <a:rPr lang="en-US" dirty="0"/>
              <a:t>  In contrast to our sinfulness, God’s righteousness shines brighter than the sun!</a:t>
            </a:r>
          </a:p>
          <a:p>
            <a:pPr>
              <a:spcBef>
                <a:spcPts val="0"/>
              </a:spcBef>
              <a:spcAft>
                <a:spcPts val="1800"/>
              </a:spcAft>
            </a:pPr>
            <a:r>
              <a:rPr lang="en-US" b="1" dirty="0"/>
              <a:t>Is God wrong </a:t>
            </a:r>
            <a:r>
              <a:rPr lang="en-US" dirty="0"/>
              <a:t>to judge sinful people who are not capable of living righteously?</a:t>
            </a:r>
          </a:p>
          <a:p>
            <a:pPr>
              <a:spcBef>
                <a:spcPts val="0"/>
              </a:spcBef>
              <a:spcAft>
                <a:spcPts val="1800"/>
              </a:spcAft>
            </a:pPr>
            <a:r>
              <a:rPr lang="en-US" b="1" dirty="0"/>
              <a:t>3:6</a:t>
            </a:r>
            <a:r>
              <a:rPr lang="en-US" dirty="0"/>
              <a:t>  </a:t>
            </a:r>
            <a:r>
              <a:rPr lang="en-US" b="1" dirty="0"/>
              <a:t>No!</a:t>
            </a:r>
            <a:r>
              <a:rPr lang="en-US" dirty="0"/>
              <a:t>  God is a righteous judge (Gen 18:25). Everyone is aware of their sin (</a:t>
            </a:r>
            <a:r>
              <a:rPr lang="en-US" b="1" dirty="0"/>
              <a:t>2:15</a:t>
            </a:r>
            <a:r>
              <a:rPr lang="en-US" dirty="0"/>
              <a:t>) and can receive righteousness by grace through faith (</a:t>
            </a:r>
            <a:r>
              <a:rPr lang="en-US" b="1" dirty="0"/>
              <a:t>1:17</a:t>
            </a:r>
            <a:r>
              <a:rPr lang="en-US" dirty="0"/>
              <a:t>).</a:t>
            </a:r>
          </a:p>
        </p:txBody>
      </p:sp>
    </p:spTree>
    <p:extLst>
      <p:ext uri="{BB962C8B-B14F-4D97-AF65-F5344CB8AC3E}">
        <p14:creationId xmlns:p14="http://schemas.microsoft.com/office/powerpoint/2010/main" val="4201155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AD652-69C2-79F5-434F-202218D45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C7362F-6373-2425-7D1B-AD973D3CE02A}"/>
              </a:ext>
            </a:extLst>
          </p:cNvPr>
          <p:cNvSpPr>
            <a:spLocks noGrp="1"/>
          </p:cNvSpPr>
          <p:nvPr>
            <p:ph type="title"/>
          </p:nvPr>
        </p:nvSpPr>
        <p:spPr>
          <a:xfrm>
            <a:off x="628650" y="118629"/>
            <a:ext cx="7886700" cy="763960"/>
          </a:xfrm>
        </p:spPr>
        <p:txBody>
          <a:bodyPr>
            <a:normAutofit/>
          </a:bodyPr>
          <a:lstStyle/>
          <a:p>
            <a:pPr algn="ctr"/>
            <a:r>
              <a:rPr lang="en-US" b="1" u="sng" dirty="0"/>
              <a:t>The Freedom of Grace</a:t>
            </a:r>
          </a:p>
        </p:txBody>
      </p:sp>
      <p:sp>
        <p:nvSpPr>
          <p:cNvPr id="7" name="Content Placeholder 6">
            <a:extLst>
              <a:ext uri="{FF2B5EF4-FFF2-40B4-BE49-F238E27FC236}">
                <a16:creationId xmlns:a16="http://schemas.microsoft.com/office/drawing/2014/main" id="{EB9D379E-6CBE-D63F-767F-A80410AF2877}"/>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t>Galatians 5:1</a:t>
            </a:r>
            <a:r>
              <a:rPr lang="en-US" dirty="0"/>
              <a:t>  The gospel of grace sets us free from the OT Law.  But </a:t>
            </a:r>
            <a:r>
              <a:rPr lang="en-US" b="1" dirty="0"/>
              <a:t>true freedom</a:t>
            </a:r>
            <a:r>
              <a:rPr lang="en-US" dirty="0"/>
              <a:t> has </a:t>
            </a:r>
            <a:r>
              <a:rPr lang="en-US" u="sng" dirty="0"/>
              <a:t>wise guidelines</a:t>
            </a:r>
            <a:r>
              <a:rPr lang="en-US" dirty="0"/>
              <a:t> (</a:t>
            </a:r>
            <a:r>
              <a:rPr lang="en-US" b="1" dirty="0"/>
              <a:t>5:13</a:t>
            </a:r>
            <a:r>
              <a:rPr lang="en-US" dirty="0"/>
              <a:t>).</a:t>
            </a:r>
          </a:p>
          <a:p>
            <a:pPr>
              <a:spcBef>
                <a:spcPts val="0"/>
              </a:spcBef>
              <a:spcAft>
                <a:spcPts val="1800"/>
              </a:spcAft>
            </a:pPr>
            <a:r>
              <a:rPr lang="en-US" b="1" dirty="0"/>
              <a:t>Romans 3:7-8</a:t>
            </a:r>
            <a:r>
              <a:rPr lang="en-US" dirty="0"/>
              <a:t>  The Jews might ask if it would bring more attention to God’s glory if they do </a:t>
            </a:r>
            <a:r>
              <a:rPr lang="en-US" b="1" dirty="0"/>
              <a:t>more evil</a:t>
            </a:r>
            <a:r>
              <a:rPr lang="en-US" dirty="0"/>
              <a:t> and receive </a:t>
            </a:r>
            <a:r>
              <a:rPr lang="en-US" b="1" dirty="0"/>
              <a:t>more grace</a:t>
            </a:r>
            <a:r>
              <a:rPr lang="en-US" dirty="0"/>
              <a:t>.</a:t>
            </a:r>
          </a:p>
          <a:p>
            <a:pPr>
              <a:spcBef>
                <a:spcPts val="0"/>
              </a:spcBef>
              <a:spcAft>
                <a:spcPts val="1800"/>
              </a:spcAft>
            </a:pPr>
            <a:r>
              <a:rPr lang="en-US" b="1" dirty="0"/>
              <a:t>Romans 6:1-2  By no means!</a:t>
            </a:r>
            <a:r>
              <a:rPr lang="en-US" dirty="0"/>
              <a:t>  Such a claim deserves condemnation, not acceptance.</a:t>
            </a:r>
          </a:p>
          <a:p>
            <a:pPr>
              <a:spcBef>
                <a:spcPts val="0"/>
              </a:spcBef>
              <a:spcAft>
                <a:spcPts val="1800"/>
              </a:spcAft>
            </a:pPr>
            <a:r>
              <a:rPr lang="en-US" b="1" dirty="0"/>
              <a:t>3:9</a:t>
            </a:r>
            <a:r>
              <a:rPr lang="en-US" dirty="0"/>
              <a:t>  The “bottom line”:  everyone is </a:t>
            </a:r>
            <a:r>
              <a:rPr lang="en-US" u="sng" dirty="0"/>
              <a:t>under sin</a:t>
            </a:r>
            <a:r>
              <a:rPr lang="en-US" dirty="0"/>
              <a:t>.  </a:t>
            </a:r>
          </a:p>
          <a:p>
            <a:pPr>
              <a:spcBef>
                <a:spcPts val="0"/>
              </a:spcBef>
              <a:spcAft>
                <a:spcPts val="1800"/>
              </a:spcAft>
            </a:pPr>
            <a:r>
              <a:rPr lang="en-US" b="1" dirty="0"/>
              <a:t>3:10</a:t>
            </a:r>
            <a:r>
              <a:rPr lang="en-US" dirty="0"/>
              <a:t>  “</a:t>
            </a:r>
            <a:r>
              <a:rPr lang="en-US" b="1" dirty="0"/>
              <a:t>As it is written</a:t>
            </a:r>
            <a:r>
              <a:rPr lang="en-US" dirty="0"/>
              <a:t>,…” (it is</a:t>
            </a:r>
            <a:r>
              <a:rPr lang="en-US" b="1" dirty="0"/>
              <a:t> worse</a:t>
            </a:r>
            <a:r>
              <a:rPr lang="en-US" dirty="0"/>
              <a:t> than you think…)</a:t>
            </a:r>
            <a:endParaRPr lang="en-US" b="1" dirty="0"/>
          </a:p>
        </p:txBody>
      </p:sp>
    </p:spTree>
    <p:extLst>
      <p:ext uri="{BB962C8B-B14F-4D97-AF65-F5344CB8AC3E}">
        <p14:creationId xmlns:p14="http://schemas.microsoft.com/office/powerpoint/2010/main" val="330604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BAA211E-4BF6-ABC3-4CFF-57A34693CE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FCA89F-0D66-5B39-16BE-5F6A9447A46E}"/>
              </a:ext>
            </a:extLst>
          </p:cNvPr>
          <p:cNvSpPr>
            <a:spLocks noGrp="1"/>
          </p:cNvSpPr>
          <p:nvPr>
            <p:ph type="title"/>
          </p:nvPr>
        </p:nvSpPr>
        <p:spPr>
          <a:xfrm>
            <a:off x="628650" y="118629"/>
            <a:ext cx="7886700" cy="763960"/>
          </a:xfrm>
        </p:spPr>
        <p:txBody>
          <a:bodyPr>
            <a:normAutofit/>
          </a:bodyPr>
          <a:lstStyle/>
          <a:p>
            <a:pPr algn="ctr"/>
            <a:r>
              <a:rPr lang="en-US" b="1" u="sng" dirty="0">
                <a:solidFill>
                  <a:schemeClr val="bg1"/>
                </a:solidFill>
              </a:rPr>
              <a:t>Our Sinful Condition</a:t>
            </a:r>
          </a:p>
        </p:txBody>
      </p:sp>
      <p:sp>
        <p:nvSpPr>
          <p:cNvPr id="7" name="Content Placeholder 6">
            <a:extLst>
              <a:ext uri="{FF2B5EF4-FFF2-40B4-BE49-F238E27FC236}">
                <a16:creationId xmlns:a16="http://schemas.microsoft.com/office/drawing/2014/main" id="{50B4461D-2A56-F806-4BA1-970CC1FB1B4B}"/>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solidFill>
                  <a:schemeClr val="bg1"/>
                </a:solidFill>
              </a:rPr>
              <a:t>v.10</a:t>
            </a:r>
            <a:r>
              <a:rPr lang="en-US" dirty="0">
                <a:solidFill>
                  <a:schemeClr val="bg1"/>
                </a:solidFill>
              </a:rPr>
              <a:t>  </a:t>
            </a:r>
            <a:r>
              <a:rPr lang="en-US" b="1" dirty="0">
                <a:solidFill>
                  <a:srgbClr val="FFFF00"/>
                </a:solidFill>
              </a:rPr>
              <a:t>none is righteous</a:t>
            </a:r>
            <a:r>
              <a:rPr lang="en-US" dirty="0">
                <a:solidFill>
                  <a:srgbClr val="FFFF00"/>
                </a:solidFill>
              </a:rPr>
              <a:t> </a:t>
            </a:r>
            <a:r>
              <a:rPr lang="en-US" dirty="0">
                <a:solidFill>
                  <a:schemeClr val="bg1"/>
                </a:solidFill>
              </a:rPr>
              <a:t>– </a:t>
            </a:r>
            <a:r>
              <a:rPr lang="en-US" u="sng" dirty="0">
                <a:solidFill>
                  <a:schemeClr val="bg1"/>
                </a:solidFill>
              </a:rPr>
              <a:t>everyone</a:t>
            </a:r>
            <a:r>
              <a:rPr lang="en-US" dirty="0">
                <a:solidFill>
                  <a:schemeClr val="bg1"/>
                </a:solidFill>
              </a:rPr>
              <a:t> is far from God’s perfect standard of holiness</a:t>
            </a:r>
          </a:p>
          <a:p>
            <a:pPr>
              <a:spcBef>
                <a:spcPts val="0"/>
              </a:spcBef>
              <a:spcAft>
                <a:spcPts val="1800"/>
              </a:spcAft>
            </a:pPr>
            <a:r>
              <a:rPr lang="en-US" b="1" dirty="0">
                <a:solidFill>
                  <a:schemeClr val="bg1"/>
                </a:solidFill>
              </a:rPr>
              <a:t>v.11a  </a:t>
            </a:r>
            <a:r>
              <a:rPr lang="en-US" b="1" dirty="0">
                <a:solidFill>
                  <a:srgbClr val="FFFF00"/>
                </a:solidFill>
              </a:rPr>
              <a:t>no one understands </a:t>
            </a:r>
            <a:r>
              <a:rPr lang="en-US" b="1" dirty="0">
                <a:solidFill>
                  <a:schemeClr val="bg1"/>
                </a:solidFill>
              </a:rPr>
              <a:t>– </a:t>
            </a:r>
            <a:r>
              <a:rPr lang="en-US" u="sng" dirty="0">
                <a:solidFill>
                  <a:schemeClr val="bg1"/>
                </a:solidFill>
              </a:rPr>
              <a:t>everyone</a:t>
            </a:r>
            <a:r>
              <a:rPr lang="en-US" dirty="0">
                <a:solidFill>
                  <a:schemeClr val="bg1"/>
                </a:solidFill>
              </a:rPr>
              <a:t> is spiritually ignorant because of sinful rebellion</a:t>
            </a:r>
          </a:p>
          <a:p>
            <a:pPr>
              <a:spcBef>
                <a:spcPts val="0"/>
              </a:spcBef>
              <a:spcAft>
                <a:spcPts val="1800"/>
              </a:spcAft>
            </a:pPr>
            <a:r>
              <a:rPr lang="en-US" b="1" dirty="0">
                <a:solidFill>
                  <a:schemeClr val="bg1"/>
                </a:solidFill>
              </a:rPr>
              <a:t>v.11b  </a:t>
            </a:r>
            <a:r>
              <a:rPr lang="en-US" b="1" dirty="0">
                <a:solidFill>
                  <a:srgbClr val="FFFF00"/>
                </a:solidFill>
              </a:rPr>
              <a:t>no one seeks for God </a:t>
            </a:r>
            <a:r>
              <a:rPr lang="en-US" dirty="0">
                <a:solidFill>
                  <a:schemeClr val="bg1"/>
                </a:solidFill>
              </a:rPr>
              <a:t>– </a:t>
            </a:r>
            <a:r>
              <a:rPr lang="en-US" u="sng" dirty="0">
                <a:solidFill>
                  <a:schemeClr val="bg1"/>
                </a:solidFill>
              </a:rPr>
              <a:t>everyone</a:t>
            </a:r>
            <a:r>
              <a:rPr lang="en-US" dirty="0">
                <a:solidFill>
                  <a:schemeClr val="bg1"/>
                </a:solidFill>
              </a:rPr>
              <a:t> seeks their own interests or looks for false gods to help them</a:t>
            </a:r>
          </a:p>
          <a:p>
            <a:pPr>
              <a:spcBef>
                <a:spcPts val="0"/>
              </a:spcBef>
              <a:spcAft>
                <a:spcPts val="1800"/>
              </a:spcAft>
            </a:pPr>
            <a:r>
              <a:rPr lang="en-US" b="1" dirty="0">
                <a:solidFill>
                  <a:schemeClr val="bg1"/>
                </a:solidFill>
              </a:rPr>
              <a:t>v.12a  </a:t>
            </a:r>
            <a:r>
              <a:rPr lang="en-US" b="1" dirty="0">
                <a:solidFill>
                  <a:srgbClr val="FFFF00"/>
                </a:solidFill>
              </a:rPr>
              <a:t>all have turned aside </a:t>
            </a:r>
            <a:r>
              <a:rPr lang="en-US" dirty="0">
                <a:solidFill>
                  <a:schemeClr val="bg1"/>
                </a:solidFill>
              </a:rPr>
              <a:t>– </a:t>
            </a:r>
            <a:r>
              <a:rPr lang="en-US" u="sng" dirty="0">
                <a:solidFill>
                  <a:schemeClr val="bg1"/>
                </a:solidFill>
              </a:rPr>
              <a:t>all men</a:t>
            </a:r>
            <a:r>
              <a:rPr lang="en-US" dirty="0">
                <a:solidFill>
                  <a:schemeClr val="bg1"/>
                </a:solidFill>
              </a:rPr>
              <a:t> turn away from God’s way and choose their own</a:t>
            </a:r>
          </a:p>
          <a:p>
            <a:pPr>
              <a:spcBef>
                <a:spcPts val="0"/>
              </a:spcBef>
              <a:spcAft>
                <a:spcPts val="1800"/>
              </a:spcAft>
            </a:pPr>
            <a:r>
              <a:rPr lang="en-US" b="1" dirty="0">
                <a:solidFill>
                  <a:schemeClr val="bg1"/>
                </a:solidFill>
              </a:rPr>
              <a:t>v.12b </a:t>
            </a:r>
            <a:r>
              <a:rPr lang="en-US" b="1" dirty="0">
                <a:solidFill>
                  <a:srgbClr val="FFFF00"/>
                </a:solidFill>
              </a:rPr>
              <a:t>together they have become worthless </a:t>
            </a:r>
            <a:r>
              <a:rPr lang="en-US" dirty="0">
                <a:solidFill>
                  <a:schemeClr val="bg1"/>
                </a:solidFill>
              </a:rPr>
              <a:t>– we can no longer glorify God (our purpose for existence) </a:t>
            </a:r>
          </a:p>
          <a:p>
            <a:pPr>
              <a:spcBef>
                <a:spcPts val="0"/>
              </a:spcBef>
              <a:spcAft>
                <a:spcPts val="1800"/>
              </a:spcAft>
            </a:pPr>
            <a:r>
              <a:rPr lang="en-US" b="1" dirty="0">
                <a:solidFill>
                  <a:schemeClr val="bg1"/>
                </a:solidFill>
              </a:rPr>
              <a:t>v.12c </a:t>
            </a:r>
            <a:r>
              <a:rPr lang="en-US" b="1" dirty="0">
                <a:solidFill>
                  <a:srgbClr val="FFFF00"/>
                </a:solidFill>
              </a:rPr>
              <a:t>no one does good, </a:t>
            </a:r>
            <a:r>
              <a:rPr lang="en-US" b="1" u="sng" dirty="0">
                <a:solidFill>
                  <a:srgbClr val="FFFF00"/>
                </a:solidFill>
              </a:rPr>
              <a:t>not even one</a:t>
            </a:r>
            <a:r>
              <a:rPr lang="en-US" b="1" dirty="0">
                <a:solidFill>
                  <a:schemeClr val="bg1"/>
                </a:solidFill>
              </a:rPr>
              <a:t>.</a:t>
            </a:r>
          </a:p>
        </p:txBody>
      </p:sp>
    </p:spTree>
    <p:extLst>
      <p:ext uri="{BB962C8B-B14F-4D97-AF65-F5344CB8AC3E}">
        <p14:creationId xmlns:p14="http://schemas.microsoft.com/office/powerpoint/2010/main" val="258965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94875A-46F1-4C6D-67AA-CFC1D2446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B7CB3-96FA-7D20-813E-8C0CFAAE2B73}"/>
              </a:ext>
            </a:extLst>
          </p:cNvPr>
          <p:cNvSpPr>
            <a:spLocks noGrp="1"/>
          </p:cNvSpPr>
          <p:nvPr>
            <p:ph type="title"/>
          </p:nvPr>
        </p:nvSpPr>
        <p:spPr>
          <a:xfrm>
            <a:off x="628650" y="118629"/>
            <a:ext cx="7886700" cy="763960"/>
          </a:xfrm>
        </p:spPr>
        <p:txBody>
          <a:bodyPr>
            <a:normAutofit/>
          </a:bodyPr>
          <a:lstStyle/>
          <a:p>
            <a:pPr algn="ctr"/>
            <a:r>
              <a:rPr lang="en-US" b="1" u="sng" dirty="0">
                <a:solidFill>
                  <a:schemeClr val="bg1"/>
                </a:solidFill>
              </a:rPr>
              <a:t>Our Sinful Speech</a:t>
            </a:r>
          </a:p>
        </p:txBody>
      </p:sp>
      <p:sp>
        <p:nvSpPr>
          <p:cNvPr id="7" name="Content Placeholder 6">
            <a:extLst>
              <a:ext uri="{FF2B5EF4-FFF2-40B4-BE49-F238E27FC236}">
                <a16:creationId xmlns:a16="http://schemas.microsoft.com/office/drawing/2014/main" id="{40D9ADAB-967E-A507-742E-446EF0EF82C7}"/>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solidFill>
                  <a:schemeClr val="bg1"/>
                </a:solidFill>
              </a:rPr>
              <a:t>v.13a  </a:t>
            </a:r>
            <a:r>
              <a:rPr lang="en-US" b="1" dirty="0">
                <a:solidFill>
                  <a:srgbClr val="FFFF00"/>
                </a:solidFill>
              </a:rPr>
              <a:t>their throat is an open grave </a:t>
            </a:r>
            <a:r>
              <a:rPr lang="en-US" dirty="0">
                <a:solidFill>
                  <a:schemeClr val="bg1"/>
                </a:solidFill>
              </a:rPr>
              <a:t>– like the smell from an open grave, our words reveal the </a:t>
            </a:r>
            <a:r>
              <a:rPr lang="en-US" b="1" dirty="0">
                <a:solidFill>
                  <a:schemeClr val="bg1"/>
                </a:solidFill>
              </a:rPr>
              <a:t>decay of our heart</a:t>
            </a:r>
          </a:p>
          <a:p>
            <a:pPr>
              <a:spcBef>
                <a:spcPts val="0"/>
              </a:spcBef>
              <a:spcAft>
                <a:spcPts val="1800"/>
              </a:spcAft>
            </a:pPr>
            <a:r>
              <a:rPr lang="en-US" b="1" dirty="0">
                <a:solidFill>
                  <a:schemeClr val="bg1"/>
                </a:solidFill>
              </a:rPr>
              <a:t>v.13b  </a:t>
            </a:r>
            <a:r>
              <a:rPr lang="en-US" b="1" dirty="0">
                <a:solidFill>
                  <a:srgbClr val="FFFF00"/>
                </a:solidFill>
              </a:rPr>
              <a:t>they use their tongues to deceive </a:t>
            </a:r>
            <a:r>
              <a:rPr lang="en-US" dirty="0">
                <a:solidFill>
                  <a:schemeClr val="bg1"/>
                </a:solidFill>
              </a:rPr>
              <a:t>– we quickly and easily twist the truth – we lie to maintain face and use flattery to get what we want</a:t>
            </a:r>
          </a:p>
          <a:p>
            <a:pPr>
              <a:spcBef>
                <a:spcPts val="0"/>
              </a:spcBef>
              <a:spcAft>
                <a:spcPts val="1800"/>
              </a:spcAft>
            </a:pPr>
            <a:r>
              <a:rPr lang="en-US" b="1" dirty="0">
                <a:solidFill>
                  <a:schemeClr val="bg1"/>
                </a:solidFill>
              </a:rPr>
              <a:t>v.13c  </a:t>
            </a:r>
            <a:r>
              <a:rPr lang="en-US" b="1" dirty="0">
                <a:solidFill>
                  <a:srgbClr val="FFFF00"/>
                </a:solidFill>
              </a:rPr>
              <a:t>the venom of asps is under their lips </a:t>
            </a:r>
            <a:r>
              <a:rPr lang="en-US" dirty="0">
                <a:solidFill>
                  <a:schemeClr val="bg1"/>
                </a:solidFill>
              </a:rPr>
              <a:t>– the results of our speech can be deadly</a:t>
            </a:r>
          </a:p>
          <a:p>
            <a:pPr>
              <a:spcBef>
                <a:spcPts val="0"/>
              </a:spcBef>
              <a:spcAft>
                <a:spcPts val="1800"/>
              </a:spcAft>
            </a:pPr>
            <a:r>
              <a:rPr lang="en-US" b="1" dirty="0">
                <a:solidFill>
                  <a:schemeClr val="bg1"/>
                </a:solidFill>
              </a:rPr>
              <a:t>v.14  </a:t>
            </a:r>
            <a:r>
              <a:rPr lang="en-US" b="1" dirty="0">
                <a:solidFill>
                  <a:srgbClr val="FFFF00"/>
                </a:solidFill>
              </a:rPr>
              <a:t>their mouth is full of curses and bitterness</a:t>
            </a:r>
            <a:r>
              <a:rPr lang="en-US" dirty="0">
                <a:solidFill>
                  <a:srgbClr val="FFFF00"/>
                </a:solidFill>
              </a:rPr>
              <a:t> </a:t>
            </a:r>
            <a:r>
              <a:rPr lang="en-US" dirty="0">
                <a:solidFill>
                  <a:schemeClr val="bg1"/>
                </a:solidFill>
              </a:rPr>
              <a:t>– unresolved anger overflows in critical language</a:t>
            </a:r>
          </a:p>
        </p:txBody>
      </p:sp>
    </p:spTree>
    <p:extLst>
      <p:ext uri="{BB962C8B-B14F-4D97-AF65-F5344CB8AC3E}">
        <p14:creationId xmlns:p14="http://schemas.microsoft.com/office/powerpoint/2010/main" val="100770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341E005-C08E-434A-8687-332E90AE8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53321-63B9-571A-793D-055A01402736}"/>
              </a:ext>
            </a:extLst>
          </p:cNvPr>
          <p:cNvSpPr>
            <a:spLocks noGrp="1"/>
          </p:cNvSpPr>
          <p:nvPr>
            <p:ph type="title"/>
          </p:nvPr>
        </p:nvSpPr>
        <p:spPr>
          <a:xfrm>
            <a:off x="628650" y="118629"/>
            <a:ext cx="7886700" cy="763960"/>
          </a:xfrm>
        </p:spPr>
        <p:txBody>
          <a:bodyPr>
            <a:normAutofit/>
          </a:bodyPr>
          <a:lstStyle/>
          <a:p>
            <a:pPr algn="ctr"/>
            <a:r>
              <a:rPr lang="en-US" b="1" u="sng" dirty="0">
                <a:solidFill>
                  <a:schemeClr val="bg1"/>
                </a:solidFill>
              </a:rPr>
              <a:t>Our Sinful Actions</a:t>
            </a:r>
          </a:p>
        </p:txBody>
      </p:sp>
      <p:sp>
        <p:nvSpPr>
          <p:cNvPr id="7" name="Content Placeholder 6">
            <a:extLst>
              <a:ext uri="{FF2B5EF4-FFF2-40B4-BE49-F238E27FC236}">
                <a16:creationId xmlns:a16="http://schemas.microsoft.com/office/drawing/2014/main" id="{AB8C92D3-69C8-7222-B284-48EB543D0F4A}"/>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solidFill>
                  <a:schemeClr val="bg1"/>
                </a:solidFill>
              </a:rPr>
              <a:t>v.15  </a:t>
            </a:r>
            <a:r>
              <a:rPr lang="en-US" b="1" dirty="0">
                <a:solidFill>
                  <a:srgbClr val="FFFF00"/>
                </a:solidFill>
              </a:rPr>
              <a:t>their feet are swift to shed blood </a:t>
            </a:r>
            <a:r>
              <a:rPr lang="en-US" dirty="0">
                <a:solidFill>
                  <a:schemeClr val="bg1"/>
                </a:solidFill>
              </a:rPr>
              <a:t>– human history is filled with revenge, murder, and war</a:t>
            </a:r>
          </a:p>
          <a:p>
            <a:pPr>
              <a:spcBef>
                <a:spcPts val="0"/>
              </a:spcBef>
              <a:spcAft>
                <a:spcPts val="1800"/>
              </a:spcAft>
            </a:pPr>
            <a:r>
              <a:rPr lang="en-US" b="1" dirty="0">
                <a:solidFill>
                  <a:schemeClr val="bg1"/>
                </a:solidFill>
              </a:rPr>
              <a:t>v.16  </a:t>
            </a:r>
            <a:r>
              <a:rPr lang="en-US" b="1" dirty="0">
                <a:solidFill>
                  <a:srgbClr val="FFFF00"/>
                </a:solidFill>
              </a:rPr>
              <a:t>in their paths are ruin and misery </a:t>
            </a:r>
            <a:r>
              <a:rPr lang="en-US" dirty="0">
                <a:solidFill>
                  <a:schemeClr val="bg1"/>
                </a:solidFill>
              </a:rPr>
              <a:t>– our sinful, selfish behavior leaves a trail of ugliness</a:t>
            </a:r>
          </a:p>
          <a:p>
            <a:pPr>
              <a:spcBef>
                <a:spcPts val="0"/>
              </a:spcBef>
              <a:spcAft>
                <a:spcPts val="1800"/>
              </a:spcAft>
            </a:pPr>
            <a:r>
              <a:rPr lang="en-US" b="1" dirty="0">
                <a:solidFill>
                  <a:schemeClr val="bg1"/>
                </a:solidFill>
              </a:rPr>
              <a:t>v.17  </a:t>
            </a:r>
            <a:r>
              <a:rPr lang="en-US" b="1" dirty="0">
                <a:solidFill>
                  <a:srgbClr val="FFFF00"/>
                </a:solidFill>
              </a:rPr>
              <a:t>and the way of peace they have not known</a:t>
            </a:r>
            <a:r>
              <a:rPr lang="en-US" dirty="0">
                <a:solidFill>
                  <a:schemeClr val="bg1"/>
                </a:solidFill>
              </a:rPr>
              <a:t> –people and nations are divided by unsolved conflict</a:t>
            </a:r>
            <a:endParaRPr lang="en-US" b="1" dirty="0">
              <a:solidFill>
                <a:schemeClr val="bg1"/>
              </a:solidFill>
            </a:endParaRPr>
          </a:p>
          <a:p>
            <a:pPr marL="0" indent="0">
              <a:spcBef>
                <a:spcPts val="0"/>
              </a:spcBef>
              <a:spcAft>
                <a:spcPts val="1800"/>
              </a:spcAft>
              <a:buNone/>
            </a:pPr>
            <a:endParaRPr lang="en-US" b="1" dirty="0">
              <a:solidFill>
                <a:schemeClr val="bg1"/>
              </a:solidFill>
            </a:endParaRPr>
          </a:p>
        </p:txBody>
      </p:sp>
    </p:spTree>
    <p:extLst>
      <p:ext uri="{BB962C8B-B14F-4D97-AF65-F5344CB8AC3E}">
        <p14:creationId xmlns:p14="http://schemas.microsoft.com/office/powerpoint/2010/main" val="1242842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A6A4E3B-9AFF-832F-DC60-D75C5157A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756C5C-7BBB-0A5B-0341-446885CA0E16}"/>
              </a:ext>
            </a:extLst>
          </p:cNvPr>
          <p:cNvSpPr>
            <a:spLocks noGrp="1"/>
          </p:cNvSpPr>
          <p:nvPr>
            <p:ph type="title"/>
          </p:nvPr>
        </p:nvSpPr>
        <p:spPr>
          <a:xfrm>
            <a:off x="628650" y="118629"/>
            <a:ext cx="7886700" cy="763960"/>
          </a:xfrm>
        </p:spPr>
        <p:txBody>
          <a:bodyPr>
            <a:normAutofit/>
          </a:bodyPr>
          <a:lstStyle/>
          <a:p>
            <a:pPr algn="ctr"/>
            <a:r>
              <a:rPr lang="en-US" b="1" u="sng" dirty="0">
                <a:solidFill>
                  <a:schemeClr val="bg1"/>
                </a:solidFill>
              </a:rPr>
              <a:t>The Conclusion</a:t>
            </a:r>
          </a:p>
        </p:txBody>
      </p:sp>
      <p:sp>
        <p:nvSpPr>
          <p:cNvPr id="7" name="Content Placeholder 6">
            <a:extLst>
              <a:ext uri="{FF2B5EF4-FFF2-40B4-BE49-F238E27FC236}">
                <a16:creationId xmlns:a16="http://schemas.microsoft.com/office/drawing/2014/main" id="{D7CC7F73-1728-9DEC-FF5D-4678FCD874EF}"/>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solidFill>
                  <a:schemeClr val="bg1"/>
                </a:solidFill>
              </a:rPr>
              <a:t>v.18   </a:t>
            </a:r>
            <a:r>
              <a:rPr lang="en-US" b="1" dirty="0">
                <a:solidFill>
                  <a:srgbClr val="FFFF00"/>
                </a:solidFill>
              </a:rPr>
              <a:t>there is no fear of God before their eyes</a:t>
            </a:r>
            <a:r>
              <a:rPr lang="en-US" dirty="0">
                <a:solidFill>
                  <a:schemeClr val="bg1"/>
                </a:solidFill>
              </a:rPr>
              <a:t> – people ignore God and don’t think He will punish sin in this life or judge sin in the next life (Psalm 36:1)</a:t>
            </a:r>
          </a:p>
          <a:p>
            <a:pPr>
              <a:spcBef>
                <a:spcPts val="0"/>
              </a:spcBef>
              <a:spcAft>
                <a:spcPts val="1800"/>
              </a:spcAft>
            </a:pPr>
            <a:r>
              <a:rPr lang="en-US" b="1" dirty="0">
                <a:solidFill>
                  <a:schemeClr val="bg1"/>
                </a:solidFill>
              </a:rPr>
              <a:t>V.19  “every mouth … stopped … whole world … accountable to God.”  </a:t>
            </a:r>
            <a:r>
              <a:rPr lang="en-US" u="sng" dirty="0">
                <a:solidFill>
                  <a:schemeClr val="bg1"/>
                </a:solidFill>
              </a:rPr>
              <a:t>Every person</a:t>
            </a:r>
            <a:r>
              <a:rPr lang="en-US" dirty="0">
                <a:solidFill>
                  <a:schemeClr val="bg1"/>
                </a:solidFill>
              </a:rPr>
              <a:t> stands guilty and silent before the perfect, powerful Judge.</a:t>
            </a:r>
          </a:p>
          <a:p>
            <a:pPr>
              <a:spcBef>
                <a:spcPts val="0"/>
              </a:spcBef>
              <a:spcAft>
                <a:spcPts val="1800"/>
              </a:spcAft>
            </a:pPr>
            <a:r>
              <a:rPr lang="en-US" b="1" dirty="0">
                <a:solidFill>
                  <a:schemeClr val="bg1"/>
                </a:solidFill>
              </a:rPr>
              <a:t>V.20  </a:t>
            </a:r>
            <a:r>
              <a:rPr lang="en-US" b="1" u="sng" dirty="0">
                <a:solidFill>
                  <a:schemeClr val="bg1"/>
                </a:solidFill>
              </a:rPr>
              <a:t>No person</a:t>
            </a:r>
            <a:r>
              <a:rPr lang="en-US" dirty="0">
                <a:solidFill>
                  <a:schemeClr val="bg1"/>
                </a:solidFill>
              </a:rPr>
              <a:t> can be “justified” (judged as not guilty) by their own human effort.</a:t>
            </a:r>
          </a:p>
          <a:p>
            <a:pPr>
              <a:spcBef>
                <a:spcPts val="0"/>
              </a:spcBef>
              <a:spcAft>
                <a:spcPts val="1800"/>
              </a:spcAft>
            </a:pPr>
            <a:r>
              <a:rPr lang="en-US" dirty="0">
                <a:solidFill>
                  <a:schemeClr val="bg1"/>
                </a:solidFill>
              </a:rPr>
              <a:t>“The law” is good – it shows us our sinful need.  But no one can keep it perfectly.</a:t>
            </a:r>
          </a:p>
          <a:p>
            <a:pPr>
              <a:spcBef>
                <a:spcPts val="0"/>
              </a:spcBef>
              <a:spcAft>
                <a:spcPts val="1800"/>
              </a:spcAft>
            </a:pPr>
            <a:r>
              <a:rPr lang="en-US" b="1" dirty="0">
                <a:solidFill>
                  <a:schemeClr val="bg1"/>
                </a:solidFill>
              </a:rPr>
              <a:t>Is there any hope for anyone…?</a:t>
            </a:r>
          </a:p>
        </p:txBody>
      </p:sp>
    </p:spTree>
    <p:extLst>
      <p:ext uri="{BB962C8B-B14F-4D97-AF65-F5344CB8AC3E}">
        <p14:creationId xmlns:p14="http://schemas.microsoft.com/office/powerpoint/2010/main" val="29188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2632</TotalTime>
  <Words>1225</Words>
  <Application>Microsoft Office PowerPoint</Application>
  <PresentationFormat>On-screen Show (4:3)</PresentationFormat>
  <Paragraphs>80</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Wingdings</vt:lpstr>
      <vt:lpstr>Office Theme</vt:lpstr>
      <vt:lpstr>Romans 3a</vt:lpstr>
      <vt:lpstr>Who is sinful…?</vt:lpstr>
      <vt:lpstr>The value of Judaism</vt:lpstr>
      <vt:lpstr>The Faithfulness of God</vt:lpstr>
      <vt:lpstr>The Freedom of Grace</vt:lpstr>
      <vt:lpstr>Our Sinful Condition</vt:lpstr>
      <vt:lpstr>Our Sinful Speech</vt:lpstr>
      <vt:lpstr>Our Sinful Actions</vt:lpstr>
      <vt:lpstr>The Conclusion</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104</cp:revision>
  <dcterms:created xsi:type="dcterms:W3CDTF">2022-11-02T22:17:55Z</dcterms:created>
  <dcterms:modified xsi:type="dcterms:W3CDTF">2025-07-19T15:22:25Z</dcterms:modified>
</cp:coreProperties>
</file>