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87" r:id="rId3"/>
    <p:sldId id="294" r:id="rId4"/>
    <p:sldId id="296" r:id="rId5"/>
    <p:sldId id="295" r:id="rId6"/>
    <p:sldId id="299" r:id="rId7"/>
    <p:sldId id="300" r:id="rId8"/>
    <p:sldId id="298" r:id="rId9"/>
    <p:sldId id="297" r:id="rId10"/>
    <p:sldId id="288" r:id="rId11"/>
    <p:sldId id="26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205" autoAdjust="0"/>
    <p:restoredTop sz="79954" autoAdjust="0"/>
  </p:normalViewPr>
  <p:slideViewPr>
    <p:cSldViewPr snapToGrid="0">
      <p:cViewPr varScale="1">
        <p:scale>
          <a:sx n="85" d="100"/>
          <a:sy n="85" d="100"/>
        </p:scale>
        <p:origin x="1476" y="300"/>
      </p:cViewPr>
      <p:guideLst/>
    </p:cSldViewPr>
  </p:slideViewPr>
  <p:notesTextViewPr>
    <p:cViewPr>
      <p:scale>
        <a:sx n="176" d="100"/>
        <a:sy n="176" d="100"/>
      </p:scale>
      <p:origin x="0" y="-12"/>
    </p:cViewPr>
  </p:notesTextViewPr>
  <p:sorterViewPr>
    <p:cViewPr>
      <p:scale>
        <a:sx n="200" d="100"/>
        <a:sy n="200" d="100"/>
      </p:scale>
      <p:origin x="0" y="-481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7/26/2025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EC3CB-7799-FDE7-50F6-ABA15DD675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10CBC3-C7A7-284D-958C-1F687DFE37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6B701E-E79D-C97B-8118-30426F714225}"/>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Everyone stands without hope, ready for eternal condemnation before the perfectly righteous judge of all.  Is there any hope for lost sinners?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Two words crack open the door of hope: “But now…”</a:t>
            </a:r>
          </a:p>
        </p:txBody>
      </p:sp>
      <p:sp>
        <p:nvSpPr>
          <p:cNvPr id="4" name="Slide Number Placeholder 3">
            <a:extLst>
              <a:ext uri="{FF2B5EF4-FFF2-40B4-BE49-F238E27FC236}">
                <a16:creationId xmlns:a16="http://schemas.microsoft.com/office/drawing/2014/main" id="{FF2A00D4-E498-71BB-981C-600B3A321BB9}"/>
              </a:ext>
            </a:extLst>
          </p:cNvPr>
          <p:cNvSpPr>
            <a:spLocks noGrp="1"/>
          </p:cNvSpPr>
          <p:nvPr>
            <p:ph type="sldNum" sz="quarter" idx="5"/>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2557769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630DC-A251-5115-4CEE-8C3552FA60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A7BF7B-E619-D15F-793D-A06ED7988C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BE8A2B-FDA5-2B3E-6FCF-A297F125E20A}"/>
              </a:ext>
            </a:extLst>
          </p:cNvPr>
          <p:cNvSpPr>
            <a:spLocks noGrp="1"/>
          </p:cNvSpPr>
          <p:nvPr>
            <p:ph type="body" idx="1"/>
          </p:nvPr>
        </p:nvSpPr>
        <p:spPr/>
        <p:txBody>
          <a:bodyPr/>
          <a:lstStyle/>
          <a:p>
            <a:r>
              <a:rPr lang="en-US" sz="1200" b="1" i="0" kern="1200" dirty="0">
                <a:solidFill>
                  <a:schemeClr val="tx1"/>
                </a:solidFill>
                <a:effectLst/>
                <a:latin typeface="+mn-lt"/>
                <a:ea typeface="+mn-ea"/>
                <a:cs typeface="+mn-cs"/>
              </a:rPr>
              <a:t>Now</a:t>
            </a:r>
            <a:r>
              <a:rPr lang="en-US" sz="1200" b="0" i="0" kern="1200" dirty="0">
                <a:solidFill>
                  <a:schemeClr val="tx1"/>
                </a:solidFill>
                <a:effectLst/>
                <a:latin typeface="+mn-lt"/>
                <a:ea typeface="+mn-ea"/>
                <a:cs typeface="+mn-cs"/>
              </a:rPr>
              <a:t> is a special time when Jesus has come and died for sinners.  Perhaps it fulfils Jeremiah 31:33 – “This is the covenant I will make with the people of Israel after that time,” declares the LORD. “I will put my law in their minds and write it on their hearts. I will be their God, and they will be my people.”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God can bestow his righteousness on </a:t>
            </a:r>
            <a:r>
              <a:rPr lang="en-US" sz="1200" b="1" i="0" kern="1200" dirty="0">
                <a:solidFill>
                  <a:schemeClr val="tx1"/>
                </a:solidFill>
                <a:effectLst/>
                <a:latin typeface="+mn-lt"/>
                <a:ea typeface="+mn-ea"/>
                <a:cs typeface="+mn-cs"/>
              </a:rPr>
              <a:t>all who believe</a:t>
            </a:r>
            <a:r>
              <a:rPr lang="en-US" sz="1200" b="0" i="0" kern="1200" dirty="0">
                <a:solidFill>
                  <a:schemeClr val="tx1"/>
                </a:solidFill>
                <a:effectLst/>
                <a:latin typeface="+mn-lt"/>
                <a:ea typeface="+mn-ea"/>
                <a:cs typeface="+mn-cs"/>
              </a:rPr>
              <a:t>, Jew or Gentile, because </a:t>
            </a:r>
            <a:r>
              <a:rPr lang="en-US" sz="1200" b="1" i="0" kern="1200" dirty="0">
                <a:solidFill>
                  <a:schemeClr val="tx1"/>
                </a:solidFill>
                <a:effectLst/>
                <a:latin typeface="+mn-lt"/>
                <a:ea typeface="+mn-ea"/>
                <a:cs typeface="+mn-cs"/>
              </a:rPr>
              <a:t>all people</a:t>
            </a:r>
            <a:r>
              <a:rPr lang="en-US" sz="1200" b="0" i="0" kern="1200" dirty="0">
                <a:solidFill>
                  <a:schemeClr val="tx1"/>
                </a:solidFill>
                <a:effectLst/>
                <a:latin typeface="+mn-lt"/>
                <a:ea typeface="+mn-ea"/>
                <a:cs typeface="+mn-cs"/>
              </a:rPr>
              <a:t> (“no difference”) </a:t>
            </a:r>
            <a:r>
              <a:rPr lang="en-US" sz="1200" b="1" i="0" kern="1200" dirty="0">
                <a:solidFill>
                  <a:schemeClr val="tx1"/>
                </a:solidFill>
                <a:effectLst/>
                <a:latin typeface="+mn-lt"/>
                <a:ea typeface="+mn-ea"/>
                <a:cs typeface="+mn-cs"/>
              </a:rPr>
              <a:t>fail</a:t>
            </a:r>
            <a:r>
              <a:rPr lang="en-US" sz="1200" b="0" i="0" kern="1200" dirty="0">
                <a:solidFill>
                  <a:schemeClr val="tx1"/>
                </a:solidFill>
                <a:effectLst/>
                <a:latin typeface="+mn-lt"/>
                <a:ea typeface="+mn-ea"/>
                <a:cs typeface="+mn-cs"/>
              </a:rPr>
              <a:t> miserably to live up to the divine standard.</a:t>
            </a:r>
          </a:p>
        </p:txBody>
      </p:sp>
      <p:sp>
        <p:nvSpPr>
          <p:cNvPr id="4" name="Slide Number Placeholder 3">
            <a:extLst>
              <a:ext uri="{FF2B5EF4-FFF2-40B4-BE49-F238E27FC236}">
                <a16:creationId xmlns:a16="http://schemas.microsoft.com/office/drawing/2014/main" id="{233682D3-2F85-D3FC-CE80-6808B51A744D}"/>
              </a:ext>
            </a:extLst>
          </p:cNvPr>
          <p:cNvSpPr>
            <a:spLocks noGrp="1"/>
          </p:cNvSpPr>
          <p:nvPr>
            <p:ph type="sldNum" sz="quarter" idx="5"/>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11098052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1BE13-E15C-CBA2-1A4A-BF64124120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323CB8-CBEA-AA37-3366-2DE50528C3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AD60F0-FD7E-4325-BABC-C41AAE1BA82B}"/>
              </a:ext>
            </a:extLst>
          </p:cNvPr>
          <p:cNvSpPr>
            <a:spLocks noGrp="1"/>
          </p:cNvSpPr>
          <p:nvPr>
            <p:ph type="body" idx="1"/>
          </p:nvPr>
        </p:nvSpPr>
        <p:spPr/>
        <p:txBody>
          <a:bodyPr/>
          <a:lstStyle/>
          <a:p>
            <a:r>
              <a:rPr lang="en-US" sz="1200" b="1" i="0" kern="1200" dirty="0">
                <a:solidFill>
                  <a:schemeClr val="tx1"/>
                </a:solidFill>
                <a:effectLst/>
                <a:latin typeface="+mn-lt"/>
                <a:ea typeface="+mn-ea"/>
                <a:cs typeface="+mn-cs"/>
              </a:rPr>
              <a:t>Justified</a:t>
            </a:r>
            <a:r>
              <a:rPr lang="en-US" sz="1200" b="0" i="0" kern="1200" dirty="0">
                <a:solidFill>
                  <a:schemeClr val="tx1"/>
                </a:solidFill>
                <a:effectLst/>
                <a:latin typeface="+mn-lt"/>
                <a:ea typeface="+mn-ea"/>
                <a:cs typeface="+mn-cs"/>
              </a:rPr>
              <a:t>: a legal term from the Greek word for “righteous” and means “to declare righteous.” This verdict includes: pardon from the guilt and penalty of sin, and the transfer of Christ’s righteousness to the believer’s account.  (</a:t>
            </a:r>
            <a:r>
              <a:rPr lang="en-US" sz="1200" b="1" i="0" kern="1200" dirty="0">
                <a:solidFill>
                  <a:schemeClr val="tx1"/>
                </a:solidFill>
                <a:effectLst/>
                <a:latin typeface="+mn-lt"/>
                <a:ea typeface="+mn-ea"/>
                <a:cs typeface="+mn-cs"/>
              </a:rPr>
              <a:t>2 Corinthians 5:21</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by his grace </a:t>
            </a:r>
            <a:r>
              <a:rPr lang="en-US" sz="1200" b="0" i="0" kern="1200" dirty="0">
                <a:solidFill>
                  <a:schemeClr val="tx1"/>
                </a:solidFill>
                <a:effectLst/>
                <a:latin typeface="+mn-lt"/>
                <a:ea typeface="+mn-ea"/>
                <a:cs typeface="+mn-cs"/>
              </a:rPr>
              <a:t>– justification is a gracious gift God extends to the repentant, believing sinner, wholly apart from human merit or work.</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redemption</a:t>
            </a:r>
            <a:r>
              <a:rPr lang="en-US" sz="1200" b="0" i="0" kern="1200" dirty="0">
                <a:solidFill>
                  <a:schemeClr val="tx1"/>
                </a:solidFill>
                <a:effectLst/>
                <a:latin typeface="+mn-lt"/>
                <a:ea typeface="+mn-ea"/>
                <a:cs typeface="+mn-cs"/>
              </a:rPr>
              <a:t>. The word redemption reaches back to the OT exodus and the blood of the Passover lamb (see Exodus 12– 15), by which the Lord liberated Israel from Egypt; the exodus likewise points forward to the greater redemption Jesus won for his people through his blood by forgiving them their sins through his death on the cross</a:t>
            </a:r>
          </a:p>
        </p:txBody>
      </p:sp>
      <p:sp>
        <p:nvSpPr>
          <p:cNvPr id="4" name="Slide Number Placeholder 3">
            <a:extLst>
              <a:ext uri="{FF2B5EF4-FFF2-40B4-BE49-F238E27FC236}">
                <a16:creationId xmlns:a16="http://schemas.microsoft.com/office/drawing/2014/main" id="{157C99A7-ECBC-CB11-9B07-D3DE2A39E47C}"/>
              </a:ext>
            </a:extLst>
          </p:cNvPr>
          <p:cNvSpPr>
            <a:spLocks noGrp="1"/>
          </p:cNvSpPr>
          <p:nvPr>
            <p:ph type="sldNum" sz="quarter" idx="5"/>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37871006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9C65A6-8820-0EBA-0B88-EA9BF8F1F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C7E5D5-5403-790C-270F-17D659880E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338F58-56BA-04C2-F56F-302FDB49BA11}"/>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The day of atonement: </a:t>
            </a:r>
            <a:r>
              <a:rPr lang="en-US" sz="1200" b="1" i="0" kern="1200" dirty="0">
                <a:solidFill>
                  <a:schemeClr val="tx1"/>
                </a:solidFill>
                <a:effectLst/>
                <a:latin typeface="+mn-lt"/>
                <a:ea typeface="+mn-ea"/>
                <a:cs typeface="+mn-cs"/>
              </a:rPr>
              <a:t>Leviticus 16:15</a:t>
            </a:r>
            <a:r>
              <a:rPr lang="en-US" sz="1200" b="0" i="0" kern="1200" dirty="0">
                <a:solidFill>
                  <a:schemeClr val="tx1"/>
                </a:solidFill>
                <a:effectLst/>
                <a:latin typeface="+mn-lt"/>
                <a:ea typeface="+mn-ea"/>
                <a:cs typeface="+mn-cs"/>
              </a:rPr>
              <a:t> and </a:t>
            </a:r>
            <a:r>
              <a:rPr lang="en-US" sz="1200" b="1" i="0" kern="1200" dirty="0">
                <a:solidFill>
                  <a:schemeClr val="tx1"/>
                </a:solidFill>
                <a:effectLst/>
                <a:latin typeface="+mn-lt"/>
                <a:ea typeface="+mn-ea"/>
                <a:cs typeface="+mn-cs"/>
              </a:rPr>
              <a:t>1 John 2:2</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God’s justice was called into question because in his patience he had overlooked former sins. In other words, how could God as the utterly Holy One tolerate human sin without inflicting full punishment on human beings immediately? Paul’s answer is that God looked forward to the cross of Christ where the full payment for the guilt of sin would be made, where Christ would die in the place of sinners.</a:t>
            </a:r>
          </a:p>
        </p:txBody>
      </p:sp>
      <p:sp>
        <p:nvSpPr>
          <p:cNvPr id="4" name="Slide Number Placeholder 3">
            <a:extLst>
              <a:ext uri="{FF2B5EF4-FFF2-40B4-BE49-F238E27FC236}">
                <a16:creationId xmlns:a16="http://schemas.microsoft.com/office/drawing/2014/main" id="{BD8C05EF-2943-54FD-68F9-5D0811CB82ED}"/>
              </a:ext>
            </a:extLst>
          </p:cNvPr>
          <p:cNvSpPr>
            <a:spLocks noGrp="1"/>
          </p:cNvSpPr>
          <p:nvPr>
            <p:ph type="sldNum" sz="quarter" idx="5"/>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1207641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F271B-00EB-4660-86E3-BF28271058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A247A1-3132-134D-8CEB-76662588D1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FE03A0-43F2-E7F6-0BB2-74BB638786DB}"/>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The day of atonement: </a:t>
            </a:r>
            <a:r>
              <a:rPr lang="en-US" sz="1200" b="1" i="0" kern="1200" dirty="0">
                <a:solidFill>
                  <a:schemeClr val="tx1"/>
                </a:solidFill>
                <a:effectLst/>
                <a:latin typeface="+mn-lt"/>
                <a:ea typeface="+mn-ea"/>
                <a:cs typeface="+mn-cs"/>
              </a:rPr>
              <a:t>Leviticus 16:15</a:t>
            </a:r>
            <a:r>
              <a:rPr lang="en-US" sz="1200" b="0" i="0" kern="1200" dirty="0">
                <a:solidFill>
                  <a:schemeClr val="tx1"/>
                </a:solidFill>
                <a:effectLst/>
                <a:latin typeface="+mn-lt"/>
                <a:ea typeface="+mn-ea"/>
                <a:cs typeface="+mn-cs"/>
              </a:rPr>
              <a:t> and </a:t>
            </a:r>
            <a:r>
              <a:rPr lang="en-US" sz="1200" b="1" i="0" kern="1200" dirty="0">
                <a:solidFill>
                  <a:schemeClr val="tx1"/>
                </a:solidFill>
                <a:effectLst/>
                <a:latin typeface="+mn-lt"/>
                <a:ea typeface="+mn-ea"/>
                <a:cs typeface="+mn-cs"/>
              </a:rPr>
              <a:t>1 John 2:2</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God’s justice was called into question because in his patience he had overlooked former sins. In other words, how could God as the utterly Holy One tolerate human sin without inflicting full punishment on human beings immediately? Paul’s answer is that God looked forward to the cross of Christ where the full payment for the guilt of sin would be made, where Christ would die in the place of sinners.</a:t>
            </a:r>
          </a:p>
        </p:txBody>
      </p:sp>
      <p:sp>
        <p:nvSpPr>
          <p:cNvPr id="4" name="Slide Number Placeholder 3">
            <a:extLst>
              <a:ext uri="{FF2B5EF4-FFF2-40B4-BE49-F238E27FC236}">
                <a16:creationId xmlns:a16="http://schemas.microsoft.com/office/drawing/2014/main" id="{EE1B5697-A79E-8C95-1862-9AD61E4B32B2}"/>
              </a:ext>
            </a:extLst>
          </p:cNvPr>
          <p:cNvSpPr>
            <a:spLocks noGrp="1"/>
          </p:cNvSpPr>
          <p:nvPr>
            <p:ph type="sldNum" sz="quarter" idx="5"/>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26684902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10912-79E7-8051-FAEB-A7AE320A91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F19476-67F8-A65E-574F-2A21E83598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CDD750-AF8A-D96E-FEB7-1DCBE463BEB3}"/>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Justification by faith does not nullify the law but establishes it. That is, the law itself points to the fact that human obedience to the law cannot save and that righteousness can be achieved only through faith in Christ; Christ has achieved this righteousness on behalf of all who believe in him, </a:t>
            </a:r>
            <a:r>
              <a:rPr lang="en-US" sz="1200" b="1" i="0" kern="1200" dirty="0">
                <a:solidFill>
                  <a:schemeClr val="tx1"/>
                </a:solidFill>
                <a:effectLst/>
                <a:latin typeface="+mn-lt"/>
                <a:ea typeface="+mn-ea"/>
                <a:cs typeface="+mn-cs"/>
              </a:rPr>
              <a:t>through his perfect fulfillment of the law and his atoning death on the cross for the salvation of all who believe. </a:t>
            </a:r>
            <a:r>
              <a:rPr lang="en-US" sz="1200" b="0" i="0" kern="1200" dirty="0">
                <a:solidFill>
                  <a:schemeClr val="tx1"/>
                </a:solidFill>
                <a:effectLst/>
                <a:latin typeface="+mn-lt"/>
                <a:ea typeface="+mn-ea"/>
                <a:cs typeface="+mn-cs"/>
              </a:rPr>
              <a:t>When Paul says, “we uphold the law,” he </a:t>
            </a:r>
            <a:r>
              <a:rPr lang="en-US" sz="1200" b="1" i="0" kern="1200" dirty="0">
                <a:solidFill>
                  <a:schemeClr val="tx1"/>
                </a:solidFill>
                <a:effectLst/>
                <a:latin typeface="+mn-lt"/>
                <a:ea typeface="+mn-ea"/>
                <a:cs typeface="+mn-cs"/>
              </a:rPr>
              <a:t>also affirms the abiding moral norms of the law </a:t>
            </a:r>
            <a:r>
              <a:rPr lang="en-US" sz="1200" b="0" i="0" kern="1200" dirty="0">
                <a:solidFill>
                  <a:schemeClr val="tx1"/>
                </a:solidFill>
                <a:effectLst/>
                <a:latin typeface="+mn-lt"/>
                <a:ea typeface="+mn-ea"/>
                <a:cs typeface="+mn-cs"/>
              </a:rPr>
              <a:t>and thus anticipates the charge of antinomianism, to which he responds more fully in chapters 6 and 7.</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Christ fulfilled the law’s original purpose, which is to serve as a tutor to show mankind’s utter inability to obey God’s righteous demands and to drive people to Christ (Gal. 3:24).</a:t>
            </a:r>
          </a:p>
        </p:txBody>
      </p:sp>
      <p:sp>
        <p:nvSpPr>
          <p:cNvPr id="4" name="Slide Number Placeholder 3">
            <a:extLst>
              <a:ext uri="{FF2B5EF4-FFF2-40B4-BE49-F238E27FC236}">
                <a16:creationId xmlns:a16="http://schemas.microsoft.com/office/drawing/2014/main" id="{CDF2E3C6-65AB-A73A-E2BC-B78EB5413A53}"/>
              </a:ext>
            </a:extLst>
          </p:cNvPr>
          <p:cNvSpPr>
            <a:spLocks noGrp="1"/>
          </p:cNvSpPr>
          <p:nvPr>
            <p:ph type="sldNum" sz="quarter" idx="5"/>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27314455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0E430-0003-5BA5-6A3D-1077C6EC12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1117F9-ADF1-009F-ABDF-A11F205C8D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BC993F-D641-13D8-F1B7-4AD97467CFC7}"/>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8D7493DD-255C-ECCB-9E53-4351AC61EDAB}"/>
              </a:ext>
            </a:extLst>
          </p:cNvPr>
          <p:cNvSpPr>
            <a:spLocks noGrp="1"/>
          </p:cNvSpPr>
          <p:nvPr>
            <p:ph type="sldNum" sz="quarter" idx="5"/>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29606719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70F00-38C6-976A-4932-658424F2E2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E16BD7-32C4-A301-A6C9-963C0960A5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38B904-D832-9CAB-E452-6399DE6AD567}"/>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The story is wonderfully amazing!  But we cannot just view it from a distance – we need to take action and put our </a:t>
            </a:r>
            <a:r>
              <a:rPr lang="en-US" sz="1200" b="1" i="0" kern="1200" dirty="0">
                <a:solidFill>
                  <a:schemeClr val="tx1"/>
                </a:solidFill>
                <a:effectLst/>
                <a:latin typeface="+mn-lt"/>
                <a:ea typeface="+mn-ea"/>
                <a:cs typeface="+mn-cs"/>
              </a:rPr>
              <a:t>faith</a:t>
            </a:r>
            <a:r>
              <a:rPr lang="en-US" sz="1200" b="0" i="0" kern="1200" dirty="0">
                <a:solidFill>
                  <a:schemeClr val="tx1"/>
                </a:solidFill>
                <a:effectLst/>
                <a:latin typeface="+mn-lt"/>
                <a:ea typeface="+mn-ea"/>
                <a:cs typeface="+mn-cs"/>
              </a:rPr>
              <a:t> in Jesus!</a:t>
            </a:r>
          </a:p>
        </p:txBody>
      </p:sp>
      <p:sp>
        <p:nvSpPr>
          <p:cNvPr id="4" name="Slide Number Placeholder 3">
            <a:extLst>
              <a:ext uri="{FF2B5EF4-FFF2-40B4-BE49-F238E27FC236}">
                <a16:creationId xmlns:a16="http://schemas.microsoft.com/office/drawing/2014/main" id="{01766AF4-47C0-79E0-0B0D-6B77E2933029}"/>
              </a:ext>
            </a:extLst>
          </p:cNvPr>
          <p:cNvSpPr>
            <a:spLocks noGrp="1"/>
          </p:cNvSpPr>
          <p:nvPr>
            <p:ph type="sldNum" sz="quarter" idx="5"/>
          </p:nvPr>
        </p:nvSpPr>
        <p:spPr/>
        <p:txBody>
          <a:bodyPr/>
          <a:lstStyle/>
          <a:p>
            <a:fld id="{F85137F4-5C01-4833-8342-24C0486150F5}" type="slidenum">
              <a:rPr lang="en-US" smtClean="0"/>
              <a:t>10</a:t>
            </a:fld>
            <a:endParaRPr lang="en-US"/>
          </a:p>
        </p:txBody>
      </p:sp>
    </p:spTree>
    <p:extLst>
      <p:ext uri="{BB962C8B-B14F-4D97-AF65-F5344CB8AC3E}">
        <p14:creationId xmlns:p14="http://schemas.microsoft.com/office/powerpoint/2010/main" val="29863275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5137F4-5C01-4833-8342-24C0486150F5}" type="slidenum">
              <a:rPr lang="en-US" smtClean="0"/>
              <a:t>11</a:t>
            </a:fld>
            <a:endParaRPr lang="en-US"/>
          </a:p>
        </p:txBody>
      </p:sp>
    </p:spTree>
    <p:extLst>
      <p:ext uri="{BB962C8B-B14F-4D97-AF65-F5344CB8AC3E}">
        <p14:creationId xmlns:p14="http://schemas.microsoft.com/office/powerpoint/2010/main" val="4015696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7/26/2025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7/26/2025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7/26/2025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7/26/2025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7/26/2025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7/26/2025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7/26/2025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7/26/2025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7/26/2025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7/26/2025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7/26/2025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7/26/2025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tw://_mem_obj_185977671/?tid=9|_IGNORE_|_BIBLEVIEWPOPUP_|verse:45.3.25|modid:niv2"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tw://_mem_obj_185977671/?tid=9|_IGNORE_|_BIBLEVIEWPOPUP_|verse:45.3.25|modid:niv2"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799"/>
            <a:ext cx="6569110" cy="1692399"/>
          </a:xfrm>
        </p:spPr>
        <p:txBody>
          <a:bodyPr>
            <a:normAutofit/>
          </a:bodyPr>
          <a:lstStyle/>
          <a:p>
            <a:r>
              <a:rPr lang="en-US" sz="6600" b="1" u="sng" dirty="0"/>
              <a:t>Romans 3b</a:t>
            </a:r>
          </a:p>
        </p:txBody>
      </p:sp>
      <p:sp>
        <p:nvSpPr>
          <p:cNvPr id="3" name="Subtitle 2"/>
          <p:cNvSpPr>
            <a:spLocks noGrp="1"/>
          </p:cNvSpPr>
          <p:nvPr>
            <p:ph type="subTitle" idx="1"/>
          </p:nvPr>
        </p:nvSpPr>
        <p:spPr/>
        <p:txBody>
          <a:bodyPr>
            <a:normAutofit/>
          </a:bodyPr>
          <a:lstStyle/>
          <a:p>
            <a:r>
              <a:rPr lang="en-US" sz="4000" dirty="0">
                <a:solidFill>
                  <a:schemeClr val="tx1">
                    <a:lumMod val="50000"/>
                    <a:lumOff val="50000"/>
                  </a:schemeClr>
                </a:solidFill>
              </a:rPr>
              <a:t>“But now…”</a:t>
            </a:r>
          </a:p>
        </p:txBody>
      </p:sp>
    </p:spTree>
    <p:extLst>
      <p:ext uri="{BB962C8B-B14F-4D97-AF65-F5344CB8AC3E}">
        <p14:creationId xmlns:p14="http://schemas.microsoft.com/office/powerpoint/2010/main" val="1262474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2485A-3E7B-E232-2D6F-76160466B3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35551C-A2E3-FA8C-270F-665E4A0A81A9}"/>
              </a:ext>
            </a:extLst>
          </p:cNvPr>
          <p:cNvSpPr>
            <a:spLocks noGrp="1"/>
          </p:cNvSpPr>
          <p:nvPr>
            <p:ph type="title"/>
          </p:nvPr>
        </p:nvSpPr>
        <p:spPr>
          <a:xfrm>
            <a:off x="628650" y="118629"/>
            <a:ext cx="7886700" cy="763960"/>
          </a:xfrm>
        </p:spPr>
        <p:txBody>
          <a:bodyPr>
            <a:normAutofit/>
          </a:bodyPr>
          <a:lstStyle/>
          <a:p>
            <a:pPr algn="ctr"/>
            <a:r>
              <a:rPr lang="en-US" b="1" u="sng" dirty="0"/>
              <a:t>A Gift to be Received by Faith</a:t>
            </a:r>
          </a:p>
        </p:txBody>
      </p:sp>
      <p:sp>
        <p:nvSpPr>
          <p:cNvPr id="7" name="Content Placeholder 6">
            <a:extLst>
              <a:ext uri="{FF2B5EF4-FFF2-40B4-BE49-F238E27FC236}">
                <a16:creationId xmlns:a16="http://schemas.microsoft.com/office/drawing/2014/main" id="{19C3EC93-5A0C-178B-0438-9E7F4DAF2AA0}"/>
              </a:ext>
            </a:extLst>
          </p:cNvPr>
          <p:cNvSpPr>
            <a:spLocks noGrp="1"/>
          </p:cNvSpPr>
          <p:nvPr>
            <p:ph idx="1"/>
          </p:nvPr>
        </p:nvSpPr>
        <p:spPr>
          <a:xfrm>
            <a:off x="233917" y="1072443"/>
            <a:ext cx="8797194" cy="5617723"/>
          </a:xfrm>
        </p:spPr>
        <p:txBody>
          <a:bodyPr>
            <a:noAutofit/>
          </a:bodyPr>
          <a:lstStyle/>
          <a:p>
            <a:pPr marL="0" indent="0">
              <a:spcBef>
                <a:spcPts val="0"/>
              </a:spcBef>
              <a:spcAft>
                <a:spcPts val="1800"/>
              </a:spcAft>
              <a:buNone/>
            </a:pPr>
            <a:r>
              <a:rPr lang="en-US" dirty="0"/>
              <a:t>Romans 3:</a:t>
            </a:r>
            <a:r>
              <a:rPr lang="en-US" b="1" baseline="30000" dirty="0"/>
              <a:t> 21 </a:t>
            </a:r>
            <a:r>
              <a:rPr lang="en-US" dirty="0"/>
              <a:t>But now apart from the law the righteousness of God has been made known, to which the Law and the Prophets testify.</a:t>
            </a:r>
            <a:r>
              <a:rPr lang="en-US" b="1" baseline="30000" dirty="0"/>
              <a:t> 22 </a:t>
            </a:r>
            <a:r>
              <a:rPr lang="en-US" dirty="0"/>
              <a:t>This righteousness is given </a:t>
            </a:r>
            <a:r>
              <a:rPr lang="en-US" dirty="0">
                <a:highlight>
                  <a:srgbClr val="00FF00"/>
                </a:highlight>
              </a:rPr>
              <a:t>through faith in</a:t>
            </a:r>
            <a:r>
              <a:rPr lang="en-US" i="1" baseline="30000" dirty="0">
                <a:highlight>
                  <a:srgbClr val="00FF00"/>
                </a:highlight>
              </a:rPr>
              <a:t> </a:t>
            </a:r>
            <a:r>
              <a:rPr lang="en-US" dirty="0">
                <a:highlight>
                  <a:srgbClr val="00FF00"/>
                </a:highlight>
              </a:rPr>
              <a:t>Jesus Christ </a:t>
            </a:r>
            <a:r>
              <a:rPr lang="en-US" dirty="0"/>
              <a:t>to </a:t>
            </a:r>
            <a:r>
              <a:rPr lang="en-US" dirty="0">
                <a:highlight>
                  <a:srgbClr val="00FF00"/>
                </a:highlight>
              </a:rPr>
              <a:t>all who believe</a:t>
            </a:r>
            <a:r>
              <a:rPr lang="en-US" dirty="0"/>
              <a:t>. There is no difference between Jew and Gentile,</a:t>
            </a:r>
            <a:r>
              <a:rPr lang="en-US" b="1" baseline="30000" dirty="0"/>
              <a:t> 23 </a:t>
            </a:r>
            <a:r>
              <a:rPr lang="en-US" dirty="0"/>
              <a:t>for all have sinned and fall short of the glory of God,</a:t>
            </a:r>
            <a:r>
              <a:rPr lang="en-US" b="1" baseline="30000" dirty="0"/>
              <a:t> 24 </a:t>
            </a:r>
            <a:r>
              <a:rPr lang="en-US" dirty="0"/>
              <a:t>and all are justified freely by his grace through the redemption that came by Christ Jesus.</a:t>
            </a:r>
            <a:r>
              <a:rPr lang="en-US" b="1" baseline="30000" dirty="0"/>
              <a:t> 25 </a:t>
            </a:r>
            <a:r>
              <a:rPr lang="en-US" dirty="0"/>
              <a:t>God presented Christ as a sacrifice of atonement, through the shedding of his blood—to </a:t>
            </a:r>
            <a:r>
              <a:rPr lang="en-US" dirty="0">
                <a:highlight>
                  <a:srgbClr val="00FF00"/>
                </a:highlight>
              </a:rPr>
              <a:t>be received by faith</a:t>
            </a:r>
            <a:r>
              <a:rPr lang="en-US" dirty="0"/>
              <a:t>. He did this to demonstrate his righteousness, because in his forbearance he had left the sins committed beforehand unpunished—</a:t>
            </a:r>
            <a:r>
              <a:rPr lang="en-US" b="1" baseline="30000" dirty="0"/>
              <a:t> 26 </a:t>
            </a:r>
            <a:r>
              <a:rPr lang="en-US" dirty="0"/>
              <a:t>he did it to demonstrate his righteousness at the present time, so as to be just and the one who justifies </a:t>
            </a:r>
            <a:r>
              <a:rPr lang="en-US" dirty="0">
                <a:highlight>
                  <a:srgbClr val="00FF00"/>
                </a:highlight>
              </a:rPr>
              <a:t>those who have faith in Jesus</a:t>
            </a:r>
            <a:r>
              <a:rPr lang="en-US" dirty="0"/>
              <a:t>.</a:t>
            </a:r>
            <a:endParaRPr lang="en-US" dirty="0">
              <a:hlinkClick r:id="rId3" action="ppaction://hlinkfile"/>
            </a:endParaRPr>
          </a:p>
          <a:p>
            <a:pPr marL="0" indent="0">
              <a:spcBef>
                <a:spcPts val="0"/>
              </a:spcBef>
              <a:spcAft>
                <a:spcPts val="1800"/>
              </a:spcAft>
              <a:buNone/>
            </a:pPr>
            <a:endParaRPr lang="en-US" dirty="0"/>
          </a:p>
        </p:txBody>
      </p:sp>
    </p:spTree>
    <p:extLst>
      <p:ext uri="{BB962C8B-B14F-4D97-AF65-F5344CB8AC3E}">
        <p14:creationId xmlns:p14="http://schemas.microsoft.com/office/powerpoint/2010/main" val="1069028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p:cNvSpPr>
            <a:spLocks noGrp="1"/>
          </p:cNvSpPr>
          <p:nvPr>
            <p:ph idx="1"/>
          </p:nvPr>
        </p:nvSpPr>
        <p:spPr>
          <a:xfrm>
            <a:off x="232229" y="1073889"/>
            <a:ext cx="8530771" cy="5616278"/>
          </a:xfrm>
        </p:spPr>
        <p:txBody>
          <a:bodyPr>
            <a:normAutofit/>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Because of sin, every person cannot do what they were designed to do: glorify God.</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The entire Old Testament pointed to Christ: He is the perfect law-keeper and sacrifice of atonement for us.</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Salvation is a free gift of God’s grace, but it must be received by faith.</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If you have received Christ’s righteousness – live in it this week!</a:t>
            </a: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465C1-1A03-39A7-8AA7-033FACA848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8469A6-D040-6D6C-D56A-C1ACC57A2F6C}"/>
              </a:ext>
            </a:extLst>
          </p:cNvPr>
          <p:cNvSpPr>
            <a:spLocks noGrp="1"/>
          </p:cNvSpPr>
          <p:nvPr>
            <p:ph type="title"/>
          </p:nvPr>
        </p:nvSpPr>
        <p:spPr>
          <a:xfrm>
            <a:off x="628650" y="118629"/>
            <a:ext cx="7886700" cy="763960"/>
          </a:xfrm>
        </p:spPr>
        <p:txBody>
          <a:bodyPr>
            <a:normAutofit/>
          </a:bodyPr>
          <a:lstStyle/>
          <a:p>
            <a:pPr algn="ctr"/>
            <a:r>
              <a:rPr lang="en-US" b="1" u="sng" dirty="0"/>
              <a:t>Hope in a Hopeless Situation</a:t>
            </a:r>
          </a:p>
        </p:txBody>
      </p:sp>
      <p:sp>
        <p:nvSpPr>
          <p:cNvPr id="7" name="Content Placeholder 6">
            <a:extLst>
              <a:ext uri="{FF2B5EF4-FFF2-40B4-BE49-F238E27FC236}">
                <a16:creationId xmlns:a16="http://schemas.microsoft.com/office/drawing/2014/main" id="{978D161D-98E6-981C-F685-AC6A107C5FEF}"/>
              </a:ext>
            </a:extLst>
          </p:cNvPr>
          <p:cNvSpPr>
            <a:spLocks noGrp="1"/>
          </p:cNvSpPr>
          <p:nvPr>
            <p:ph idx="1"/>
          </p:nvPr>
        </p:nvSpPr>
        <p:spPr>
          <a:xfrm>
            <a:off x="233917" y="1072443"/>
            <a:ext cx="8667016" cy="5617723"/>
          </a:xfrm>
        </p:spPr>
        <p:txBody>
          <a:bodyPr>
            <a:normAutofit lnSpcReduction="10000"/>
          </a:bodyPr>
          <a:lstStyle/>
          <a:p>
            <a:pPr marL="0" indent="0">
              <a:spcBef>
                <a:spcPts val="0"/>
              </a:spcBef>
              <a:spcAft>
                <a:spcPts val="2400"/>
              </a:spcAft>
              <a:buNone/>
            </a:pPr>
            <a:r>
              <a:rPr lang="en-US" dirty="0"/>
              <a:t>     </a:t>
            </a:r>
            <a:r>
              <a:rPr lang="en-US" u="sng" dirty="0"/>
              <a:t>What have we seen so far</a:t>
            </a:r>
            <a:r>
              <a:rPr lang="en-US" dirty="0"/>
              <a:t>:</a:t>
            </a:r>
          </a:p>
          <a:p>
            <a:pPr>
              <a:spcBef>
                <a:spcPts val="0"/>
              </a:spcBef>
              <a:spcAft>
                <a:spcPts val="2400"/>
              </a:spcAft>
            </a:pPr>
            <a:r>
              <a:rPr lang="en-US" b="1" dirty="0"/>
              <a:t>Romans 1:18,21,24,28-29</a:t>
            </a:r>
            <a:r>
              <a:rPr lang="en-US" dirty="0"/>
              <a:t>  </a:t>
            </a:r>
            <a:r>
              <a:rPr lang="en-US" b="1" dirty="0">
                <a:solidFill>
                  <a:schemeClr val="accent5">
                    <a:lumMod val="75000"/>
                  </a:schemeClr>
                </a:solidFill>
              </a:rPr>
              <a:t>Wicked people</a:t>
            </a:r>
            <a:r>
              <a:rPr lang="en-US" b="1" dirty="0"/>
              <a:t> </a:t>
            </a:r>
            <a:r>
              <a:rPr lang="en-US" dirty="0"/>
              <a:t>who </a:t>
            </a:r>
            <a:r>
              <a:rPr lang="en-US" b="1" dirty="0"/>
              <a:t>reject God </a:t>
            </a:r>
            <a:r>
              <a:rPr lang="en-US" dirty="0"/>
              <a:t>and follow their </a:t>
            </a:r>
            <a:r>
              <a:rPr lang="en-US" b="1" dirty="0"/>
              <a:t>lustful hearts.</a:t>
            </a:r>
          </a:p>
          <a:p>
            <a:pPr>
              <a:spcBef>
                <a:spcPts val="0"/>
              </a:spcBef>
              <a:spcAft>
                <a:spcPts val="2400"/>
              </a:spcAft>
            </a:pPr>
            <a:r>
              <a:rPr lang="en-US" b="1" dirty="0"/>
              <a:t>Romans 2:1,4  </a:t>
            </a:r>
            <a:r>
              <a:rPr lang="en-US" b="1" dirty="0">
                <a:solidFill>
                  <a:schemeClr val="accent5">
                    <a:lumMod val="75000"/>
                  </a:schemeClr>
                </a:solidFill>
              </a:rPr>
              <a:t>Moral people</a:t>
            </a:r>
            <a:r>
              <a:rPr lang="en-US" dirty="0">
                <a:solidFill>
                  <a:schemeClr val="accent5">
                    <a:lumMod val="75000"/>
                  </a:schemeClr>
                </a:solidFill>
              </a:rPr>
              <a:t> </a:t>
            </a:r>
            <a:r>
              <a:rPr lang="en-US" dirty="0"/>
              <a:t>who </a:t>
            </a:r>
            <a:r>
              <a:rPr lang="en-US" b="1" dirty="0"/>
              <a:t>know</a:t>
            </a:r>
            <a:r>
              <a:rPr lang="en-US" dirty="0"/>
              <a:t> the truth, but </a:t>
            </a:r>
            <a:r>
              <a:rPr lang="en-US" b="1" dirty="0"/>
              <a:t>don’t do it</a:t>
            </a:r>
            <a:r>
              <a:rPr lang="en-US" dirty="0"/>
              <a:t>, presuming that God will not judge them.</a:t>
            </a:r>
          </a:p>
          <a:p>
            <a:pPr>
              <a:spcBef>
                <a:spcPts val="0"/>
              </a:spcBef>
              <a:spcAft>
                <a:spcPts val="2400"/>
              </a:spcAft>
            </a:pPr>
            <a:r>
              <a:rPr lang="en-US" b="1" dirty="0"/>
              <a:t>Romans 2:17-21  </a:t>
            </a:r>
            <a:r>
              <a:rPr lang="en-US" b="1" dirty="0">
                <a:solidFill>
                  <a:schemeClr val="accent5">
                    <a:lumMod val="75000"/>
                  </a:schemeClr>
                </a:solidFill>
              </a:rPr>
              <a:t>Jewish people </a:t>
            </a:r>
            <a:r>
              <a:rPr lang="en-US" dirty="0"/>
              <a:t>who were born into “God’s family” and </a:t>
            </a:r>
            <a:r>
              <a:rPr lang="en-US" b="1" dirty="0"/>
              <a:t>confident of His approval</a:t>
            </a:r>
            <a:r>
              <a:rPr lang="en-US" dirty="0"/>
              <a:t>.</a:t>
            </a:r>
          </a:p>
          <a:p>
            <a:pPr>
              <a:spcBef>
                <a:spcPts val="0"/>
              </a:spcBef>
              <a:spcAft>
                <a:spcPts val="2400"/>
              </a:spcAft>
            </a:pPr>
            <a:r>
              <a:rPr lang="en-US" b="1" dirty="0"/>
              <a:t>Romans 3:1-20  </a:t>
            </a:r>
            <a:r>
              <a:rPr lang="en-US" b="1" dirty="0">
                <a:solidFill>
                  <a:schemeClr val="accent5">
                    <a:lumMod val="75000"/>
                  </a:schemeClr>
                </a:solidFill>
              </a:rPr>
              <a:t>All people </a:t>
            </a:r>
            <a:r>
              <a:rPr lang="en-US" dirty="0"/>
              <a:t>are </a:t>
            </a:r>
            <a:r>
              <a:rPr lang="en-US" b="1" dirty="0"/>
              <a:t>absolutely sinful</a:t>
            </a:r>
            <a:r>
              <a:rPr lang="en-US" dirty="0"/>
              <a:t>, separated from God, and </a:t>
            </a:r>
            <a:r>
              <a:rPr lang="en-US" b="1" dirty="0"/>
              <a:t>stand silent </a:t>
            </a:r>
            <a:r>
              <a:rPr lang="en-US" dirty="0"/>
              <a:t>before the Judge of the universe.</a:t>
            </a:r>
          </a:p>
          <a:p>
            <a:pPr>
              <a:spcBef>
                <a:spcPts val="0"/>
              </a:spcBef>
              <a:spcAft>
                <a:spcPts val="2400"/>
              </a:spcAft>
              <a:buFont typeface="Wingdings" panose="05000000000000000000" pitchFamily="2" charset="2"/>
              <a:buChar char="Ø"/>
            </a:pPr>
            <a:r>
              <a:rPr lang="en-US" dirty="0"/>
              <a:t>  “But now…” </a:t>
            </a:r>
          </a:p>
        </p:txBody>
      </p:sp>
    </p:spTree>
    <p:extLst>
      <p:ext uri="{BB962C8B-B14F-4D97-AF65-F5344CB8AC3E}">
        <p14:creationId xmlns:p14="http://schemas.microsoft.com/office/powerpoint/2010/main" val="3628190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55DDE-EE0E-999D-FCCA-803F53AA03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A94731-F3B7-934A-C6A0-32E6C68E9C8A}"/>
              </a:ext>
            </a:extLst>
          </p:cNvPr>
          <p:cNvSpPr>
            <a:spLocks noGrp="1"/>
          </p:cNvSpPr>
          <p:nvPr>
            <p:ph type="title"/>
          </p:nvPr>
        </p:nvSpPr>
        <p:spPr>
          <a:xfrm>
            <a:off x="628650" y="118629"/>
            <a:ext cx="7886700" cy="763960"/>
          </a:xfrm>
        </p:spPr>
        <p:txBody>
          <a:bodyPr>
            <a:normAutofit/>
          </a:bodyPr>
          <a:lstStyle/>
          <a:p>
            <a:pPr algn="ctr"/>
            <a:r>
              <a:rPr lang="en-US" b="1" u="sng" dirty="0"/>
              <a:t>“But now…”</a:t>
            </a:r>
          </a:p>
        </p:txBody>
      </p:sp>
      <p:sp>
        <p:nvSpPr>
          <p:cNvPr id="7" name="Content Placeholder 6">
            <a:extLst>
              <a:ext uri="{FF2B5EF4-FFF2-40B4-BE49-F238E27FC236}">
                <a16:creationId xmlns:a16="http://schemas.microsoft.com/office/drawing/2014/main" id="{5649410B-5052-7333-16CF-24D2F3663982}"/>
              </a:ext>
            </a:extLst>
          </p:cNvPr>
          <p:cNvSpPr>
            <a:spLocks noGrp="1"/>
          </p:cNvSpPr>
          <p:nvPr>
            <p:ph idx="1"/>
          </p:nvPr>
        </p:nvSpPr>
        <p:spPr>
          <a:xfrm>
            <a:off x="233917" y="1072443"/>
            <a:ext cx="8667016" cy="5617723"/>
          </a:xfrm>
        </p:spPr>
        <p:txBody>
          <a:bodyPr>
            <a:normAutofit fontScale="92500" lnSpcReduction="10000"/>
          </a:bodyPr>
          <a:lstStyle/>
          <a:p>
            <a:pPr>
              <a:spcBef>
                <a:spcPts val="0"/>
              </a:spcBef>
              <a:spcAft>
                <a:spcPts val="1800"/>
              </a:spcAft>
            </a:pPr>
            <a:r>
              <a:rPr lang="en-US" dirty="0"/>
              <a:t>We all need two things: </a:t>
            </a:r>
            <a:r>
              <a:rPr lang="en-US" b="1" dirty="0"/>
              <a:t>forgiveness</a:t>
            </a:r>
            <a:r>
              <a:rPr lang="en-US" dirty="0"/>
              <a:t> and </a:t>
            </a:r>
            <a:r>
              <a:rPr lang="en-US" b="1" dirty="0"/>
              <a:t>God’s righteousness</a:t>
            </a:r>
          </a:p>
          <a:p>
            <a:pPr>
              <a:spcBef>
                <a:spcPts val="0"/>
              </a:spcBef>
              <a:spcAft>
                <a:spcPts val="1800"/>
              </a:spcAft>
            </a:pPr>
            <a:r>
              <a:rPr lang="en-US" dirty="0"/>
              <a:t>If we can’t gain righteousness by keeping God’s law, then how can we have it?</a:t>
            </a:r>
            <a:endParaRPr lang="en-US" b="1" dirty="0"/>
          </a:p>
          <a:p>
            <a:pPr>
              <a:spcBef>
                <a:spcPts val="0"/>
              </a:spcBef>
              <a:spcAft>
                <a:spcPts val="1800"/>
              </a:spcAft>
            </a:pPr>
            <a:r>
              <a:rPr lang="en-US" b="1" dirty="0"/>
              <a:t>3:21</a:t>
            </a:r>
            <a:r>
              <a:rPr lang="en-US" dirty="0"/>
              <a:t>  The Old Testament “Law and the Prophets” always said: it is “</a:t>
            </a:r>
            <a:r>
              <a:rPr lang="en-US" b="1" dirty="0"/>
              <a:t>apart from the law</a:t>
            </a:r>
            <a:r>
              <a:rPr lang="en-US" dirty="0"/>
              <a:t>…”</a:t>
            </a:r>
          </a:p>
          <a:p>
            <a:pPr>
              <a:spcBef>
                <a:spcPts val="0"/>
              </a:spcBef>
              <a:spcAft>
                <a:spcPts val="1800"/>
              </a:spcAft>
            </a:pPr>
            <a:r>
              <a:rPr lang="en-US" b="1" dirty="0"/>
              <a:t>3:22,23</a:t>
            </a:r>
            <a:r>
              <a:rPr lang="en-US" dirty="0"/>
              <a:t>  Some important words:</a:t>
            </a:r>
          </a:p>
          <a:p>
            <a:pPr lvl="1">
              <a:spcBef>
                <a:spcPts val="0"/>
              </a:spcBef>
              <a:spcAft>
                <a:spcPts val="1800"/>
              </a:spcAft>
            </a:pPr>
            <a:r>
              <a:rPr lang="en-US" sz="2600" b="1" dirty="0"/>
              <a:t>righteousness is given </a:t>
            </a:r>
            <a:r>
              <a:rPr lang="en-US" sz="2600" dirty="0"/>
              <a:t>– it is not earned, it is a gift</a:t>
            </a:r>
          </a:p>
          <a:p>
            <a:pPr lvl="1">
              <a:spcBef>
                <a:spcPts val="0"/>
              </a:spcBef>
              <a:spcAft>
                <a:spcPts val="1800"/>
              </a:spcAft>
            </a:pPr>
            <a:r>
              <a:rPr lang="en-US" sz="2600" b="1" dirty="0"/>
              <a:t>through faith </a:t>
            </a:r>
            <a:r>
              <a:rPr lang="en-US" sz="2600" dirty="0"/>
              <a:t>– trusting in Jesus’ work, not mine</a:t>
            </a:r>
          </a:p>
          <a:p>
            <a:pPr lvl="1">
              <a:spcBef>
                <a:spcPts val="0"/>
              </a:spcBef>
              <a:spcAft>
                <a:spcPts val="1800"/>
              </a:spcAft>
            </a:pPr>
            <a:r>
              <a:rPr lang="en-US" sz="2600" b="1" dirty="0"/>
              <a:t>all who believe </a:t>
            </a:r>
            <a:r>
              <a:rPr lang="en-US" sz="2600" dirty="0"/>
              <a:t>– everyone can receive it</a:t>
            </a:r>
          </a:p>
          <a:p>
            <a:pPr lvl="1">
              <a:spcBef>
                <a:spcPts val="0"/>
              </a:spcBef>
              <a:spcAft>
                <a:spcPts val="1800"/>
              </a:spcAft>
            </a:pPr>
            <a:r>
              <a:rPr lang="en-US" sz="2600" b="1" dirty="0"/>
              <a:t>all have sinned </a:t>
            </a:r>
            <a:r>
              <a:rPr lang="en-US" sz="2600" dirty="0"/>
              <a:t>– everyone needs it</a:t>
            </a:r>
          </a:p>
          <a:p>
            <a:pPr lvl="1">
              <a:spcBef>
                <a:spcPts val="0"/>
              </a:spcBef>
              <a:spcAft>
                <a:spcPts val="1800"/>
              </a:spcAft>
            </a:pPr>
            <a:r>
              <a:rPr lang="en-US" sz="2600" b="1" dirty="0"/>
              <a:t>fall short of the glory of God </a:t>
            </a:r>
            <a:r>
              <a:rPr lang="en-US" sz="2600" dirty="0"/>
              <a:t>– we were created to give God glory, but because of sin, we cannot do it</a:t>
            </a:r>
          </a:p>
        </p:txBody>
      </p:sp>
    </p:spTree>
    <p:extLst>
      <p:ext uri="{BB962C8B-B14F-4D97-AF65-F5344CB8AC3E}">
        <p14:creationId xmlns:p14="http://schemas.microsoft.com/office/powerpoint/2010/main" val="3350248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wipe(left)">
                                      <p:cBhvr>
                                        <p:cTn id="47" dur="5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8BA36-4746-9BCA-EC30-49B2E75F34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494D70-BB31-7579-4D5E-5A0C6C143F74}"/>
              </a:ext>
            </a:extLst>
          </p:cNvPr>
          <p:cNvSpPr>
            <a:spLocks noGrp="1"/>
          </p:cNvSpPr>
          <p:nvPr>
            <p:ph type="title"/>
          </p:nvPr>
        </p:nvSpPr>
        <p:spPr>
          <a:xfrm>
            <a:off x="628650" y="118629"/>
            <a:ext cx="7886700" cy="763960"/>
          </a:xfrm>
        </p:spPr>
        <p:txBody>
          <a:bodyPr>
            <a:normAutofit/>
          </a:bodyPr>
          <a:lstStyle/>
          <a:p>
            <a:pPr algn="ctr"/>
            <a:r>
              <a:rPr lang="en-US" b="1" u="sng" dirty="0"/>
              <a:t>“Justified Freely…”</a:t>
            </a:r>
          </a:p>
        </p:txBody>
      </p:sp>
      <p:sp>
        <p:nvSpPr>
          <p:cNvPr id="7" name="Content Placeholder 6">
            <a:extLst>
              <a:ext uri="{FF2B5EF4-FFF2-40B4-BE49-F238E27FC236}">
                <a16:creationId xmlns:a16="http://schemas.microsoft.com/office/drawing/2014/main" id="{969FFF4F-D5D4-9F06-FE67-DA753705F7B7}"/>
              </a:ext>
            </a:extLst>
          </p:cNvPr>
          <p:cNvSpPr>
            <a:spLocks noGrp="1"/>
          </p:cNvSpPr>
          <p:nvPr>
            <p:ph idx="1"/>
          </p:nvPr>
        </p:nvSpPr>
        <p:spPr>
          <a:xfrm>
            <a:off x="233917" y="1072443"/>
            <a:ext cx="8667016" cy="5617723"/>
          </a:xfrm>
        </p:spPr>
        <p:txBody>
          <a:bodyPr>
            <a:normAutofit/>
          </a:bodyPr>
          <a:lstStyle/>
          <a:p>
            <a:pPr>
              <a:spcBef>
                <a:spcPts val="0"/>
              </a:spcBef>
              <a:spcAft>
                <a:spcPts val="1800"/>
              </a:spcAft>
            </a:pPr>
            <a:r>
              <a:rPr lang="en-US" b="1" dirty="0"/>
              <a:t>3:24</a:t>
            </a:r>
            <a:r>
              <a:rPr lang="en-US" dirty="0"/>
              <a:t>  Some more important words:</a:t>
            </a:r>
          </a:p>
          <a:p>
            <a:pPr lvl="1">
              <a:spcBef>
                <a:spcPts val="0"/>
              </a:spcBef>
              <a:spcAft>
                <a:spcPts val="1800"/>
              </a:spcAft>
            </a:pPr>
            <a:r>
              <a:rPr lang="en-US" sz="2600" b="1" dirty="0"/>
              <a:t>justified</a:t>
            </a:r>
            <a:r>
              <a:rPr lang="en-US" sz="2600" dirty="0"/>
              <a:t> – </a:t>
            </a:r>
            <a:r>
              <a:rPr lang="en-US" sz="2600" u="sng" dirty="0"/>
              <a:t>pardoned from sin</a:t>
            </a:r>
            <a:r>
              <a:rPr lang="en-US" sz="2600" dirty="0"/>
              <a:t> </a:t>
            </a:r>
            <a:r>
              <a:rPr lang="en-US" sz="2600" b="1" dirty="0"/>
              <a:t>and</a:t>
            </a:r>
            <a:r>
              <a:rPr lang="en-US" sz="2600" dirty="0"/>
              <a:t> </a:t>
            </a:r>
            <a:r>
              <a:rPr lang="en-US" sz="2600" u="sng" dirty="0"/>
              <a:t>given righteousness</a:t>
            </a:r>
          </a:p>
          <a:p>
            <a:pPr lvl="1">
              <a:spcBef>
                <a:spcPts val="0"/>
              </a:spcBef>
              <a:spcAft>
                <a:spcPts val="1800"/>
              </a:spcAft>
            </a:pPr>
            <a:r>
              <a:rPr lang="en-US" sz="2600" b="1" dirty="0"/>
              <a:t>freely </a:t>
            </a:r>
            <a:r>
              <a:rPr lang="en-US" sz="2600" dirty="0"/>
              <a:t>– this gift is based totally on Christ’s work for us</a:t>
            </a:r>
          </a:p>
          <a:p>
            <a:pPr lvl="1">
              <a:spcBef>
                <a:spcPts val="0"/>
              </a:spcBef>
              <a:spcAft>
                <a:spcPts val="1800"/>
              </a:spcAft>
            </a:pPr>
            <a:r>
              <a:rPr lang="en-US" sz="2600" b="1" dirty="0"/>
              <a:t>by His grace </a:t>
            </a:r>
            <a:r>
              <a:rPr lang="en-US" sz="2600" dirty="0"/>
              <a:t>– only because of God’s goodness to sinners</a:t>
            </a:r>
          </a:p>
          <a:p>
            <a:pPr lvl="1">
              <a:spcBef>
                <a:spcPts val="0"/>
              </a:spcBef>
              <a:spcAft>
                <a:spcPts val="1800"/>
              </a:spcAft>
            </a:pPr>
            <a:r>
              <a:rPr lang="en-US" sz="2600" b="1" dirty="0"/>
              <a:t>the redemption </a:t>
            </a:r>
            <a:r>
              <a:rPr lang="en-US" sz="2600" dirty="0"/>
              <a:t>– to pay the ransom for a prisoner*</a:t>
            </a:r>
          </a:p>
          <a:p>
            <a:pPr lvl="1">
              <a:spcBef>
                <a:spcPts val="0"/>
              </a:spcBef>
              <a:spcAft>
                <a:spcPts val="1800"/>
              </a:spcAft>
            </a:pPr>
            <a:r>
              <a:rPr lang="en-US" sz="2600" b="1" dirty="0"/>
              <a:t>by Christ Jesus </a:t>
            </a:r>
            <a:r>
              <a:rPr lang="en-US" sz="2600" dirty="0"/>
              <a:t>– only Jesus could pay the necessary price to set us free</a:t>
            </a:r>
          </a:p>
          <a:p>
            <a:pPr marL="0" indent="0">
              <a:spcBef>
                <a:spcPts val="0"/>
              </a:spcBef>
              <a:spcAft>
                <a:spcPts val="1800"/>
              </a:spcAft>
              <a:buNone/>
            </a:pPr>
            <a:r>
              <a:rPr lang="en-US" sz="2400" b="1" dirty="0"/>
              <a:t>* Redemption</a:t>
            </a:r>
            <a:r>
              <a:rPr lang="en-US" sz="2400" dirty="0"/>
              <a:t>: In the OT story of Passover, a </a:t>
            </a:r>
            <a:r>
              <a:rPr lang="en-US" sz="2400" u="sng" dirty="0"/>
              <a:t>lamb was sacrificed</a:t>
            </a:r>
            <a:r>
              <a:rPr lang="en-US" sz="2400" dirty="0"/>
              <a:t> to set the people free from </a:t>
            </a:r>
            <a:r>
              <a:rPr lang="en-US" sz="2400" u="sng" dirty="0"/>
              <a:t>temporary</a:t>
            </a:r>
            <a:r>
              <a:rPr lang="en-US" sz="2400" dirty="0"/>
              <a:t>, </a:t>
            </a:r>
            <a:r>
              <a:rPr lang="en-US" sz="2400" u="sng" dirty="0"/>
              <a:t>physical</a:t>
            </a:r>
            <a:r>
              <a:rPr lang="en-US" sz="2400" dirty="0"/>
              <a:t> </a:t>
            </a:r>
            <a:r>
              <a:rPr lang="en-US" sz="2400" u="sng" dirty="0"/>
              <a:t>slavery</a:t>
            </a:r>
            <a:r>
              <a:rPr lang="en-US" sz="2400" dirty="0"/>
              <a:t>.  In </a:t>
            </a:r>
            <a:r>
              <a:rPr lang="en-US" sz="2400" u="sng" dirty="0"/>
              <a:t>Christ’s sacrifice</a:t>
            </a:r>
            <a:r>
              <a:rPr lang="en-US" sz="2400" dirty="0"/>
              <a:t>, we can be set free from </a:t>
            </a:r>
            <a:r>
              <a:rPr lang="en-US" sz="2400" u="sng" dirty="0"/>
              <a:t>eternal</a:t>
            </a:r>
            <a:r>
              <a:rPr lang="en-US" sz="2400" dirty="0"/>
              <a:t>, </a:t>
            </a:r>
            <a:r>
              <a:rPr lang="en-US" sz="2400" u="sng" dirty="0"/>
              <a:t>spiritual slavery</a:t>
            </a:r>
            <a:r>
              <a:rPr lang="en-US" sz="2400" dirty="0"/>
              <a:t>.</a:t>
            </a:r>
          </a:p>
        </p:txBody>
      </p:sp>
    </p:spTree>
    <p:extLst>
      <p:ext uri="{BB962C8B-B14F-4D97-AF65-F5344CB8AC3E}">
        <p14:creationId xmlns:p14="http://schemas.microsoft.com/office/powerpoint/2010/main" val="237292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2F41C-25E0-5D3D-0C4D-038B7BCB2A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CB0796-51DE-9808-878F-A3C90463F83A}"/>
              </a:ext>
            </a:extLst>
          </p:cNvPr>
          <p:cNvSpPr>
            <a:spLocks noGrp="1"/>
          </p:cNvSpPr>
          <p:nvPr>
            <p:ph type="title"/>
          </p:nvPr>
        </p:nvSpPr>
        <p:spPr>
          <a:xfrm>
            <a:off x="628650" y="118629"/>
            <a:ext cx="7886700" cy="763960"/>
          </a:xfrm>
        </p:spPr>
        <p:txBody>
          <a:bodyPr>
            <a:normAutofit/>
          </a:bodyPr>
          <a:lstStyle/>
          <a:p>
            <a:pPr algn="ctr"/>
            <a:r>
              <a:rPr lang="en-US" b="1" u="sng" dirty="0"/>
              <a:t>“a sacrifice of atonement…”</a:t>
            </a:r>
          </a:p>
        </p:txBody>
      </p:sp>
      <p:sp>
        <p:nvSpPr>
          <p:cNvPr id="7" name="Content Placeholder 6">
            <a:extLst>
              <a:ext uri="{FF2B5EF4-FFF2-40B4-BE49-F238E27FC236}">
                <a16:creationId xmlns:a16="http://schemas.microsoft.com/office/drawing/2014/main" id="{CECA6222-4398-B47C-82D3-CBB7DDE08D1D}"/>
              </a:ext>
            </a:extLst>
          </p:cNvPr>
          <p:cNvSpPr>
            <a:spLocks noGrp="1"/>
          </p:cNvSpPr>
          <p:nvPr>
            <p:ph idx="1"/>
          </p:nvPr>
        </p:nvSpPr>
        <p:spPr>
          <a:xfrm>
            <a:off x="101600" y="1072443"/>
            <a:ext cx="9042399" cy="5617723"/>
          </a:xfrm>
        </p:spPr>
        <p:txBody>
          <a:bodyPr>
            <a:normAutofit/>
          </a:bodyPr>
          <a:lstStyle/>
          <a:p>
            <a:pPr>
              <a:spcBef>
                <a:spcPts val="0"/>
              </a:spcBef>
              <a:spcAft>
                <a:spcPts val="1800"/>
              </a:spcAft>
            </a:pPr>
            <a:r>
              <a:rPr lang="en-US" b="1" dirty="0"/>
              <a:t>3:25  “</a:t>
            </a:r>
            <a:r>
              <a:rPr lang="en-US" dirty="0"/>
              <a:t>God presented Christ as </a:t>
            </a:r>
            <a:r>
              <a:rPr lang="en-US" u="sng" dirty="0"/>
              <a:t>a sacrifice of atonement</a:t>
            </a:r>
            <a:r>
              <a:rPr lang="en-US" dirty="0"/>
              <a:t>…”, </a:t>
            </a:r>
            <a:r>
              <a:rPr lang="en-US" b="1" dirty="0"/>
              <a:t>not done in secret</a:t>
            </a:r>
            <a:r>
              <a:rPr lang="en-US" dirty="0"/>
              <a:t>, but lifted up for all to see</a:t>
            </a:r>
          </a:p>
          <a:p>
            <a:pPr>
              <a:spcBef>
                <a:spcPts val="0"/>
              </a:spcBef>
              <a:spcAft>
                <a:spcPts val="1800"/>
              </a:spcAft>
            </a:pPr>
            <a:r>
              <a:rPr lang="en-US" b="1" dirty="0"/>
              <a:t>Leviticus 16:15</a:t>
            </a:r>
            <a:r>
              <a:rPr lang="en-US" dirty="0"/>
              <a:t> – on the “Day of Atonement,” a goat was sacrificed and blood sprinkled on the “mercy seat” of the Ark of the Covenant.”  “Through the shedding of His blood,” </a:t>
            </a:r>
            <a:r>
              <a:rPr lang="en-US" b="1" dirty="0"/>
              <a:t>Jesus fulfilled the Law </a:t>
            </a:r>
            <a:r>
              <a:rPr lang="en-US" dirty="0"/>
              <a:t>and </a:t>
            </a:r>
            <a:r>
              <a:rPr lang="en-US" b="1" dirty="0"/>
              <a:t>satisfied the wrath of God!</a:t>
            </a:r>
          </a:p>
          <a:p>
            <a:pPr>
              <a:spcBef>
                <a:spcPts val="0"/>
              </a:spcBef>
              <a:spcAft>
                <a:spcPts val="1800"/>
              </a:spcAft>
            </a:pPr>
            <a:endParaRPr lang="en-US" sz="2600" dirty="0"/>
          </a:p>
        </p:txBody>
      </p:sp>
    </p:spTree>
    <p:extLst>
      <p:ext uri="{BB962C8B-B14F-4D97-AF65-F5344CB8AC3E}">
        <p14:creationId xmlns:p14="http://schemas.microsoft.com/office/powerpoint/2010/main" val="882779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097247" y="2352157"/>
            <a:ext cx="5172797" cy="3943901"/>
          </a:xfrm>
          <a:prstGeom prst="rect">
            <a:avLst/>
          </a:prstGeom>
        </p:spPr>
      </p:pic>
      <p:sp>
        <p:nvSpPr>
          <p:cNvPr id="7" name="TextBox 6"/>
          <p:cNvSpPr txBox="1"/>
          <p:nvPr/>
        </p:nvSpPr>
        <p:spPr>
          <a:xfrm>
            <a:off x="1500162" y="7944"/>
            <a:ext cx="6143671" cy="553998"/>
          </a:xfrm>
          <a:prstGeom prst="rect">
            <a:avLst/>
          </a:prstGeom>
          <a:noFill/>
        </p:spPr>
        <p:txBody>
          <a:bodyPr wrap="square" rtlCol="0">
            <a:spAutoFit/>
          </a:bodyPr>
          <a:lstStyle/>
          <a:p>
            <a:pPr algn="ctr"/>
            <a:r>
              <a:rPr lang="en-US" sz="3000" b="1" u="sng" dirty="0"/>
              <a:t>The Ark of the Covenant</a:t>
            </a:r>
          </a:p>
        </p:txBody>
      </p:sp>
      <p:sp>
        <p:nvSpPr>
          <p:cNvPr id="8" name="Cloud 7">
            <a:extLst>
              <a:ext uri="{FF2B5EF4-FFF2-40B4-BE49-F238E27FC236}">
                <a16:creationId xmlns:a16="http://schemas.microsoft.com/office/drawing/2014/main" id="{6C88D479-8443-36A1-4BF5-AD24A15C0F54}"/>
              </a:ext>
            </a:extLst>
          </p:cNvPr>
          <p:cNvSpPr/>
          <p:nvPr/>
        </p:nvSpPr>
        <p:spPr>
          <a:xfrm>
            <a:off x="3143954" y="747943"/>
            <a:ext cx="2856089" cy="1528068"/>
          </a:xfrm>
          <a:prstGeom prst="clou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t>God’s Presence</a:t>
            </a:r>
          </a:p>
        </p:txBody>
      </p:sp>
      <p:sp>
        <p:nvSpPr>
          <p:cNvPr id="9" name="TextBox 8">
            <a:extLst>
              <a:ext uri="{FF2B5EF4-FFF2-40B4-BE49-F238E27FC236}">
                <a16:creationId xmlns:a16="http://schemas.microsoft.com/office/drawing/2014/main" id="{EE6B22A3-AADD-7AB1-11CB-E4D8A634E6D7}"/>
              </a:ext>
            </a:extLst>
          </p:cNvPr>
          <p:cNvSpPr txBox="1"/>
          <p:nvPr/>
        </p:nvSpPr>
        <p:spPr>
          <a:xfrm>
            <a:off x="3143955" y="5271911"/>
            <a:ext cx="3008490" cy="461665"/>
          </a:xfrm>
          <a:prstGeom prst="rect">
            <a:avLst/>
          </a:prstGeom>
          <a:noFill/>
          <a:ln>
            <a:solidFill>
              <a:schemeClr val="tx1"/>
            </a:solidFill>
          </a:ln>
        </p:spPr>
        <p:txBody>
          <a:bodyPr wrap="square" rtlCol="0">
            <a:spAutoFit/>
          </a:bodyPr>
          <a:lstStyle/>
          <a:p>
            <a:pPr algn="ctr"/>
            <a:r>
              <a:rPr lang="en-US" sz="2400" b="1" dirty="0"/>
              <a:t>10 Commandments</a:t>
            </a:r>
          </a:p>
        </p:txBody>
      </p:sp>
      <p:grpSp>
        <p:nvGrpSpPr>
          <p:cNvPr id="16" name="Group 15">
            <a:extLst>
              <a:ext uri="{FF2B5EF4-FFF2-40B4-BE49-F238E27FC236}">
                <a16:creationId xmlns:a16="http://schemas.microsoft.com/office/drawing/2014/main" id="{00C32DF1-67FF-20BB-5802-1512AC926FCC}"/>
              </a:ext>
            </a:extLst>
          </p:cNvPr>
          <p:cNvGrpSpPr/>
          <p:nvPr/>
        </p:nvGrpSpPr>
        <p:grpSpPr>
          <a:xfrm>
            <a:off x="1213555" y="2142013"/>
            <a:ext cx="4126089" cy="1188209"/>
            <a:chOff x="1213555" y="2142013"/>
            <a:chExt cx="4126089" cy="1188209"/>
          </a:xfrm>
        </p:grpSpPr>
        <p:sp>
          <p:nvSpPr>
            <p:cNvPr id="10" name="TextBox 9">
              <a:extLst>
                <a:ext uri="{FF2B5EF4-FFF2-40B4-BE49-F238E27FC236}">
                  <a16:creationId xmlns:a16="http://schemas.microsoft.com/office/drawing/2014/main" id="{EB66C8E6-E329-14AA-D6D5-5AA7BE69BC50}"/>
                </a:ext>
              </a:extLst>
            </p:cNvPr>
            <p:cNvSpPr txBox="1"/>
            <p:nvPr/>
          </p:nvSpPr>
          <p:spPr>
            <a:xfrm>
              <a:off x="1213555" y="2142013"/>
              <a:ext cx="1495779" cy="646331"/>
            </a:xfrm>
            <a:prstGeom prst="rect">
              <a:avLst/>
            </a:prstGeom>
            <a:noFill/>
          </p:spPr>
          <p:txBody>
            <a:bodyPr wrap="square" rtlCol="0">
              <a:spAutoFit/>
            </a:bodyPr>
            <a:lstStyle/>
            <a:p>
              <a:r>
                <a:rPr lang="en-US" dirty="0">
                  <a:solidFill>
                    <a:srgbClr val="FF0000"/>
                  </a:solidFill>
                </a:rPr>
                <a:t>Blood of Goat Sprinkled</a:t>
              </a:r>
            </a:p>
          </p:txBody>
        </p:sp>
        <p:cxnSp>
          <p:nvCxnSpPr>
            <p:cNvPr id="13" name="Straight Arrow Connector 12">
              <a:extLst>
                <a:ext uri="{FF2B5EF4-FFF2-40B4-BE49-F238E27FC236}">
                  <a16:creationId xmlns:a16="http://schemas.microsoft.com/office/drawing/2014/main" id="{C9B7857F-0A9D-23C0-6C15-86A97025282A}"/>
                </a:ext>
              </a:extLst>
            </p:cNvPr>
            <p:cNvCxnSpPr>
              <a:cxnSpLocks/>
              <a:stCxn id="10" idx="3"/>
            </p:cNvCxnSpPr>
            <p:nvPr/>
          </p:nvCxnSpPr>
          <p:spPr>
            <a:xfrm>
              <a:off x="2709334" y="2465179"/>
              <a:ext cx="1998133" cy="68729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Explosion: 14 Points 13">
              <a:extLst>
                <a:ext uri="{FF2B5EF4-FFF2-40B4-BE49-F238E27FC236}">
                  <a16:creationId xmlns:a16="http://schemas.microsoft.com/office/drawing/2014/main" id="{FC9E038B-E4F8-E674-1BF0-9AF3357FB0E8}"/>
                </a:ext>
              </a:extLst>
            </p:cNvPr>
            <p:cNvSpPr/>
            <p:nvPr/>
          </p:nvSpPr>
          <p:spPr>
            <a:xfrm>
              <a:off x="4233333" y="3152476"/>
              <a:ext cx="1106311" cy="177746"/>
            </a:xfrm>
            <a:prstGeom prst="irregularSeal2">
              <a:avLst/>
            </a:prstGeom>
            <a:solidFill>
              <a:schemeClr val="accent2"/>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8" name="Picture 17" descr="Stone tablets with text on them&#10;&#10;AI-generated content may be incorrect.">
            <a:extLst>
              <a:ext uri="{FF2B5EF4-FFF2-40B4-BE49-F238E27FC236}">
                <a16:creationId xmlns:a16="http://schemas.microsoft.com/office/drawing/2014/main" id="{DC6D46CA-EC39-7D4D-520C-AEE855F10D4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52989" y="4648670"/>
            <a:ext cx="1998133" cy="1246482"/>
          </a:xfrm>
          <a:prstGeom prst="rect">
            <a:avLst/>
          </a:prstGeom>
        </p:spPr>
      </p:pic>
    </p:spTree>
    <p:extLst>
      <p:ext uri="{BB962C8B-B14F-4D97-AF65-F5344CB8AC3E}">
        <p14:creationId xmlns:p14="http://schemas.microsoft.com/office/powerpoint/2010/main" val="2761487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left)">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E3CA0-705D-1088-0CB7-2973E904C2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1884AB-8E5C-1DA1-30A4-3F0187761622}"/>
              </a:ext>
            </a:extLst>
          </p:cNvPr>
          <p:cNvSpPr>
            <a:spLocks noGrp="1"/>
          </p:cNvSpPr>
          <p:nvPr>
            <p:ph type="title"/>
          </p:nvPr>
        </p:nvSpPr>
        <p:spPr>
          <a:xfrm>
            <a:off x="628650" y="118629"/>
            <a:ext cx="7886700" cy="763960"/>
          </a:xfrm>
        </p:spPr>
        <p:txBody>
          <a:bodyPr>
            <a:normAutofit/>
          </a:bodyPr>
          <a:lstStyle/>
          <a:p>
            <a:pPr algn="ctr"/>
            <a:r>
              <a:rPr lang="en-US" b="1" u="sng" dirty="0"/>
              <a:t>“a sacrifice of atonement…”</a:t>
            </a:r>
          </a:p>
        </p:txBody>
      </p:sp>
      <p:sp>
        <p:nvSpPr>
          <p:cNvPr id="7" name="Content Placeholder 6">
            <a:extLst>
              <a:ext uri="{FF2B5EF4-FFF2-40B4-BE49-F238E27FC236}">
                <a16:creationId xmlns:a16="http://schemas.microsoft.com/office/drawing/2014/main" id="{10B8796F-DD37-4E60-2FEC-2236A7EA74B8}"/>
              </a:ext>
            </a:extLst>
          </p:cNvPr>
          <p:cNvSpPr>
            <a:spLocks noGrp="1"/>
          </p:cNvSpPr>
          <p:nvPr>
            <p:ph idx="1"/>
          </p:nvPr>
        </p:nvSpPr>
        <p:spPr>
          <a:xfrm>
            <a:off x="101600" y="1072443"/>
            <a:ext cx="9042399" cy="5617723"/>
          </a:xfrm>
        </p:spPr>
        <p:txBody>
          <a:bodyPr>
            <a:normAutofit fontScale="92500" lnSpcReduction="20000"/>
          </a:bodyPr>
          <a:lstStyle/>
          <a:p>
            <a:pPr>
              <a:spcBef>
                <a:spcPts val="0"/>
              </a:spcBef>
              <a:spcAft>
                <a:spcPts val="1800"/>
              </a:spcAft>
            </a:pPr>
            <a:r>
              <a:rPr lang="en-US" b="1" dirty="0"/>
              <a:t>3:25  “</a:t>
            </a:r>
            <a:r>
              <a:rPr lang="en-US" dirty="0"/>
              <a:t>God presented Christ as </a:t>
            </a:r>
            <a:r>
              <a:rPr lang="en-US" u="sng" dirty="0"/>
              <a:t>a sacrifice of atonement</a:t>
            </a:r>
            <a:r>
              <a:rPr lang="en-US" dirty="0"/>
              <a:t>…”, </a:t>
            </a:r>
            <a:r>
              <a:rPr lang="en-US" b="1" dirty="0"/>
              <a:t>not done in secret</a:t>
            </a:r>
            <a:r>
              <a:rPr lang="en-US" dirty="0"/>
              <a:t>, but lifted up for all to see</a:t>
            </a:r>
          </a:p>
          <a:p>
            <a:pPr>
              <a:spcBef>
                <a:spcPts val="0"/>
              </a:spcBef>
              <a:spcAft>
                <a:spcPts val="1800"/>
              </a:spcAft>
            </a:pPr>
            <a:r>
              <a:rPr lang="en-US" b="1" dirty="0"/>
              <a:t>Leviticus 16:15</a:t>
            </a:r>
            <a:r>
              <a:rPr lang="en-US" dirty="0"/>
              <a:t> – on the “Day of Atonement,” a goat was sacrificed and blood sprinkled on the “mercy seat” of the Ark of the Covenant.”  “Through the shedding of His blood,” </a:t>
            </a:r>
            <a:r>
              <a:rPr lang="en-US" b="1" dirty="0"/>
              <a:t>Jesus fulfilled the Law </a:t>
            </a:r>
            <a:r>
              <a:rPr lang="en-US" dirty="0"/>
              <a:t>and </a:t>
            </a:r>
            <a:r>
              <a:rPr lang="en-US" b="1" dirty="0"/>
              <a:t>satisfied the wrath of God!</a:t>
            </a:r>
          </a:p>
          <a:p>
            <a:pPr>
              <a:spcBef>
                <a:spcPts val="0"/>
              </a:spcBef>
              <a:spcAft>
                <a:spcPts val="1800"/>
              </a:spcAft>
            </a:pPr>
            <a:r>
              <a:rPr lang="en-US" dirty="0"/>
              <a:t>“</a:t>
            </a:r>
            <a:r>
              <a:rPr lang="en-US" b="1" dirty="0"/>
              <a:t>to demonstrate His righteousness</a:t>
            </a:r>
            <a:r>
              <a:rPr lang="en-US" dirty="0"/>
              <a:t>” – How could God leave guilty people unpunished?  He didn’t…</a:t>
            </a:r>
          </a:p>
          <a:p>
            <a:pPr>
              <a:spcBef>
                <a:spcPts val="0"/>
              </a:spcBef>
              <a:spcAft>
                <a:spcPts val="1800"/>
              </a:spcAft>
            </a:pPr>
            <a:r>
              <a:rPr lang="en-US" dirty="0"/>
              <a:t>“</a:t>
            </a:r>
            <a:r>
              <a:rPr lang="en-US" b="1" dirty="0"/>
              <a:t>in His forbearance He had left the sins committed beforehand unpunished</a:t>
            </a:r>
            <a:r>
              <a:rPr lang="en-US" dirty="0"/>
              <a:t>…”  God could have destroyed all sinners immediately, but </a:t>
            </a:r>
            <a:r>
              <a:rPr lang="en-US" b="1" dirty="0"/>
              <a:t>He patiently waited for Jesus </a:t>
            </a:r>
            <a:r>
              <a:rPr lang="en-US" dirty="0"/>
              <a:t>to take our place and </a:t>
            </a:r>
            <a:r>
              <a:rPr lang="en-US" b="1" dirty="0"/>
              <a:t>receive our punishment</a:t>
            </a:r>
            <a:r>
              <a:rPr lang="en-US" dirty="0"/>
              <a:t>!</a:t>
            </a:r>
          </a:p>
          <a:p>
            <a:pPr>
              <a:spcBef>
                <a:spcPts val="0"/>
              </a:spcBef>
              <a:spcAft>
                <a:spcPts val="1800"/>
              </a:spcAft>
            </a:pPr>
            <a:r>
              <a:rPr lang="en-US" b="1" dirty="0"/>
              <a:t>3:26</a:t>
            </a:r>
            <a:r>
              <a:rPr lang="en-US" dirty="0"/>
              <a:t>  “He might be </a:t>
            </a:r>
            <a:r>
              <a:rPr lang="en-US" b="1" dirty="0"/>
              <a:t>just</a:t>
            </a:r>
            <a:r>
              <a:rPr lang="en-US" dirty="0"/>
              <a:t> </a:t>
            </a:r>
            <a:r>
              <a:rPr lang="en-US" b="1" dirty="0"/>
              <a:t>and</a:t>
            </a:r>
            <a:r>
              <a:rPr lang="en-US" dirty="0"/>
              <a:t> the </a:t>
            </a:r>
            <a:r>
              <a:rPr lang="en-US" b="1" dirty="0"/>
              <a:t>justifier</a:t>
            </a:r>
            <a:r>
              <a:rPr lang="en-US" dirty="0"/>
              <a:t>…”  Our judge also became the One who paid the price for our sin!</a:t>
            </a:r>
          </a:p>
          <a:p>
            <a:pPr>
              <a:spcBef>
                <a:spcPts val="0"/>
              </a:spcBef>
              <a:spcAft>
                <a:spcPts val="1800"/>
              </a:spcAft>
            </a:pPr>
            <a:endParaRPr lang="en-US" sz="2600" dirty="0"/>
          </a:p>
        </p:txBody>
      </p:sp>
    </p:spTree>
    <p:extLst>
      <p:ext uri="{BB962C8B-B14F-4D97-AF65-F5344CB8AC3E}">
        <p14:creationId xmlns:p14="http://schemas.microsoft.com/office/powerpoint/2010/main" val="674844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wipe(left)">
                                      <p:cBhvr>
                                        <p:cTn id="7" dur="500"/>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3" end="3"/>
                                            </p:txEl>
                                          </p:spTgt>
                                        </p:tgtEl>
                                        <p:attrNameLst>
                                          <p:attrName>style.visibility</p:attrName>
                                        </p:attrNameLst>
                                      </p:cBhvr>
                                      <p:to>
                                        <p:strVal val="visible"/>
                                      </p:to>
                                    </p:set>
                                    <p:animEffect transition="in" filter="wipe(left)">
                                      <p:cBhvr>
                                        <p:cTn id="12" dur="500"/>
                                        <p:tgtEl>
                                          <p:spTgt spid="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4" end="4"/>
                                            </p:txEl>
                                          </p:spTgt>
                                        </p:tgtEl>
                                        <p:attrNameLst>
                                          <p:attrName>style.visibility</p:attrName>
                                        </p:attrNameLst>
                                      </p:cBhvr>
                                      <p:to>
                                        <p:strVal val="visible"/>
                                      </p:to>
                                    </p:set>
                                    <p:animEffect transition="in" filter="wipe(left)">
                                      <p:cBhvr>
                                        <p:cTn id="1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79795-1B50-584E-9884-0D73267E23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FEFB50-3181-5670-CBD8-B570AF3C7F22}"/>
              </a:ext>
            </a:extLst>
          </p:cNvPr>
          <p:cNvSpPr>
            <a:spLocks noGrp="1"/>
          </p:cNvSpPr>
          <p:nvPr>
            <p:ph type="title"/>
          </p:nvPr>
        </p:nvSpPr>
        <p:spPr>
          <a:xfrm>
            <a:off x="628650" y="118629"/>
            <a:ext cx="7886700" cy="763960"/>
          </a:xfrm>
        </p:spPr>
        <p:txBody>
          <a:bodyPr>
            <a:normAutofit/>
          </a:bodyPr>
          <a:lstStyle/>
          <a:p>
            <a:pPr algn="ctr"/>
            <a:r>
              <a:rPr lang="en-US" b="1" u="sng" dirty="0"/>
              <a:t>Salvation by Faith for All</a:t>
            </a:r>
          </a:p>
        </p:txBody>
      </p:sp>
      <p:sp>
        <p:nvSpPr>
          <p:cNvPr id="7" name="Content Placeholder 6">
            <a:extLst>
              <a:ext uri="{FF2B5EF4-FFF2-40B4-BE49-F238E27FC236}">
                <a16:creationId xmlns:a16="http://schemas.microsoft.com/office/drawing/2014/main" id="{9563B3D1-4755-DBDC-B140-854D419D114F}"/>
              </a:ext>
            </a:extLst>
          </p:cNvPr>
          <p:cNvSpPr>
            <a:spLocks noGrp="1"/>
          </p:cNvSpPr>
          <p:nvPr>
            <p:ph idx="1"/>
          </p:nvPr>
        </p:nvSpPr>
        <p:spPr>
          <a:xfrm>
            <a:off x="101601" y="1072443"/>
            <a:ext cx="8940800" cy="5617723"/>
          </a:xfrm>
        </p:spPr>
        <p:txBody>
          <a:bodyPr>
            <a:normAutofit/>
          </a:bodyPr>
          <a:lstStyle/>
          <a:p>
            <a:pPr>
              <a:spcBef>
                <a:spcPts val="0"/>
              </a:spcBef>
              <a:spcAft>
                <a:spcPts val="1800"/>
              </a:spcAft>
            </a:pPr>
            <a:r>
              <a:rPr lang="en-US" b="1" dirty="0"/>
              <a:t>3:27  </a:t>
            </a:r>
            <a:r>
              <a:rPr lang="en-US" dirty="0"/>
              <a:t>Since salvation is accomplished through Christ’s atoning death, all human </a:t>
            </a:r>
            <a:r>
              <a:rPr lang="en-US" b="1" dirty="0"/>
              <a:t>boasting … is excluded.</a:t>
            </a:r>
          </a:p>
          <a:p>
            <a:pPr>
              <a:spcBef>
                <a:spcPts val="0"/>
              </a:spcBef>
              <a:spcAft>
                <a:spcPts val="1800"/>
              </a:spcAft>
            </a:pPr>
            <a:r>
              <a:rPr lang="en-US" b="1" dirty="0"/>
              <a:t>3:28  </a:t>
            </a:r>
            <a:r>
              <a:rPr lang="en-US" dirty="0"/>
              <a:t>Justification is by faith alone, not at all on our effort to do any works of the law (Proverbs 16:25).</a:t>
            </a:r>
          </a:p>
          <a:p>
            <a:pPr>
              <a:spcBef>
                <a:spcPts val="0"/>
              </a:spcBef>
              <a:spcAft>
                <a:spcPts val="1800"/>
              </a:spcAft>
            </a:pPr>
            <a:r>
              <a:rPr lang="en-US" b="1" dirty="0"/>
              <a:t>3:29-30  </a:t>
            </a:r>
            <a:r>
              <a:rPr lang="en-US" dirty="0"/>
              <a:t>Since God is the Lord of all (Jews and Gentiles), there can only be one way of justification – by faith.</a:t>
            </a:r>
          </a:p>
          <a:p>
            <a:pPr>
              <a:spcBef>
                <a:spcPts val="0"/>
              </a:spcBef>
              <a:spcAft>
                <a:spcPts val="1800"/>
              </a:spcAft>
            </a:pPr>
            <a:r>
              <a:rPr lang="en-US" dirty="0"/>
              <a:t>3:31  “we uphold the law”  The </a:t>
            </a:r>
            <a:r>
              <a:rPr lang="en-US" b="1" dirty="0"/>
              <a:t>gospel doesn’t ignore the law</a:t>
            </a:r>
            <a:r>
              <a:rPr lang="en-US" dirty="0"/>
              <a:t> – God’s law is perfectly righteous for judgment.</a:t>
            </a:r>
          </a:p>
          <a:p>
            <a:pPr>
              <a:spcBef>
                <a:spcPts val="0"/>
              </a:spcBef>
              <a:spcAft>
                <a:spcPts val="1800"/>
              </a:spcAft>
            </a:pPr>
            <a:r>
              <a:rPr lang="en-US" dirty="0"/>
              <a:t>But </a:t>
            </a:r>
            <a:r>
              <a:rPr lang="en-US" b="1" dirty="0"/>
              <a:t>Christ perfectly fulfilled God’s law </a:t>
            </a:r>
            <a:r>
              <a:rPr lang="en-US" dirty="0"/>
              <a:t>and offers salvation to all who believe.</a:t>
            </a:r>
          </a:p>
        </p:txBody>
      </p:sp>
    </p:spTree>
    <p:extLst>
      <p:ext uri="{BB962C8B-B14F-4D97-AF65-F5344CB8AC3E}">
        <p14:creationId xmlns:p14="http://schemas.microsoft.com/office/powerpoint/2010/main" val="1684109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C3663-49C1-47DA-A8DE-8638949645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B2B9D7-2F63-A75E-AB84-AB93BC3AF84C}"/>
              </a:ext>
            </a:extLst>
          </p:cNvPr>
          <p:cNvSpPr>
            <a:spLocks noGrp="1"/>
          </p:cNvSpPr>
          <p:nvPr>
            <p:ph type="title"/>
          </p:nvPr>
        </p:nvSpPr>
        <p:spPr>
          <a:xfrm>
            <a:off x="628650" y="118629"/>
            <a:ext cx="7886700" cy="763960"/>
          </a:xfrm>
        </p:spPr>
        <p:txBody>
          <a:bodyPr>
            <a:normAutofit/>
          </a:bodyPr>
          <a:lstStyle/>
          <a:p>
            <a:pPr algn="ctr"/>
            <a:r>
              <a:rPr lang="en-US" b="1" u="sng" dirty="0"/>
              <a:t>The Wonderful Grace of God</a:t>
            </a:r>
          </a:p>
        </p:txBody>
      </p:sp>
      <p:sp>
        <p:nvSpPr>
          <p:cNvPr id="7" name="Content Placeholder 6">
            <a:extLst>
              <a:ext uri="{FF2B5EF4-FFF2-40B4-BE49-F238E27FC236}">
                <a16:creationId xmlns:a16="http://schemas.microsoft.com/office/drawing/2014/main" id="{592BE73F-D0EC-23F3-CD4F-0E18E81A5AA0}"/>
              </a:ext>
            </a:extLst>
          </p:cNvPr>
          <p:cNvSpPr>
            <a:spLocks noGrp="1"/>
          </p:cNvSpPr>
          <p:nvPr>
            <p:ph idx="1"/>
          </p:nvPr>
        </p:nvSpPr>
        <p:spPr>
          <a:xfrm>
            <a:off x="233917" y="1072443"/>
            <a:ext cx="8797194" cy="5617723"/>
          </a:xfrm>
        </p:spPr>
        <p:txBody>
          <a:bodyPr>
            <a:noAutofit/>
          </a:bodyPr>
          <a:lstStyle/>
          <a:p>
            <a:pPr marL="0" indent="0">
              <a:spcBef>
                <a:spcPts val="0"/>
              </a:spcBef>
              <a:spcAft>
                <a:spcPts val="1800"/>
              </a:spcAft>
              <a:buNone/>
            </a:pPr>
            <a:r>
              <a:rPr lang="en-US" dirty="0"/>
              <a:t>Romans 3:</a:t>
            </a:r>
            <a:r>
              <a:rPr lang="en-US" b="1" baseline="30000" dirty="0"/>
              <a:t> 21 </a:t>
            </a:r>
            <a:r>
              <a:rPr lang="en-US" dirty="0"/>
              <a:t>But now apart from the law the righteousness of God has been made known, to which the Law and the Prophets testify.</a:t>
            </a:r>
            <a:r>
              <a:rPr lang="en-US" b="1" baseline="30000" dirty="0"/>
              <a:t> 22 </a:t>
            </a:r>
            <a:r>
              <a:rPr lang="en-US" dirty="0"/>
              <a:t>This righteousness is given through faith in</a:t>
            </a:r>
            <a:r>
              <a:rPr lang="en-US" i="1" baseline="30000" dirty="0"/>
              <a:t> </a:t>
            </a:r>
            <a:r>
              <a:rPr lang="en-US" dirty="0"/>
              <a:t>Jesus Christ to all who believe. There is no difference between Jew and Gentile,</a:t>
            </a:r>
            <a:r>
              <a:rPr lang="en-US" b="1" baseline="30000" dirty="0"/>
              <a:t> 23 </a:t>
            </a:r>
            <a:r>
              <a:rPr lang="en-US" dirty="0"/>
              <a:t>for all have sinned and fall short of the glory of God,</a:t>
            </a:r>
            <a:r>
              <a:rPr lang="en-US" b="1" baseline="30000" dirty="0"/>
              <a:t> 24 </a:t>
            </a:r>
            <a:r>
              <a:rPr lang="en-US" dirty="0"/>
              <a:t>and all are justified freely by his grace through the redemption that came by Christ Jesus.</a:t>
            </a:r>
            <a:r>
              <a:rPr lang="en-US" b="1" baseline="30000" dirty="0"/>
              <a:t> 25 </a:t>
            </a:r>
            <a:r>
              <a:rPr lang="en-US" dirty="0"/>
              <a:t>God presented Christ as a sacrifice of atonement, through the shedding of his blood—to be received by faith. He did this to demonstrate his righteousness, because in his forbearance he had left the sins committed beforehand unpunished—</a:t>
            </a:r>
            <a:r>
              <a:rPr lang="en-US" b="1" baseline="30000" dirty="0"/>
              <a:t> 26 </a:t>
            </a:r>
            <a:r>
              <a:rPr lang="en-US" dirty="0"/>
              <a:t>he did it to demonstrate his righteousness at the present time, so as to be just and the one who justifies those who have faith in Jesus.</a:t>
            </a:r>
            <a:endParaRPr lang="en-US" dirty="0">
              <a:hlinkClick r:id="rId3" action="ppaction://hlinkfile"/>
            </a:endParaRPr>
          </a:p>
          <a:p>
            <a:pPr marL="0" indent="0">
              <a:spcBef>
                <a:spcPts val="0"/>
              </a:spcBef>
              <a:spcAft>
                <a:spcPts val="1800"/>
              </a:spcAft>
              <a:buNone/>
            </a:pPr>
            <a:endParaRPr lang="en-US" dirty="0"/>
          </a:p>
        </p:txBody>
      </p:sp>
    </p:spTree>
    <p:extLst>
      <p:ext uri="{BB962C8B-B14F-4D97-AF65-F5344CB8AC3E}">
        <p14:creationId xmlns:p14="http://schemas.microsoft.com/office/powerpoint/2010/main" val="14051208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2971</TotalTime>
  <Words>1720</Words>
  <Application>Microsoft Office PowerPoint</Application>
  <PresentationFormat>On-screen Show (4:3)</PresentationFormat>
  <Paragraphs>85</Paragraphs>
  <Slides>11</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Cambria</vt:lpstr>
      <vt:lpstr>Wingdings</vt:lpstr>
      <vt:lpstr>Office Theme</vt:lpstr>
      <vt:lpstr>Romans 3b</vt:lpstr>
      <vt:lpstr>Hope in a Hopeless Situation</vt:lpstr>
      <vt:lpstr>“But now…”</vt:lpstr>
      <vt:lpstr>“Justified Freely…”</vt:lpstr>
      <vt:lpstr>“a sacrifice of atonement…”</vt:lpstr>
      <vt:lpstr>PowerPoint Presentation</vt:lpstr>
      <vt:lpstr>“a sacrifice of atonement…”</vt:lpstr>
      <vt:lpstr>Salvation by Faith for All</vt:lpstr>
      <vt:lpstr>The Wonderful Grace of God</vt:lpstr>
      <vt:lpstr>A Gift to be Received by Faith</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112</cp:revision>
  <dcterms:created xsi:type="dcterms:W3CDTF">2022-11-02T22:17:55Z</dcterms:created>
  <dcterms:modified xsi:type="dcterms:W3CDTF">2025-07-26T15:27:39Z</dcterms:modified>
</cp:coreProperties>
</file>