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99" r:id="rId3"/>
    <p:sldId id="294" r:id="rId4"/>
    <p:sldId id="296" r:id="rId5"/>
    <p:sldId id="302" r:id="rId6"/>
    <p:sldId id="295" r:id="rId7"/>
    <p:sldId id="300" r:id="rId8"/>
    <p:sldId id="301"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85" d="100"/>
          <a:sy n="85" d="100"/>
        </p:scale>
        <p:origin x="1476" y="300"/>
      </p:cViewPr>
      <p:guideLst/>
    </p:cSldViewPr>
  </p:slideViewPr>
  <p:notesTextViewPr>
    <p:cViewPr>
      <p:scale>
        <a:sx n="176" d="100"/>
        <a:sy n="176" d="100"/>
      </p:scale>
      <p:origin x="0" y="-12"/>
    </p:cViewPr>
  </p:notesTextViewPr>
  <p:sorterViewPr>
    <p:cViewPr>
      <p:scale>
        <a:sx n="200" d="100"/>
        <a:sy n="200" d="100"/>
      </p:scale>
      <p:origin x="0" y="-23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8/2/2025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second half of chapter 3, Paul introduced the fact that righteousness cannot be attained by keeping the law – only by God’s grace through faith.  He now expounds on that truth and drives it home!</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919479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While the terms "faith" and "belief" are often used interchangeably, they have distinct nuances. Belief is generally understood as an intellectual acceptance of something as true, while faith involves a deeper level of trust, commitment, and action, often in the absence of complete proof. Essentially, belief is a state of mind, while faith is a state of action and commitment. </a:t>
            </a:r>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566244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30DC-A251-5115-4CEE-8C3552FA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7BF7B-E619-D15F-793D-A06ED7988C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E8A2B-FDA5-2B3E-6FCF-A297F125E20A}"/>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Faith is never the means of justification— it is simply the channel through which it is received and it, too, is a gift.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God “delights” to forgive when we repent (Micah7:18-19)!  But sadly, there are a lot of people who don’t want forgiveness:</a:t>
            </a:r>
          </a:p>
          <a:p>
            <a:r>
              <a:rPr lang="en-US" sz="1200" b="0" i="0" kern="1200" dirty="0">
                <a:solidFill>
                  <a:schemeClr val="tx1"/>
                </a:solidFill>
                <a:effectLst/>
                <a:latin typeface="+mn-lt"/>
                <a:ea typeface="+mn-ea"/>
                <a:cs typeface="+mn-cs"/>
              </a:rPr>
              <a:t>  * Some choose to deny the concept of sinfulness, except when accusing those who point out “sinful” behavior or blaming someone else for the bad consequences of their choices.</a:t>
            </a:r>
          </a:p>
          <a:p>
            <a:r>
              <a:rPr lang="en-US" sz="1200" b="0" i="0" kern="1200" dirty="0">
                <a:solidFill>
                  <a:schemeClr val="tx1"/>
                </a:solidFill>
                <a:effectLst/>
                <a:latin typeface="+mn-lt"/>
                <a:ea typeface="+mn-ea"/>
                <a:cs typeface="+mn-cs"/>
              </a:rPr>
              <a:t>  * Some are well aware of how messed up they are, but just don’t care about the damage done to themselves or others.</a:t>
            </a:r>
          </a:p>
        </p:txBody>
      </p:sp>
      <p:sp>
        <p:nvSpPr>
          <p:cNvPr id="4" name="Slide Number Placeholder 3">
            <a:extLst>
              <a:ext uri="{FF2B5EF4-FFF2-40B4-BE49-F238E27FC236}">
                <a16:creationId xmlns:a16="http://schemas.microsoft.com/office/drawing/2014/main" id="{233682D3-2F85-D3FC-CE80-6808B51A744D}"/>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109805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1BE13-E15C-CBA2-1A4A-BF6412412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323CB8-CBEA-AA37-3366-2DE50528C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D60F0-FD7E-4325-BABC-C41AAE1BA82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Abraham was 86 when Ishmael was born (Gen. 16:16), and Abraham was 99 when he was circumcised. But God declared him righteous before Ishmael had even been conceived, at least 14 years before Abraham’s circumcision.</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157C99A7-ECBC-CB11-9B07-D3DE2A39E47C}"/>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787100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E54D8-6A7D-4B63-3DD2-67B1761A7C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0AD69C-82B1-7B3B-86F9-A0939737BE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6E5146-90AF-AFA4-CB8A-FE604463BF36}"/>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A sign might point your way to a city, but it is not the city. </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Deut</a:t>
            </a:r>
            <a:r>
              <a:rPr lang="en-US" sz="1200" b="0" i="0" kern="1200" dirty="0">
                <a:solidFill>
                  <a:schemeClr val="tx1"/>
                </a:solidFill>
                <a:effectLst/>
                <a:latin typeface="+mn-lt"/>
                <a:ea typeface="+mn-ea"/>
                <a:cs typeface="+mn-cs"/>
              </a:rPr>
              <a:t> 10:16  Circumcise your heart!  (also Jer 4:4)</a:t>
            </a:r>
          </a:p>
          <a:p>
            <a:r>
              <a:rPr lang="en-US" sz="1200" b="0" i="0" kern="1200" dirty="0">
                <a:solidFill>
                  <a:schemeClr val="tx1"/>
                </a:solidFill>
                <a:effectLst/>
                <a:latin typeface="+mn-lt"/>
                <a:ea typeface="+mn-ea"/>
                <a:cs typeface="+mn-cs"/>
              </a:rPr>
              <a:t>A true seal of circumcision is done on the heart, not the foreskin!</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476583F-CB08-DD2C-AC43-4ED342D8392C}"/>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384698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C65A6-8820-0EBA-0B88-EA9BF8F1F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7E5D5-5403-790C-270F-17D659880E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338F58-56BA-04C2-F56F-302FDB49BA11}"/>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Null and void are legal terms, in this case, describing an impossible contract that would be judged as legally invalid by a law court</a:t>
            </a:r>
          </a:p>
        </p:txBody>
      </p:sp>
      <p:sp>
        <p:nvSpPr>
          <p:cNvPr id="4" name="Slide Number Placeholder 3">
            <a:extLst>
              <a:ext uri="{FF2B5EF4-FFF2-40B4-BE49-F238E27FC236}">
                <a16:creationId xmlns:a16="http://schemas.microsoft.com/office/drawing/2014/main" id="{BD8C05EF-2943-54FD-68F9-5D0811CB82ED}"/>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20764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9F5BF-24F9-2D2E-D0CA-31E0E06AFB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49A34E-44EF-3E33-1ECF-4B8BF29C85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2724C0-3863-A3B0-D6B3-9B2D97DB7D46}"/>
              </a:ext>
            </a:extLst>
          </p:cNvPr>
          <p:cNvSpPr>
            <a:spLocks noGrp="1"/>
          </p:cNvSpPr>
          <p:nvPr>
            <p:ph type="body" idx="1"/>
          </p:nvPr>
        </p:nvSpPr>
        <p:spPr/>
        <p:txBody>
          <a:bodyPr/>
          <a:lstStyle/>
          <a:p>
            <a:pPr fontAlgn="ctr"/>
            <a:r>
              <a:rPr lang="en-US" sz="1200" b="0" i="0" kern="1200" dirty="0">
                <a:solidFill>
                  <a:schemeClr val="tx1"/>
                </a:solidFill>
                <a:effectLst/>
                <a:latin typeface="+mn-lt"/>
                <a:ea typeface="+mn-ea"/>
                <a:cs typeface="+mn-cs"/>
              </a:rPr>
              <a:t>Psalm 32 – more of David’s penitent psalm after sinning with Bathsheba and Uriah.</a:t>
            </a:r>
          </a:p>
          <a:p>
            <a:pPr fontAlgn="ctr"/>
            <a:endParaRPr lang="en-US" sz="1200" b="0" i="0" kern="1200" dirty="0">
              <a:solidFill>
                <a:schemeClr val="tx1"/>
              </a:solidFill>
              <a:effectLst/>
              <a:latin typeface="+mn-lt"/>
              <a:ea typeface="+mn-ea"/>
              <a:cs typeface="+mn-cs"/>
            </a:endParaRPr>
          </a:p>
          <a:p>
            <a:pPr fontAlgn="ctr"/>
            <a:r>
              <a:rPr lang="en-US" sz="1200" b="0" i="0" kern="1200" dirty="0">
                <a:solidFill>
                  <a:schemeClr val="tx1"/>
                </a:solidFill>
                <a:effectLst/>
                <a:latin typeface="+mn-lt"/>
                <a:ea typeface="+mn-ea"/>
                <a:cs typeface="+mn-cs"/>
              </a:rPr>
              <a:t>In essence, sin is a general term for any action, thought, or attitude that violates God's law or moral standards. Transgression specifically refers to the act of violating a known law or boundary, often implying a deliberate choice to disobey. Iniquity denotes a deeper, ingrained corruption or perversion, often resulting from repeated sin and transgressions. </a:t>
            </a:r>
          </a:p>
          <a:p>
            <a:r>
              <a:rPr lang="en-US" sz="1200" b="0" i="0" kern="1200" dirty="0">
                <a:solidFill>
                  <a:schemeClr val="tx1"/>
                </a:solidFill>
                <a:effectLst/>
                <a:latin typeface="+mn-lt"/>
                <a:ea typeface="+mn-ea"/>
                <a:cs typeface="+mn-cs"/>
              </a:rPr>
              <a:t>Here's a more detailed breakdown:  </a:t>
            </a:r>
          </a:p>
          <a:p>
            <a:r>
              <a:rPr lang="en-US" sz="1200" b="1" i="0" kern="1200" dirty="0">
                <a:solidFill>
                  <a:schemeClr val="tx1"/>
                </a:solidFill>
                <a:effectLst/>
                <a:latin typeface="+mn-lt"/>
                <a:ea typeface="+mn-ea"/>
                <a:cs typeface="+mn-cs"/>
              </a:rPr>
              <a:t>Sin: </a:t>
            </a:r>
            <a:r>
              <a:rPr lang="en-US" sz="1200" b="0" i="0" kern="1200" dirty="0">
                <a:solidFill>
                  <a:schemeClr val="tx1"/>
                </a:solidFill>
                <a:effectLst/>
                <a:latin typeface="+mn-lt"/>
                <a:ea typeface="+mn-ea"/>
                <a:cs typeface="+mn-cs"/>
              </a:rPr>
              <a:t>This is a broad term encompassing any act, word, thought, or motivation that falls short of God's standard or violates His law. It's often described as missing the mark, or falling short of perfection. </a:t>
            </a:r>
          </a:p>
          <a:p>
            <a:r>
              <a:rPr lang="en-US" sz="1200" b="1" i="0" kern="1200" dirty="0">
                <a:solidFill>
                  <a:schemeClr val="tx1"/>
                </a:solidFill>
                <a:effectLst/>
                <a:latin typeface="+mn-lt"/>
                <a:ea typeface="+mn-ea"/>
                <a:cs typeface="+mn-cs"/>
              </a:rPr>
              <a:t>Transgression: </a:t>
            </a:r>
            <a:r>
              <a:rPr lang="en-US" sz="1200" b="0" i="0" kern="1200" dirty="0">
                <a:solidFill>
                  <a:schemeClr val="tx1"/>
                </a:solidFill>
                <a:effectLst/>
                <a:latin typeface="+mn-lt"/>
                <a:ea typeface="+mn-ea"/>
                <a:cs typeface="+mn-cs"/>
              </a:rPr>
              <a:t>This term specifically highlights the act of crossing a boundary or line that one knows is wrong. It implies a deliberate choice to disobey, often involving a breach of trust or a rebellion against authority. </a:t>
            </a:r>
          </a:p>
          <a:p>
            <a:r>
              <a:rPr lang="en-US" sz="1200" b="1" i="0" kern="1200" dirty="0">
                <a:solidFill>
                  <a:schemeClr val="tx1"/>
                </a:solidFill>
                <a:effectLst/>
                <a:latin typeface="+mn-lt"/>
                <a:ea typeface="+mn-ea"/>
                <a:cs typeface="+mn-cs"/>
              </a:rPr>
              <a:t>Iniquity: </a:t>
            </a:r>
            <a:r>
              <a:rPr lang="en-US" sz="1200" b="0" i="0" kern="1200" dirty="0">
                <a:solidFill>
                  <a:schemeClr val="tx1"/>
                </a:solidFill>
                <a:effectLst/>
                <a:latin typeface="+mn-lt"/>
                <a:ea typeface="+mn-ea"/>
                <a:cs typeface="+mn-cs"/>
              </a:rPr>
              <a:t>This term suggests a deeper, ingrained corruption or wickedness. It's often associated with a pattern of sin and transgression, leading to a twisted or perverted state of being. It can also refer to the guilt or consequences associated with sin.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Examples:</a:t>
            </a:r>
          </a:p>
          <a:p>
            <a:r>
              <a:rPr lang="en-US" sz="1200" b="1" i="0" kern="1200" dirty="0">
                <a:solidFill>
                  <a:schemeClr val="tx1"/>
                </a:solidFill>
                <a:effectLst/>
                <a:latin typeface="+mn-lt"/>
                <a:ea typeface="+mn-ea"/>
                <a:cs typeface="+mn-cs"/>
              </a:rPr>
              <a:t>Sin:</a:t>
            </a:r>
            <a:r>
              <a:rPr lang="en-US" sz="1200" b="0" i="0" kern="1200" dirty="0">
                <a:solidFill>
                  <a:schemeClr val="tx1"/>
                </a:solidFill>
                <a:effectLst/>
                <a:latin typeface="+mn-lt"/>
                <a:ea typeface="+mn-ea"/>
                <a:cs typeface="+mn-cs"/>
              </a:rPr>
              <a:t> Telling a lie (even unintentionally).</a:t>
            </a:r>
          </a:p>
          <a:p>
            <a:r>
              <a:rPr lang="en-US" sz="1200" b="1" i="0" kern="1200" dirty="0">
                <a:solidFill>
                  <a:schemeClr val="tx1"/>
                </a:solidFill>
                <a:effectLst/>
                <a:latin typeface="+mn-lt"/>
                <a:ea typeface="+mn-ea"/>
                <a:cs typeface="+mn-cs"/>
              </a:rPr>
              <a:t>Transgression:</a:t>
            </a:r>
            <a:r>
              <a:rPr lang="en-US" sz="1200" b="0" i="0" kern="1200" dirty="0">
                <a:solidFill>
                  <a:schemeClr val="tx1"/>
                </a:solidFill>
                <a:effectLst/>
                <a:latin typeface="+mn-lt"/>
                <a:ea typeface="+mn-ea"/>
                <a:cs typeface="+mn-cs"/>
              </a:rPr>
              <a:t> Knowing that stealing is wrong but doing it anyway.</a:t>
            </a:r>
          </a:p>
          <a:p>
            <a:r>
              <a:rPr lang="en-US" sz="1200" b="1" i="0" kern="1200" dirty="0">
                <a:solidFill>
                  <a:schemeClr val="tx1"/>
                </a:solidFill>
                <a:effectLst/>
                <a:latin typeface="+mn-lt"/>
                <a:ea typeface="+mn-ea"/>
                <a:cs typeface="+mn-cs"/>
              </a:rPr>
              <a:t>Iniquity:</a:t>
            </a:r>
            <a:r>
              <a:rPr lang="en-US" sz="1200" b="0" i="0" kern="1200" dirty="0">
                <a:solidFill>
                  <a:schemeClr val="tx1"/>
                </a:solidFill>
                <a:effectLst/>
                <a:latin typeface="+mn-lt"/>
                <a:ea typeface="+mn-ea"/>
                <a:cs typeface="+mn-cs"/>
              </a:rPr>
              <a:t> A person who habitually steals and justifies their actions. </a:t>
            </a:r>
          </a:p>
          <a:p>
            <a:endParaRPr lang="en-US" sz="1200" b="0" i="0" kern="1200" dirty="0">
              <a:solidFill>
                <a:schemeClr val="tx1"/>
              </a:solidFill>
              <a:effectLst/>
              <a:latin typeface="+mn-lt"/>
              <a:ea typeface="+mn-ea"/>
              <a:cs typeface="+mn-cs"/>
            </a:endParaRPr>
          </a:p>
          <a:p>
            <a:pPr>
              <a:spcBef>
                <a:spcPts val="0"/>
              </a:spcBef>
              <a:spcAft>
                <a:spcPts val="1800"/>
              </a:spcAft>
            </a:pPr>
            <a:r>
              <a:rPr lang="en-US" b="1" dirty="0"/>
              <a:t>Rational</a:t>
            </a:r>
            <a:r>
              <a:rPr lang="en-US" dirty="0"/>
              <a:t>: to operate according to logic or reason</a:t>
            </a:r>
          </a:p>
          <a:p>
            <a:pPr>
              <a:spcBef>
                <a:spcPts val="0"/>
              </a:spcBef>
              <a:spcAft>
                <a:spcPts val="1800"/>
              </a:spcAft>
            </a:pPr>
            <a:r>
              <a:rPr lang="en-US" b="1" dirty="0"/>
              <a:t>Rationalize</a:t>
            </a:r>
            <a:r>
              <a:rPr lang="en-US" dirty="0"/>
              <a:t>: to justify an action based of a set of reasons (“rationale”), even when we know the action is wrong</a:t>
            </a:r>
          </a:p>
          <a:p>
            <a:pPr>
              <a:spcBef>
                <a:spcPts val="0"/>
              </a:spcBef>
              <a:spcAft>
                <a:spcPts val="1800"/>
              </a:spcAft>
            </a:pPr>
            <a:r>
              <a:rPr lang="en-US" dirty="0"/>
              <a:t>“We are </a:t>
            </a:r>
            <a:r>
              <a:rPr lang="en-US" b="1" dirty="0"/>
              <a:t>not rational</a:t>
            </a:r>
            <a:r>
              <a:rPr lang="en-US" dirty="0"/>
              <a:t> people – we </a:t>
            </a:r>
            <a:r>
              <a:rPr lang="en-US" b="1" dirty="0"/>
              <a:t>are rationalizing</a:t>
            </a:r>
            <a:r>
              <a:rPr lang="en-US" dirty="0"/>
              <a:t> people.”</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9EC88E4-FC0D-11D3-0876-49E03164546F}"/>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514573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01BC9-C2C3-9A80-5A35-DBABF7AFA2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4380F8-6B91-F409-FD9F-BD5D4CB1F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9BECF0-D125-4AA8-8759-359EC4D0784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4:17  Because </a:t>
            </a:r>
            <a:r>
              <a:rPr lang="en-US" sz="1200" b="1" i="0" kern="1200" dirty="0">
                <a:solidFill>
                  <a:schemeClr val="tx1"/>
                </a:solidFill>
                <a:effectLst/>
                <a:latin typeface="+mn-lt"/>
                <a:ea typeface="+mn-ea"/>
                <a:cs typeface="+mn-cs"/>
              </a:rPr>
              <a:t>God is the all-powerful Creator</a:t>
            </a:r>
            <a:r>
              <a:rPr lang="en-US" sz="1200" b="0" i="0" kern="1200" dirty="0">
                <a:solidFill>
                  <a:schemeClr val="tx1"/>
                </a:solidFill>
                <a:effectLst/>
                <a:latin typeface="+mn-lt"/>
                <a:ea typeface="+mn-ea"/>
                <a:cs typeface="+mn-cs"/>
              </a:rPr>
              <a:t>, operating </a:t>
            </a:r>
            <a:r>
              <a:rPr lang="en-US" sz="1200" b="0" i="0" u="sng" kern="1200" dirty="0">
                <a:solidFill>
                  <a:schemeClr val="tx1"/>
                </a:solidFill>
                <a:effectLst/>
                <a:latin typeface="+mn-lt"/>
                <a:ea typeface="+mn-ea"/>
                <a:cs typeface="+mn-cs"/>
              </a:rPr>
              <a:t>outside of space-time</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He can declare believing sinners to be righteous</a:t>
            </a:r>
            <a:r>
              <a:rPr lang="en-US" sz="1200" b="0" i="0" kern="1200" dirty="0">
                <a:solidFill>
                  <a:schemeClr val="tx1"/>
                </a:solidFill>
                <a:effectLst/>
                <a:latin typeface="+mn-lt"/>
                <a:ea typeface="+mn-ea"/>
                <a:cs typeface="+mn-cs"/>
              </a:rPr>
              <a:t> even though they are not (by transferring His righteousness to them), just as He made or declared Jesus “sin” and punished him, though he was not a sinner.</a:t>
            </a:r>
          </a:p>
        </p:txBody>
      </p:sp>
      <p:sp>
        <p:nvSpPr>
          <p:cNvPr id="4" name="Slide Number Placeholder 3">
            <a:extLst>
              <a:ext uri="{FF2B5EF4-FFF2-40B4-BE49-F238E27FC236}">
                <a16:creationId xmlns:a16="http://schemas.microsoft.com/office/drawing/2014/main" id="{A518ADA6-98FA-0D18-7D07-02AEC8726B74}"/>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255752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point is made at least 10 times in this chapter alone!</a:t>
            </a:r>
          </a:p>
        </p:txBody>
      </p:sp>
      <p:sp>
        <p:nvSpPr>
          <p:cNvPr id="4" name="Slide Number Placeholder 3"/>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8/2/2025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8/2/2025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8/2/2025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8/2/2025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8/2/2025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4</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Faith, not Works</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Picture 8">
            <a:extLst>
              <a:ext uri="{FF2B5EF4-FFF2-40B4-BE49-F238E27FC236}">
                <a16:creationId xmlns:a16="http://schemas.microsoft.com/office/drawing/2014/main" id="{58A92AAA-2898-FC90-EB0F-0B88785A5C60}"/>
              </a:ext>
            </a:extLst>
          </p:cNvPr>
          <p:cNvPicPr>
            <a:picLocks noChangeAspect="1"/>
          </p:cNvPicPr>
          <p:nvPr/>
        </p:nvPicPr>
        <p:blipFill>
          <a:blip r:embed="rId3"/>
          <a:stretch>
            <a:fillRect/>
          </a:stretch>
        </p:blipFill>
        <p:spPr>
          <a:xfrm>
            <a:off x="0" y="608963"/>
            <a:ext cx="9144000" cy="6249680"/>
          </a:xfrm>
          <a:prstGeom prst="rect">
            <a:avLst/>
          </a:prstGeom>
        </p:spPr>
      </p:pic>
      <p:sp>
        <p:nvSpPr>
          <p:cNvPr id="11" name="TextBox 10">
            <a:extLst>
              <a:ext uri="{FF2B5EF4-FFF2-40B4-BE49-F238E27FC236}">
                <a16:creationId xmlns:a16="http://schemas.microsoft.com/office/drawing/2014/main" id="{6981FB7C-FB64-240D-86D8-5F2346EADB83}"/>
              </a:ext>
            </a:extLst>
          </p:cNvPr>
          <p:cNvSpPr txBox="1"/>
          <p:nvPr/>
        </p:nvSpPr>
        <p:spPr>
          <a:xfrm>
            <a:off x="304800" y="33866"/>
            <a:ext cx="8534399" cy="523220"/>
          </a:xfrm>
          <a:prstGeom prst="rect">
            <a:avLst/>
          </a:prstGeom>
          <a:noFill/>
        </p:spPr>
        <p:txBody>
          <a:bodyPr wrap="square" rtlCol="0">
            <a:spAutoFit/>
          </a:bodyPr>
          <a:lstStyle/>
          <a:p>
            <a:pPr algn="ctr"/>
            <a:r>
              <a:rPr lang="en-US" sz="2800" u="sng" dirty="0"/>
              <a:t>Key Words in Romans 4: Faith (11) and Counted (9)</a:t>
            </a:r>
          </a:p>
        </p:txBody>
      </p:sp>
      <p:sp>
        <p:nvSpPr>
          <p:cNvPr id="13" name="Rectangle 12">
            <a:extLst>
              <a:ext uri="{FF2B5EF4-FFF2-40B4-BE49-F238E27FC236}">
                <a16:creationId xmlns:a16="http://schemas.microsoft.com/office/drawing/2014/main" id="{BF604F9A-D932-F241-E868-1474C6891218}"/>
              </a:ext>
            </a:extLst>
          </p:cNvPr>
          <p:cNvSpPr/>
          <p:nvPr/>
        </p:nvSpPr>
        <p:spPr>
          <a:xfrm>
            <a:off x="2543847" y="6223835"/>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AB49A5-6271-D311-C928-4BCD51C44E9D}"/>
              </a:ext>
            </a:extLst>
          </p:cNvPr>
          <p:cNvSpPr/>
          <p:nvPr/>
        </p:nvSpPr>
        <p:spPr>
          <a:xfrm>
            <a:off x="4039272" y="1137474"/>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19C46D1-00CA-891C-9D98-2F23E70E3473}"/>
              </a:ext>
            </a:extLst>
          </p:cNvPr>
          <p:cNvSpPr/>
          <p:nvPr/>
        </p:nvSpPr>
        <p:spPr>
          <a:xfrm>
            <a:off x="7487322" y="918399"/>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9025C07-E367-E9CC-1634-7DAF668E25EF}"/>
              </a:ext>
            </a:extLst>
          </p:cNvPr>
          <p:cNvSpPr/>
          <p:nvPr/>
        </p:nvSpPr>
        <p:spPr>
          <a:xfrm>
            <a:off x="3430344" y="1347024"/>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DD0073A-2671-8097-CCD2-F7604AC34D3C}"/>
              </a:ext>
            </a:extLst>
          </p:cNvPr>
          <p:cNvSpPr/>
          <p:nvPr/>
        </p:nvSpPr>
        <p:spPr>
          <a:xfrm>
            <a:off x="7487322" y="6223835"/>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A977DC0-42C6-18F9-A03F-AC2A1B98840B}"/>
              </a:ext>
            </a:extLst>
          </p:cNvPr>
          <p:cNvSpPr/>
          <p:nvPr/>
        </p:nvSpPr>
        <p:spPr>
          <a:xfrm>
            <a:off x="7330964" y="6006276"/>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013307E-C4FE-9A08-AFF4-F6625758CAB0}"/>
              </a:ext>
            </a:extLst>
          </p:cNvPr>
          <p:cNvSpPr/>
          <p:nvPr/>
        </p:nvSpPr>
        <p:spPr>
          <a:xfrm>
            <a:off x="6601497" y="2461449"/>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22635C1-4376-BEB3-9A62-FB55756DD4B8}"/>
              </a:ext>
            </a:extLst>
          </p:cNvPr>
          <p:cNvSpPr/>
          <p:nvPr/>
        </p:nvSpPr>
        <p:spPr>
          <a:xfrm>
            <a:off x="7340489" y="3118674"/>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486FA7E-4D79-D912-9A7D-D7EAECD8FB8D}"/>
              </a:ext>
            </a:extLst>
          </p:cNvPr>
          <p:cNvSpPr/>
          <p:nvPr/>
        </p:nvSpPr>
        <p:spPr>
          <a:xfrm>
            <a:off x="2181897" y="2680524"/>
            <a:ext cx="569602" cy="137824"/>
          </a:xfrm>
          <a:prstGeom prst="rect">
            <a:avLst/>
          </a:prstGeom>
          <a:solidFill>
            <a:schemeClr val="accent6">
              <a:lumMod val="75000"/>
              <a:alpha val="3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ABFF5FB0-972B-3036-CEE3-A771361C46B1}"/>
              </a:ext>
            </a:extLst>
          </p:cNvPr>
          <p:cNvSpPr txBox="1"/>
          <p:nvPr/>
        </p:nvSpPr>
        <p:spPr>
          <a:xfrm>
            <a:off x="338963" y="3076553"/>
            <a:ext cx="5881084" cy="830997"/>
          </a:xfrm>
          <a:prstGeom prst="rect">
            <a:avLst/>
          </a:prstGeom>
          <a:solidFill>
            <a:schemeClr val="bg1"/>
          </a:solidFill>
          <a:ln>
            <a:solidFill>
              <a:schemeClr val="tx1"/>
            </a:solidFill>
          </a:ln>
        </p:spPr>
        <p:txBody>
          <a:bodyPr wrap="square" rtlCol="0">
            <a:spAutoFit/>
          </a:bodyPr>
          <a:lstStyle/>
          <a:p>
            <a:r>
              <a:rPr lang="en-US" sz="2400" b="1" dirty="0"/>
              <a:t>Counted</a:t>
            </a:r>
            <a:r>
              <a:rPr lang="en-US" sz="2400" dirty="0"/>
              <a:t>: to take something that belongs to someone and credit it to another’s account</a:t>
            </a:r>
          </a:p>
        </p:txBody>
      </p:sp>
      <p:sp>
        <p:nvSpPr>
          <p:cNvPr id="23" name="TextBox 22">
            <a:extLst>
              <a:ext uri="{FF2B5EF4-FFF2-40B4-BE49-F238E27FC236}">
                <a16:creationId xmlns:a16="http://schemas.microsoft.com/office/drawing/2014/main" id="{911439EC-CCCD-8FF8-7DF1-3D862AEFAC62}"/>
              </a:ext>
            </a:extLst>
          </p:cNvPr>
          <p:cNvSpPr txBox="1"/>
          <p:nvPr/>
        </p:nvSpPr>
        <p:spPr>
          <a:xfrm>
            <a:off x="304799" y="1616812"/>
            <a:ext cx="6657303" cy="830997"/>
          </a:xfrm>
          <a:prstGeom prst="rect">
            <a:avLst/>
          </a:prstGeom>
          <a:solidFill>
            <a:schemeClr val="bg1"/>
          </a:solidFill>
          <a:ln>
            <a:solidFill>
              <a:schemeClr val="tx1"/>
            </a:solidFill>
          </a:ln>
        </p:spPr>
        <p:txBody>
          <a:bodyPr wrap="square" rtlCol="0">
            <a:spAutoFit/>
          </a:bodyPr>
          <a:lstStyle/>
          <a:p>
            <a:r>
              <a:rPr lang="en-US" sz="2400" b="1" dirty="0"/>
              <a:t>Faith</a:t>
            </a:r>
            <a:r>
              <a:rPr lang="en-US" sz="2400" dirty="0"/>
              <a:t>: a deep level of trust, commitment, and action in the absence of complete proof (Hebrew 11:1)</a:t>
            </a:r>
          </a:p>
        </p:txBody>
      </p:sp>
    </p:spTree>
    <p:extLst>
      <p:ext uri="{BB962C8B-B14F-4D97-AF65-F5344CB8AC3E}">
        <p14:creationId xmlns:p14="http://schemas.microsoft.com/office/powerpoint/2010/main" val="886609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left)">
                                      <p:cBhvr>
                                        <p:cTn id="1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55DDE-EE0E-999D-FCCA-803F53AA03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94731-F3B7-934A-C6A0-32E6C68E9C8A}"/>
              </a:ext>
            </a:extLst>
          </p:cNvPr>
          <p:cNvSpPr>
            <a:spLocks noGrp="1"/>
          </p:cNvSpPr>
          <p:nvPr>
            <p:ph type="title"/>
          </p:nvPr>
        </p:nvSpPr>
        <p:spPr>
          <a:xfrm>
            <a:off x="628650" y="118629"/>
            <a:ext cx="7886700" cy="763960"/>
          </a:xfrm>
        </p:spPr>
        <p:txBody>
          <a:bodyPr>
            <a:normAutofit/>
          </a:bodyPr>
          <a:lstStyle/>
          <a:p>
            <a:pPr algn="ctr"/>
            <a:r>
              <a:rPr lang="en-US" b="1" u="sng" dirty="0"/>
              <a:t>Abraham and David</a:t>
            </a:r>
          </a:p>
        </p:txBody>
      </p:sp>
      <p:sp>
        <p:nvSpPr>
          <p:cNvPr id="7" name="Content Placeholder 6">
            <a:extLst>
              <a:ext uri="{FF2B5EF4-FFF2-40B4-BE49-F238E27FC236}">
                <a16:creationId xmlns:a16="http://schemas.microsoft.com/office/drawing/2014/main" id="{5649410B-5052-7333-16CF-24D2F3663982}"/>
              </a:ext>
            </a:extLst>
          </p:cNvPr>
          <p:cNvSpPr>
            <a:spLocks noGrp="1"/>
          </p:cNvSpPr>
          <p:nvPr>
            <p:ph idx="1"/>
          </p:nvPr>
        </p:nvSpPr>
        <p:spPr>
          <a:xfrm>
            <a:off x="170118" y="1072443"/>
            <a:ext cx="8835655" cy="5617723"/>
          </a:xfrm>
        </p:spPr>
        <p:txBody>
          <a:bodyPr>
            <a:normAutofit/>
          </a:bodyPr>
          <a:lstStyle/>
          <a:p>
            <a:pPr>
              <a:spcBef>
                <a:spcPts val="0"/>
              </a:spcBef>
              <a:spcAft>
                <a:spcPts val="1800"/>
              </a:spcAft>
            </a:pPr>
            <a:r>
              <a:rPr lang="en-US" b="1" dirty="0"/>
              <a:t>4:1-3</a:t>
            </a:r>
            <a:r>
              <a:rPr lang="en-US" dirty="0"/>
              <a:t>  The Jews saw Abraham as a very righteousness man (</a:t>
            </a:r>
            <a:r>
              <a:rPr lang="en-US" b="1" dirty="0"/>
              <a:t>John 8:39</a:t>
            </a:r>
            <a:r>
              <a:rPr lang="en-US" dirty="0"/>
              <a:t>).  How did he become righteous?</a:t>
            </a:r>
          </a:p>
          <a:p>
            <a:pPr>
              <a:spcBef>
                <a:spcPts val="0"/>
              </a:spcBef>
              <a:spcAft>
                <a:spcPts val="1800"/>
              </a:spcAft>
            </a:pPr>
            <a:r>
              <a:rPr lang="en-US" b="1" dirty="0"/>
              <a:t>Ephesians 2:8-9</a:t>
            </a:r>
            <a:r>
              <a:rPr lang="en-US" dirty="0"/>
              <a:t>  Faith does not earn righteousness – it is a gift from God through which </a:t>
            </a:r>
            <a:r>
              <a:rPr lang="en-US" b="1" dirty="0"/>
              <a:t>His saving grace </a:t>
            </a:r>
            <a:r>
              <a:rPr lang="en-US" dirty="0"/>
              <a:t>flows.</a:t>
            </a:r>
          </a:p>
          <a:p>
            <a:pPr>
              <a:spcBef>
                <a:spcPts val="0"/>
              </a:spcBef>
              <a:spcAft>
                <a:spcPts val="1800"/>
              </a:spcAft>
            </a:pPr>
            <a:r>
              <a:rPr lang="en-US" b="1" dirty="0"/>
              <a:t>4:4-5</a:t>
            </a:r>
            <a:r>
              <a:rPr lang="en-US" dirty="0"/>
              <a:t>  If </a:t>
            </a:r>
            <a:r>
              <a:rPr lang="en-US" b="1" dirty="0"/>
              <a:t>our work </a:t>
            </a:r>
            <a:r>
              <a:rPr lang="en-US" dirty="0"/>
              <a:t>could make us </a:t>
            </a:r>
            <a:r>
              <a:rPr lang="en-US" b="1" dirty="0"/>
              <a:t>righteous, God would owe </a:t>
            </a:r>
            <a:r>
              <a:rPr lang="en-US" dirty="0"/>
              <a:t>some salvation to us.  We must </a:t>
            </a:r>
            <a:r>
              <a:rPr lang="en-US" b="1" dirty="0"/>
              <a:t>stop trying to earn </a:t>
            </a:r>
            <a:r>
              <a:rPr lang="en-US" dirty="0"/>
              <a:t>God’s favor and completely trust Him for salvation.</a:t>
            </a:r>
          </a:p>
          <a:p>
            <a:pPr>
              <a:spcBef>
                <a:spcPts val="0"/>
              </a:spcBef>
              <a:spcAft>
                <a:spcPts val="1800"/>
              </a:spcAft>
            </a:pPr>
            <a:r>
              <a:rPr lang="en-US" dirty="0"/>
              <a:t>Who does God justify?  The </a:t>
            </a:r>
            <a:r>
              <a:rPr lang="en-US" b="1" dirty="0"/>
              <a:t>ungodly</a:t>
            </a:r>
            <a:r>
              <a:rPr lang="en-US" dirty="0"/>
              <a:t>.  Unless people see their sin and repent, they will not receive God’s grace.</a:t>
            </a:r>
          </a:p>
          <a:p>
            <a:pPr>
              <a:spcBef>
                <a:spcPts val="0"/>
              </a:spcBef>
              <a:spcAft>
                <a:spcPts val="1800"/>
              </a:spcAft>
            </a:pPr>
            <a:r>
              <a:rPr lang="en-US" b="1" dirty="0"/>
              <a:t>4:6-8</a:t>
            </a:r>
            <a:r>
              <a:rPr lang="en-US" dirty="0"/>
              <a:t>  After committing adultery and murder, David wrote </a:t>
            </a:r>
            <a:r>
              <a:rPr lang="en-US" b="1" dirty="0"/>
              <a:t>Psalm 32:1-2</a:t>
            </a:r>
            <a:r>
              <a:rPr lang="en-US" dirty="0"/>
              <a:t>, admitting </a:t>
            </a:r>
            <a:r>
              <a:rPr lang="en-US" b="1" dirty="0"/>
              <a:t>his only hope </a:t>
            </a:r>
            <a:r>
              <a:rPr lang="en-US" dirty="0"/>
              <a:t>for forgiveness is God’s mercy and grace to unworthy sinners like himself.</a:t>
            </a:r>
          </a:p>
        </p:txBody>
      </p:sp>
    </p:spTree>
    <p:extLst>
      <p:ext uri="{BB962C8B-B14F-4D97-AF65-F5344CB8AC3E}">
        <p14:creationId xmlns:p14="http://schemas.microsoft.com/office/powerpoint/2010/main" val="335024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BA36-4746-9BCA-EC30-49B2E75F3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94D70-BB31-7579-4D5E-5A0C6C143F74}"/>
              </a:ext>
            </a:extLst>
          </p:cNvPr>
          <p:cNvSpPr>
            <a:spLocks noGrp="1"/>
          </p:cNvSpPr>
          <p:nvPr>
            <p:ph type="title"/>
          </p:nvPr>
        </p:nvSpPr>
        <p:spPr>
          <a:xfrm>
            <a:off x="628650" y="118629"/>
            <a:ext cx="7886700" cy="763960"/>
          </a:xfrm>
        </p:spPr>
        <p:txBody>
          <a:bodyPr>
            <a:normAutofit/>
          </a:bodyPr>
          <a:lstStyle/>
          <a:p>
            <a:pPr algn="ctr"/>
            <a:r>
              <a:rPr lang="en-US" b="1" u="sng" dirty="0"/>
              <a:t>Faith first</a:t>
            </a:r>
            <a:r>
              <a:rPr lang="en-US" dirty="0"/>
              <a:t> … </a:t>
            </a:r>
            <a:r>
              <a:rPr lang="en-US" b="1" u="sng" dirty="0"/>
              <a:t>Circumcision next</a:t>
            </a:r>
          </a:p>
        </p:txBody>
      </p:sp>
      <p:sp>
        <p:nvSpPr>
          <p:cNvPr id="7" name="Content Placeholder 6">
            <a:extLst>
              <a:ext uri="{FF2B5EF4-FFF2-40B4-BE49-F238E27FC236}">
                <a16:creationId xmlns:a16="http://schemas.microsoft.com/office/drawing/2014/main" id="{969FFF4F-D5D4-9F06-FE67-DA753705F7B7}"/>
              </a:ext>
            </a:extLst>
          </p:cNvPr>
          <p:cNvSpPr>
            <a:spLocks noGrp="1"/>
          </p:cNvSpPr>
          <p:nvPr>
            <p:ph idx="1"/>
          </p:nvPr>
        </p:nvSpPr>
        <p:spPr>
          <a:xfrm>
            <a:off x="0" y="1072443"/>
            <a:ext cx="9144000" cy="5617723"/>
          </a:xfrm>
        </p:spPr>
        <p:txBody>
          <a:bodyPr>
            <a:normAutofit fontScale="92500" lnSpcReduction="20000"/>
          </a:bodyPr>
          <a:lstStyle/>
          <a:p>
            <a:pPr>
              <a:spcBef>
                <a:spcPts val="0"/>
              </a:spcBef>
              <a:spcAft>
                <a:spcPts val="1800"/>
              </a:spcAft>
            </a:pPr>
            <a:r>
              <a:rPr lang="en-US" dirty="0"/>
              <a:t>Many Jews thought that the act of circumcision guaranteed their salvation.</a:t>
            </a:r>
          </a:p>
          <a:p>
            <a:pPr>
              <a:spcBef>
                <a:spcPts val="0"/>
              </a:spcBef>
              <a:spcAft>
                <a:spcPts val="1800"/>
              </a:spcAft>
            </a:pPr>
            <a:r>
              <a:rPr lang="en-US" dirty="0"/>
              <a:t>Many other religions believe some ceremony or activity (ritual) will make them righteous.  Any examples?</a:t>
            </a:r>
          </a:p>
          <a:p>
            <a:pPr>
              <a:spcBef>
                <a:spcPts val="0"/>
              </a:spcBef>
              <a:spcAft>
                <a:spcPts val="1800"/>
              </a:spcAft>
            </a:pPr>
            <a:r>
              <a:rPr lang="en-US" b="1" dirty="0"/>
              <a:t>4:9-10</a:t>
            </a:r>
            <a:r>
              <a:rPr lang="en-US" dirty="0"/>
              <a:t>  Israel’s </a:t>
            </a:r>
            <a:r>
              <a:rPr lang="en-US" u="sng" dirty="0"/>
              <a:t>history proves</a:t>
            </a:r>
            <a:r>
              <a:rPr lang="en-US" dirty="0"/>
              <a:t> </a:t>
            </a:r>
            <a:r>
              <a:rPr lang="en-US" b="1" dirty="0"/>
              <a:t>circumcision does not save</a:t>
            </a:r>
            <a:r>
              <a:rPr lang="en-US" dirty="0"/>
              <a:t>. Abraham righteousness came before his circumcision:</a:t>
            </a:r>
          </a:p>
          <a:p>
            <a:pPr lvl="1">
              <a:spcBef>
                <a:spcPts val="0"/>
              </a:spcBef>
              <a:spcAft>
                <a:spcPts val="1800"/>
              </a:spcAft>
            </a:pPr>
            <a:r>
              <a:rPr lang="en-US" dirty="0"/>
              <a:t>Genesis 15:6  “[Abraham] believed the LORD, and He counted it to him as </a:t>
            </a:r>
            <a:r>
              <a:rPr lang="en-US" b="1" dirty="0"/>
              <a:t>righteousness.”</a:t>
            </a:r>
          </a:p>
          <a:p>
            <a:pPr lvl="1">
              <a:spcBef>
                <a:spcPts val="0"/>
              </a:spcBef>
              <a:spcAft>
                <a:spcPts val="1800"/>
              </a:spcAft>
            </a:pPr>
            <a:r>
              <a:rPr lang="en-US" dirty="0"/>
              <a:t>Genesis 16:15-16  “And Hagar bore Abram a son, and Abram called the name of his son, whom Hagar bore, Ishmael. </a:t>
            </a:r>
            <a:r>
              <a:rPr lang="en-US" b="1" dirty="0"/>
              <a:t>Abram was eighty-six </a:t>
            </a:r>
            <a:r>
              <a:rPr lang="en-US" dirty="0"/>
              <a:t>years old when Hagar bore Ishmael to Abram.”</a:t>
            </a:r>
          </a:p>
          <a:p>
            <a:pPr lvl="1">
              <a:spcBef>
                <a:spcPts val="0"/>
              </a:spcBef>
              <a:spcAft>
                <a:spcPts val="1800"/>
              </a:spcAft>
            </a:pPr>
            <a:r>
              <a:rPr lang="en-US" dirty="0"/>
              <a:t>Genesis 17:1,10  “When </a:t>
            </a:r>
            <a:r>
              <a:rPr lang="en-US" b="1" dirty="0"/>
              <a:t>Abram was ninety-nine </a:t>
            </a:r>
            <a:r>
              <a:rPr lang="en-US" dirty="0"/>
              <a:t>years old the LORD appeared to Abram and said to him, “I am God Almighty;1  walk before me, and be blameless,…, This is my </a:t>
            </a:r>
            <a:r>
              <a:rPr lang="en-US" b="1" dirty="0"/>
              <a:t>covenant</a:t>
            </a:r>
            <a:r>
              <a:rPr lang="en-US" dirty="0"/>
              <a:t>, which you shall keep, between me and you and your offspring after you: Every male among you shall be </a:t>
            </a:r>
            <a:r>
              <a:rPr lang="en-US" b="1" dirty="0"/>
              <a:t>circumcised</a:t>
            </a:r>
            <a:r>
              <a:rPr lang="en-US" dirty="0"/>
              <a:t>.”</a:t>
            </a:r>
          </a:p>
        </p:txBody>
      </p:sp>
    </p:spTree>
    <p:extLst>
      <p:ext uri="{BB962C8B-B14F-4D97-AF65-F5344CB8AC3E}">
        <p14:creationId xmlns:p14="http://schemas.microsoft.com/office/powerpoint/2010/main" val="237292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F3439-E6D5-32D4-E920-4445AFDF7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34A5B6-62CD-83B5-81F6-E98F53B98C8C}"/>
              </a:ext>
            </a:extLst>
          </p:cNvPr>
          <p:cNvSpPr>
            <a:spLocks noGrp="1"/>
          </p:cNvSpPr>
          <p:nvPr>
            <p:ph type="title"/>
          </p:nvPr>
        </p:nvSpPr>
        <p:spPr>
          <a:xfrm>
            <a:off x="628650" y="118629"/>
            <a:ext cx="7886700" cy="763960"/>
          </a:xfrm>
        </p:spPr>
        <p:txBody>
          <a:bodyPr>
            <a:normAutofit/>
          </a:bodyPr>
          <a:lstStyle/>
          <a:p>
            <a:pPr algn="ctr"/>
            <a:r>
              <a:rPr lang="en-US" b="1" u="sng" dirty="0"/>
              <a:t>True Circumcision</a:t>
            </a:r>
          </a:p>
        </p:txBody>
      </p:sp>
      <p:sp>
        <p:nvSpPr>
          <p:cNvPr id="7" name="Content Placeholder 6">
            <a:extLst>
              <a:ext uri="{FF2B5EF4-FFF2-40B4-BE49-F238E27FC236}">
                <a16:creationId xmlns:a16="http://schemas.microsoft.com/office/drawing/2014/main" id="{890558FB-99DC-4EA9-B20D-E16FE7670D5E}"/>
              </a:ext>
            </a:extLst>
          </p:cNvPr>
          <p:cNvSpPr>
            <a:spLocks noGrp="1"/>
          </p:cNvSpPr>
          <p:nvPr>
            <p:ph idx="1"/>
          </p:nvPr>
        </p:nvSpPr>
        <p:spPr>
          <a:xfrm>
            <a:off x="0" y="1072443"/>
            <a:ext cx="9144000" cy="5617723"/>
          </a:xfrm>
        </p:spPr>
        <p:txBody>
          <a:bodyPr>
            <a:normAutofit fontScale="92500" lnSpcReduction="20000"/>
          </a:bodyPr>
          <a:lstStyle/>
          <a:p>
            <a:pPr>
              <a:spcBef>
                <a:spcPts val="0"/>
              </a:spcBef>
              <a:spcAft>
                <a:spcPts val="1800"/>
              </a:spcAft>
            </a:pPr>
            <a:r>
              <a:rPr lang="en-US" b="1" dirty="0"/>
              <a:t>4:11a</a:t>
            </a:r>
            <a:r>
              <a:rPr lang="en-US" dirty="0"/>
              <a:t>  Abraham “received the </a:t>
            </a:r>
            <a:r>
              <a:rPr lang="en-US" b="1" dirty="0"/>
              <a:t>sign</a:t>
            </a:r>
            <a:r>
              <a:rPr lang="en-US" dirty="0"/>
              <a:t> of circumcision as a </a:t>
            </a:r>
            <a:r>
              <a:rPr lang="en-US" b="1" dirty="0"/>
              <a:t>seal</a:t>
            </a:r>
            <a:r>
              <a:rPr lang="en-US" dirty="0"/>
              <a:t> of the righteousness that he had by faith while he was still uncircumcised.” </a:t>
            </a:r>
          </a:p>
          <a:p>
            <a:pPr>
              <a:spcBef>
                <a:spcPts val="0"/>
              </a:spcBef>
              <a:spcAft>
                <a:spcPts val="600"/>
              </a:spcAft>
            </a:pPr>
            <a:r>
              <a:rPr lang="en-US" b="1" dirty="0"/>
              <a:t>Sign</a:t>
            </a:r>
            <a:r>
              <a:rPr lang="en-US" dirty="0"/>
              <a:t>: </a:t>
            </a:r>
            <a:r>
              <a:rPr lang="en-US" u="sng" dirty="0"/>
              <a:t>points</a:t>
            </a:r>
            <a:r>
              <a:rPr lang="en-US" dirty="0"/>
              <a:t> to something </a:t>
            </a:r>
            <a:r>
              <a:rPr lang="en-US" u="sng" dirty="0"/>
              <a:t>existing</a:t>
            </a:r>
          </a:p>
          <a:p>
            <a:pPr marL="0" indent="0">
              <a:spcBef>
                <a:spcPts val="0"/>
              </a:spcBef>
              <a:spcAft>
                <a:spcPts val="1800"/>
              </a:spcAft>
              <a:buNone/>
            </a:pPr>
            <a:r>
              <a:rPr lang="en-US" dirty="0"/>
              <a:t>             (but the sign is not the thing)   </a:t>
            </a:r>
          </a:p>
          <a:p>
            <a:pPr>
              <a:spcBef>
                <a:spcPts val="0"/>
              </a:spcBef>
              <a:spcAft>
                <a:spcPts val="1800"/>
              </a:spcAft>
            </a:pPr>
            <a:endParaRPr lang="en-US" b="1" dirty="0"/>
          </a:p>
          <a:p>
            <a:pPr>
              <a:spcBef>
                <a:spcPts val="0"/>
              </a:spcBef>
              <a:spcAft>
                <a:spcPts val="1800"/>
              </a:spcAft>
            </a:pPr>
            <a:r>
              <a:rPr lang="en-US" b="1" dirty="0"/>
              <a:t>Seal</a:t>
            </a:r>
            <a:r>
              <a:rPr lang="en-US" dirty="0"/>
              <a:t>: </a:t>
            </a:r>
            <a:r>
              <a:rPr lang="en-US" u="sng" dirty="0"/>
              <a:t>proves</a:t>
            </a:r>
            <a:r>
              <a:rPr lang="en-US" dirty="0"/>
              <a:t> something is </a:t>
            </a:r>
            <a:r>
              <a:rPr lang="en-US" u="sng" dirty="0"/>
              <a:t>genuine</a:t>
            </a:r>
          </a:p>
          <a:p>
            <a:pPr>
              <a:spcBef>
                <a:spcPts val="0"/>
              </a:spcBef>
              <a:spcAft>
                <a:spcPts val="1800"/>
              </a:spcAft>
            </a:pPr>
            <a:endParaRPr lang="en-US" dirty="0"/>
          </a:p>
          <a:p>
            <a:pPr>
              <a:spcBef>
                <a:spcPts val="0"/>
              </a:spcBef>
              <a:spcAft>
                <a:spcPts val="1800"/>
              </a:spcAft>
            </a:pPr>
            <a:endParaRPr lang="en-US" b="1" dirty="0"/>
          </a:p>
          <a:p>
            <a:pPr>
              <a:spcBef>
                <a:spcPts val="0"/>
              </a:spcBef>
              <a:spcAft>
                <a:spcPts val="1800"/>
              </a:spcAft>
            </a:pPr>
            <a:r>
              <a:rPr lang="en-US" b="1" dirty="0"/>
              <a:t>True Circumcision:</a:t>
            </a:r>
            <a:r>
              <a:rPr lang="en-US" dirty="0"/>
              <a:t> Deuteronomy 10:16 – Circumcise your heart!</a:t>
            </a:r>
          </a:p>
          <a:p>
            <a:pPr>
              <a:spcBef>
                <a:spcPts val="0"/>
              </a:spcBef>
              <a:spcAft>
                <a:spcPts val="1800"/>
              </a:spcAft>
            </a:pPr>
            <a:r>
              <a:rPr lang="en-US" b="1" dirty="0"/>
              <a:t>NT Sign</a:t>
            </a:r>
            <a:r>
              <a:rPr lang="en-US" dirty="0"/>
              <a:t>: Christian baptism points to existing salvation</a:t>
            </a:r>
          </a:p>
          <a:p>
            <a:pPr>
              <a:spcBef>
                <a:spcPts val="0"/>
              </a:spcBef>
              <a:spcAft>
                <a:spcPts val="1800"/>
              </a:spcAft>
            </a:pPr>
            <a:r>
              <a:rPr lang="en-US" b="1" dirty="0"/>
              <a:t>NT Seal</a:t>
            </a:r>
            <a:r>
              <a:rPr lang="en-US" dirty="0"/>
              <a:t>: The Holy Spirit in a believer’s life (</a:t>
            </a:r>
            <a:r>
              <a:rPr lang="en-US" b="1" dirty="0"/>
              <a:t>Eph 1:13</a:t>
            </a:r>
            <a:r>
              <a:rPr lang="en-US" dirty="0"/>
              <a:t>)</a:t>
            </a:r>
          </a:p>
          <a:p>
            <a:pPr>
              <a:spcBef>
                <a:spcPts val="0"/>
              </a:spcBef>
              <a:spcAft>
                <a:spcPts val="1800"/>
              </a:spcAft>
            </a:pPr>
            <a:endParaRPr lang="en-US" dirty="0"/>
          </a:p>
        </p:txBody>
      </p:sp>
      <p:pic>
        <p:nvPicPr>
          <p:cNvPr id="1026" name="Picture 2" descr="Highway Guide Sign (Meaning, Color, Shape)">
            <a:extLst>
              <a:ext uri="{FF2B5EF4-FFF2-40B4-BE49-F238E27FC236}">
                <a16:creationId xmlns:a16="http://schemas.microsoft.com/office/drawing/2014/main" id="{316F080C-489E-E321-510F-208A577C31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5034" y="1802800"/>
            <a:ext cx="1972732" cy="12576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intage Notary Documents (2) Eau Claire WI; Gold Seal, Embossed, Rev Stamp  1918 | eBay">
            <a:extLst>
              <a:ext uri="{FF2B5EF4-FFF2-40B4-BE49-F238E27FC236}">
                <a16:creationId xmlns:a16="http://schemas.microsoft.com/office/drawing/2014/main" id="{7E0B955F-C34D-B82B-5E63-E06861BF2DE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479" t="3852" r="4462" b="52889"/>
          <a:stretch>
            <a:fillRect/>
          </a:stretch>
        </p:blipFill>
        <p:spPr bwMode="auto">
          <a:xfrm>
            <a:off x="5135034" y="3250270"/>
            <a:ext cx="2573867" cy="1286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50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wipe(left)">
                                      <p:cBhvr>
                                        <p:cTn id="16" dur="500"/>
                                        <p:tgtEl>
                                          <p:spTgt spid="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fade">
                                      <p:cBhvr>
                                        <p:cTn id="21" dur="500"/>
                                        <p:tgtEl>
                                          <p:spTgt spid="102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wipe(left)">
                                      <p:cBhvr>
                                        <p:cTn id="26" dur="500"/>
                                        <p:tgtEl>
                                          <p:spTgt spid="7">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animEffect transition="in" filter="fade">
                                      <p:cBhvr>
                                        <p:cTn id="31" dur="500"/>
                                        <p:tgtEl>
                                          <p:spTgt spid="102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7">
                                            <p:txEl>
                                              <p:pRg st="7" end="7"/>
                                            </p:txEl>
                                          </p:spTgt>
                                        </p:tgtEl>
                                        <p:attrNameLst>
                                          <p:attrName>style.visibility</p:attrName>
                                        </p:attrNameLst>
                                      </p:cBhvr>
                                      <p:to>
                                        <p:strVal val="visible"/>
                                      </p:to>
                                    </p:set>
                                    <p:animEffect transition="in" filter="wipe(left)">
                                      <p:cBhvr>
                                        <p:cTn id="36" dur="500"/>
                                        <p:tgtEl>
                                          <p:spTgt spid="7">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7">
                                            <p:txEl>
                                              <p:pRg st="8" end="8"/>
                                            </p:txEl>
                                          </p:spTgt>
                                        </p:tgtEl>
                                        <p:attrNameLst>
                                          <p:attrName>style.visibility</p:attrName>
                                        </p:attrNameLst>
                                      </p:cBhvr>
                                      <p:to>
                                        <p:strVal val="visible"/>
                                      </p:to>
                                    </p:set>
                                    <p:animEffect transition="in" filter="wipe(left)">
                                      <p:cBhvr>
                                        <p:cTn id="41" dur="500"/>
                                        <p:tgtEl>
                                          <p:spTgt spid="7">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7">
                                            <p:txEl>
                                              <p:pRg st="9" end="9"/>
                                            </p:txEl>
                                          </p:spTgt>
                                        </p:tgtEl>
                                        <p:attrNameLst>
                                          <p:attrName>style.visibility</p:attrName>
                                        </p:attrNameLst>
                                      </p:cBhvr>
                                      <p:to>
                                        <p:strVal val="visible"/>
                                      </p:to>
                                    </p:set>
                                    <p:animEffect transition="in" filter="wipe(left)">
                                      <p:cBhvr>
                                        <p:cTn id="46"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2F41C-25E0-5D3D-0C4D-038B7BCB2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B0796-51DE-9808-878F-A3C90463F83A}"/>
              </a:ext>
            </a:extLst>
          </p:cNvPr>
          <p:cNvSpPr>
            <a:spLocks noGrp="1"/>
          </p:cNvSpPr>
          <p:nvPr>
            <p:ph type="title"/>
          </p:nvPr>
        </p:nvSpPr>
        <p:spPr>
          <a:xfrm>
            <a:off x="628650" y="118629"/>
            <a:ext cx="7886700" cy="763960"/>
          </a:xfrm>
        </p:spPr>
        <p:txBody>
          <a:bodyPr>
            <a:normAutofit/>
          </a:bodyPr>
          <a:lstStyle/>
          <a:p>
            <a:pPr algn="ctr"/>
            <a:r>
              <a:rPr lang="en-US" b="1" u="sng" dirty="0"/>
              <a:t>Righteousness by Faith</a:t>
            </a:r>
          </a:p>
        </p:txBody>
      </p:sp>
      <p:sp>
        <p:nvSpPr>
          <p:cNvPr id="7" name="Content Placeholder 6">
            <a:extLst>
              <a:ext uri="{FF2B5EF4-FFF2-40B4-BE49-F238E27FC236}">
                <a16:creationId xmlns:a16="http://schemas.microsoft.com/office/drawing/2014/main" id="{CECA6222-4398-B47C-82D3-CBB7DDE08D1D}"/>
              </a:ext>
            </a:extLst>
          </p:cNvPr>
          <p:cNvSpPr>
            <a:spLocks noGrp="1"/>
          </p:cNvSpPr>
          <p:nvPr>
            <p:ph idx="1"/>
          </p:nvPr>
        </p:nvSpPr>
        <p:spPr>
          <a:xfrm>
            <a:off x="0" y="1072443"/>
            <a:ext cx="9143999" cy="5617723"/>
          </a:xfrm>
        </p:spPr>
        <p:txBody>
          <a:bodyPr>
            <a:normAutofit lnSpcReduction="10000"/>
          </a:bodyPr>
          <a:lstStyle/>
          <a:p>
            <a:pPr>
              <a:spcBef>
                <a:spcPts val="0"/>
              </a:spcBef>
              <a:spcAft>
                <a:spcPts val="1800"/>
              </a:spcAft>
            </a:pPr>
            <a:r>
              <a:rPr lang="en-US" b="1" dirty="0"/>
              <a:t>4:11b-12</a:t>
            </a:r>
            <a:r>
              <a:rPr lang="en-US" dirty="0"/>
              <a:t>  Abraham is “father” of two kinds of righteous believers:</a:t>
            </a:r>
          </a:p>
          <a:p>
            <a:pPr lvl="1">
              <a:spcBef>
                <a:spcPts val="0"/>
              </a:spcBef>
              <a:spcAft>
                <a:spcPts val="1800"/>
              </a:spcAft>
              <a:buFont typeface="Wingdings" panose="05000000000000000000" pitchFamily="2" charset="2"/>
              <a:buChar char="ü"/>
            </a:pPr>
            <a:r>
              <a:rPr lang="en-US" dirty="0"/>
              <a:t> Gentiles, “</a:t>
            </a:r>
            <a:r>
              <a:rPr lang="en-US" b="1" dirty="0"/>
              <a:t>all who believe </a:t>
            </a:r>
            <a:r>
              <a:rPr lang="en-US" dirty="0"/>
              <a:t>without being circumcised” (Gal 3:29)</a:t>
            </a:r>
          </a:p>
          <a:p>
            <a:pPr lvl="1">
              <a:spcBef>
                <a:spcPts val="0"/>
              </a:spcBef>
              <a:spcAft>
                <a:spcPts val="1800"/>
              </a:spcAft>
              <a:buFont typeface="Wingdings" panose="05000000000000000000" pitchFamily="2" charset="2"/>
              <a:buChar char="ü"/>
            </a:pPr>
            <a:r>
              <a:rPr lang="en-US" dirty="0"/>
              <a:t> Jews, “who are </a:t>
            </a:r>
            <a:r>
              <a:rPr lang="en-US" u="sng" dirty="0"/>
              <a:t>not merely circumcised</a:t>
            </a:r>
            <a:r>
              <a:rPr lang="en-US" dirty="0"/>
              <a:t> but who </a:t>
            </a:r>
            <a:r>
              <a:rPr lang="en-US" b="1" dirty="0"/>
              <a:t>also walk in</a:t>
            </a:r>
            <a:r>
              <a:rPr lang="en-US" dirty="0"/>
              <a:t> the footsteps of the </a:t>
            </a:r>
            <a:r>
              <a:rPr lang="en-US" b="1" dirty="0"/>
              <a:t>faith</a:t>
            </a:r>
            <a:r>
              <a:rPr lang="en-US" dirty="0"/>
              <a:t> that our father Abraham had before he was circumcised”</a:t>
            </a:r>
          </a:p>
          <a:p>
            <a:pPr>
              <a:spcBef>
                <a:spcPts val="0"/>
              </a:spcBef>
              <a:spcAft>
                <a:spcPts val="1800"/>
              </a:spcAft>
            </a:pPr>
            <a:r>
              <a:rPr lang="en-US" sz="2600" b="1" dirty="0"/>
              <a:t>4:13</a:t>
            </a:r>
            <a:r>
              <a:rPr lang="en-US" sz="2600" dirty="0"/>
              <a:t>  God’s promise of salvation through Abraham’s offspring came </a:t>
            </a:r>
            <a:r>
              <a:rPr lang="en-US" sz="2600" b="1" dirty="0"/>
              <a:t>through faith</a:t>
            </a:r>
            <a:r>
              <a:rPr lang="en-US" sz="2600" dirty="0"/>
              <a:t>, not obedience to the Jewish law</a:t>
            </a:r>
          </a:p>
          <a:p>
            <a:pPr>
              <a:spcBef>
                <a:spcPts val="0"/>
              </a:spcBef>
              <a:spcAft>
                <a:spcPts val="1800"/>
              </a:spcAft>
            </a:pPr>
            <a:r>
              <a:rPr lang="en-US" sz="2600" b="1" dirty="0"/>
              <a:t>4:14</a:t>
            </a:r>
            <a:r>
              <a:rPr lang="en-US" sz="2600" dirty="0"/>
              <a:t>  “faith is </a:t>
            </a:r>
            <a:r>
              <a:rPr lang="en-US" sz="2600" b="1" dirty="0"/>
              <a:t>null</a:t>
            </a:r>
            <a:r>
              <a:rPr lang="en-US" sz="2600" dirty="0"/>
              <a:t> and the promise is </a:t>
            </a:r>
            <a:r>
              <a:rPr lang="en-US" sz="2600" b="1" dirty="0"/>
              <a:t>void.</a:t>
            </a:r>
            <a:r>
              <a:rPr lang="en-US" sz="2600" dirty="0"/>
              <a:t>”  Since no one can keep the whole law to be saved, such an “</a:t>
            </a:r>
            <a:r>
              <a:rPr lang="en-US" sz="2600" b="1" dirty="0"/>
              <a:t>impossible</a:t>
            </a:r>
            <a:r>
              <a:rPr lang="en-US" sz="2600" dirty="0"/>
              <a:t> contract” becomes </a:t>
            </a:r>
            <a:r>
              <a:rPr lang="en-US" sz="2600" b="1" dirty="0"/>
              <a:t>legally invalid</a:t>
            </a:r>
          </a:p>
          <a:p>
            <a:pPr>
              <a:spcBef>
                <a:spcPts val="0"/>
              </a:spcBef>
              <a:spcAft>
                <a:spcPts val="1800"/>
              </a:spcAft>
            </a:pPr>
            <a:r>
              <a:rPr lang="en-US" sz="2600" b="1" dirty="0"/>
              <a:t>4:15</a:t>
            </a:r>
            <a:r>
              <a:rPr lang="en-US" sz="2600" dirty="0"/>
              <a:t>  Without the law, we remain ignorant of our sinful nature.  </a:t>
            </a:r>
            <a:r>
              <a:rPr lang="en-US" sz="2600" b="1" dirty="0"/>
              <a:t>The law helps us </a:t>
            </a:r>
            <a:r>
              <a:rPr lang="en-US" sz="2600" dirty="0"/>
              <a:t>see that we have </a:t>
            </a:r>
            <a:r>
              <a:rPr lang="en-US" sz="2600" b="1" dirty="0"/>
              <a:t>violated God’s command</a:t>
            </a:r>
            <a:r>
              <a:rPr lang="en-US" sz="2600" dirty="0"/>
              <a:t>. </a:t>
            </a:r>
          </a:p>
        </p:txBody>
      </p:sp>
    </p:spTree>
    <p:extLst>
      <p:ext uri="{BB962C8B-B14F-4D97-AF65-F5344CB8AC3E}">
        <p14:creationId xmlns:p14="http://schemas.microsoft.com/office/powerpoint/2010/main" val="88277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6E928-4396-0F22-B527-478398594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C8C98-3507-CBD0-3EB6-1CB23C787482}"/>
              </a:ext>
            </a:extLst>
          </p:cNvPr>
          <p:cNvSpPr>
            <a:spLocks noGrp="1"/>
          </p:cNvSpPr>
          <p:nvPr>
            <p:ph type="title"/>
          </p:nvPr>
        </p:nvSpPr>
        <p:spPr>
          <a:xfrm>
            <a:off x="628650" y="118629"/>
            <a:ext cx="7886700" cy="763960"/>
          </a:xfrm>
        </p:spPr>
        <p:txBody>
          <a:bodyPr>
            <a:normAutofit/>
          </a:bodyPr>
          <a:lstStyle/>
          <a:p>
            <a:pPr algn="ctr"/>
            <a:r>
              <a:rPr lang="en-US" b="1" u="sng" dirty="0"/>
              <a:t>iniquity, transgression, and sin</a:t>
            </a:r>
          </a:p>
        </p:txBody>
      </p:sp>
      <p:sp>
        <p:nvSpPr>
          <p:cNvPr id="7" name="Content Placeholder 6">
            <a:extLst>
              <a:ext uri="{FF2B5EF4-FFF2-40B4-BE49-F238E27FC236}">
                <a16:creationId xmlns:a16="http://schemas.microsoft.com/office/drawing/2014/main" id="{852D22E4-BCFB-251E-CFF8-462FE7539C81}"/>
              </a:ext>
            </a:extLst>
          </p:cNvPr>
          <p:cNvSpPr>
            <a:spLocks noGrp="1"/>
          </p:cNvSpPr>
          <p:nvPr>
            <p:ph idx="1"/>
          </p:nvPr>
        </p:nvSpPr>
        <p:spPr>
          <a:xfrm>
            <a:off x="0" y="1072443"/>
            <a:ext cx="9143999" cy="5617723"/>
          </a:xfrm>
        </p:spPr>
        <p:txBody>
          <a:bodyPr>
            <a:normAutofit fontScale="92500" lnSpcReduction="10000"/>
          </a:bodyPr>
          <a:lstStyle/>
          <a:p>
            <a:pPr>
              <a:spcBef>
                <a:spcPts val="0"/>
              </a:spcBef>
              <a:spcAft>
                <a:spcPts val="1800"/>
              </a:spcAft>
            </a:pPr>
            <a:r>
              <a:rPr lang="en-US" b="1" dirty="0"/>
              <a:t>Psalm 32:5</a:t>
            </a:r>
            <a:r>
              <a:rPr lang="en-US" dirty="0"/>
              <a:t>  “I acknowledged my </a:t>
            </a:r>
            <a:r>
              <a:rPr lang="en-US" b="1" dirty="0"/>
              <a:t>sin</a:t>
            </a:r>
            <a:r>
              <a:rPr lang="en-US" dirty="0"/>
              <a:t> to you and did not cover up my </a:t>
            </a:r>
            <a:r>
              <a:rPr lang="en-US" b="1" dirty="0"/>
              <a:t>iniquity</a:t>
            </a:r>
            <a:r>
              <a:rPr lang="en-US" dirty="0"/>
              <a:t>. I said, ‘I will confess my </a:t>
            </a:r>
            <a:r>
              <a:rPr lang="en-US" b="1" dirty="0"/>
              <a:t>transgressions </a:t>
            </a:r>
            <a:r>
              <a:rPr lang="en-US" dirty="0"/>
              <a:t>to the LORD.’”</a:t>
            </a:r>
            <a:endParaRPr lang="en-US" b="1" dirty="0"/>
          </a:p>
          <a:p>
            <a:pPr lvl="1">
              <a:spcBef>
                <a:spcPts val="0"/>
              </a:spcBef>
              <a:spcAft>
                <a:spcPts val="1800"/>
              </a:spcAft>
            </a:pPr>
            <a:r>
              <a:rPr lang="en-US" b="1" dirty="0"/>
              <a:t>Sin</a:t>
            </a:r>
            <a:r>
              <a:rPr lang="en-US" dirty="0"/>
              <a:t>: a general term for any action, thought, or attitude that fails to meet God's moral standards (“to miss the target”)</a:t>
            </a:r>
          </a:p>
          <a:p>
            <a:pPr lvl="1">
              <a:spcBef>
                <a:spcPts val="0"/>
              </a:spcBef>
              <a:spcAft>
                <a:spcPts val="1800"/>
              </a:spcAft>
            </a:pPr>
            <a:r>
              <a:rPr lang="en-US" b="1" dirty="0"/>
              <a:t>Transgression</a:t>
            </a:r>
            <a:r>
              <a:rPr lang="en-US" dirty="0"/>
              <a:t>: specifically refers to breaking a known law or boundary – a deliberate choice to disobey (“rebellion”)</a:t>
            </a:r>
          </a:p>
          <a:p>
            <a:pPr lvl="1">
              <a:spcBef>
                <a:spcPts val="0"/>
              </a:spcBef>
              <a:spcAft>
                <a:spcPts val="1800"/>
              </a:spcAft>
            </a:pPr>
            <a:r>
              <a:rPr lang="en-US" b="1" dirty="0"/>
              <a:t>Iniquity</a:t>
            </a:r>
            <a:r>
              <a:rPr lang="en-US" dirty="0"/>
              <a:t>: describes personal corruption (inside our heart) resulting from repeated sin and transgressions (“wickedness”)</a:t>
            </a:r>
          </a:p>
          <a:p>
            <a:pPr>
              <a:spcBef>
                <a:spcPts val="0"/>
              </a:spcBef>
              <a:spcAft>
                <a:spcPts val="1800"/>
              </a:spcAft>
            </a:pPr>
            <a:r>
              <a:rPr lang="en-US" b="1" dirty="0"/>
              <a:t>Exodus 34:6,7  </a:t>
            </a:r>
            <a:r>
              <a:rPr lang="en-US" dirty="0"/>
              <a:t>“The LORD, the LORD, a God merciful and gracious, slow to anger, and abounding in steadfast love and faithfulness, keeping steadfast love for thousands, </a:t>
            </a:r>
            <a:r>
              <a:rPr lang="en-US" b="1" dirty="0"/>
              <a:t>forgiving iniquity and transgression and sin</a:t>
            </a:r>
            <a:r>
              <a:rPr lang="en-US" dirty="0"/>
              <a:t>, but who will by no means clear the guilty, …”</a:t>
            </a:r>
          </a:p>
        </p:txBody>
      </p:sp>
    </p:spTree>
    <p:extLst>
      <p:ext uri="{BB962C8B-B14F-4D97-AF65-F5344CB8AC3E}">
        <p14:creationId xmlns:p14="http://schemas.microsoft.com/office/powerpoint/2010/main" val="242243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A14F5-0E3E-4D8B-6C5C-DB71F8E66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C4E8C-7B9C-AE9D-3A48-BF4BCCF4AF1E}"/>
              </a:ext>
            </a:extLst>
          </p:cNvPr>
          <p:cNvSpPr>
            <a:spLocks noGrp="1"/>
          </p:cNvSpPr>
          <p:nvPr>
            <p:ph type="title"/>
          </p:nvPr>
        </p:nvSpPr>
        <p:spPr>
          <a:xfrm>
            <a:off x="628650" y="118629"/>
            <a:ext cx="7886700" cy="763960"/>
          </a:xfrm>
        </p:spPr>
        <p:txBody>
          <a:bodyPr>
            <a:normAutofit/>
          </a:bodyPr>
          <a:lstStyle/>
          <a:p>
            <a:pPr algn="ctr"/>
            <a:r>
              <a:rPr lang="en-US" b="1" u="sng" dirty="0"/>
              <a:t>Righteousness by Faith</a:t>
            </a:r>
          </a:p>
        </p:txBody>
      </p:sp>
      <p:sp>
        <p:nvSpPr>
          <p:cNvPr id="7" name="Content Placeholder 6">
            <a:extLst>
              <a:ext uri="{FF2B5EF4-FFF2-40B4-BE49-F238E27FC236}">
                <a16:creationId xmlns:a16="http://schemas.microsoft.com/office/drawing/2014/main" id="{AD265579-F6B7-46AE-89D2-516A2872C1B2}"/>
              </a:ext>
            </a:extLst>
          </p:cNvPr>
          <p:cNvSpPr>
            <a:spLocks noGrp="1"/>
          </p:cNvSpPr>
          <p:nvPr>
            <p:ph idx="1"/>
          </p:nvPr>
        </p:nvSpPr>
        <p:spPr>
          <a:xfrm>
            <a:off x="0" y="1072443"/>
            <a:ext cx="9143999" cy="5617723"/>
          </a:xfrm>
        </p:spPr>
        <p:txBody>
          <a:bodyPr>
            <a:normAutofit fontScale="92500" lnSpcReduction="10000"/>
          </a:bodyPr>
          <a:lstStyle/>
          <a:p>
            <a:pPr>
              <a:spcBef>
                <a:spcPts val="0"/>
              </a:spcBef>
              <a:spcAft>
                <a:spcPts val="1800"/>
              </a:spcAft>
            </a:pPr>
            <a:r>
              <a:rPr lang="en-US" b="1" dirty="0"/>
              <a:t>4:16</a:t>
            </a:r>
            <a:r>
              <a:rPr lang="en-US" dirty="0"/>
              <a:t>  Why does God continue to repeat that </a:t>
            </a:r>
            <a:r>
              <a:rPr lang="en-US" b="1" dirty="0"/>
              <a:t>salvation is by grace through faith</a:t>
            </a:r>
            <a:r>
              <a:rPr lang="en-US" dirty="0"/>
              <a:t>?</a:t>
            </a:r>
          </a:p>
          <a:p>
            <a:pPr>
              <a:spcBef>
                <a:spcPts val="0"/>
              </a:spcBef>
              <a:spcAft>
                <a:spcPts val="1800"/>
              </a:spcAft>
            </a:pPr>
            <a:r>
              <a:rPr lang="en-US" b="1" dirty="0"/>
              <a:t>Proverbs 16:25 &gt; </a:t>
            </a:r>
            <a:r>
              <a:rPr lang="en-US" dirty="0"/>
              <a:t>Because </a:t>
            </a:r>
            <a:r>
              <a:rPr lang="en-US" b="1" dirty="0"/>
              <a:t>it is not </a:t>
            </a:r>
            <a:r>
              <a:rPr lang="en-US" dirty="0"/>
              <a:t>our </a:t>
            </a:r>
            <a:r>
              <a:rPr lang="en-US" b="1" dirty="0"/>
              <a:t>normal</a:t>
            </a:r>
            <a:r>
              <a:rPr lang="en-US" dirty="0"/>
              <a:t> way of thinking.  Consider these ways to become righteous:</a:t>
            </a:r>
          </a:p>
          <a:p>
            <a:pPr lvl="1">
              <a:spcBef>
                <a:spcPts val="0"/>
              </a:spcBef>
              <a:spcAft>
                <a:spcPts val="1800"/>
              </a:spcAft>
            </a:pPr>
            <a:r>
              <a:rPr lang="en-US" dirty="0"/>
              <a:t>Hinduism: practice disciplined meditation</a:t>
            </a:r>
          </a:p>
          <a:p>
            <a:pPr lvl="1">
              <a:spcBef>
                <a:spcPts val="0"/>
              </a:spcBef>
              <a:spcAft>
                <a:spcPts val="1800"/>
              </a:spcAft>
            </a:pPr>
            <a:r>
              <a:rPr lang="en-US" dirty="0"/>
              <a:t>Buddhism: follow the “Eightfold Path”</a:t>
            </a:r>
          </a:p>
          <a:p>
            <a:pPr lvl="1">
              <a:spcBef>
                <a:spcPts val="0"/>
              </a:spcBef>
              <a:spcAft>
                <a:spcPts val="1800"/>
              </a:spcAft>
            </a:pPr>
            <a:r>
              <a:rPr lang="en-US" dirty="0"/>
              <a:t>Islam: obey the “Five Pillars”</a:t>
            </a:r>
          </a:p>
          <a:p>
            <a:pPr lvl="1">
              <a:spcBef>
                <a:spcPts val="0"/>
              </a:spcBef>
              <a:spcAft>
                <a:spcPts val="1800"/>
              </a:spcAft>
            </a:pPr>
            <a:r>
              <a:rPr lang="en-US" dirty="0"/>
              <a:t>Judaism: obey all commandments</a:t>
            </a:r>
          </a:p>
          <a:p>
            <a:pPr lvl="1">
              <a:spcBef>
                <a:spcPts val="0"/>
              </a:spcBef>
              <a:spcAft>
                <a:spcPts val="1800"/>
              </a:spcAft>
            </a:pPr>
            <a:r>
              <a:rPr lang="en-US" b="1" dirty="0"/>
              <a:t>Biblical Christianity</a:t>
            </a:r>
            <a:r>
              <a:rPr lang="en-US" dirty="0"/>
              <a:t>: </a:t>
            </a:r>
            <a:r>
              <a:rPr lang="en-US" u="sng" dirty="0"/>
              <a:t>receive the gift</a:t>
            </a:r>
            <a:r>
              <a:rPr lang="en-US" dirty="0"/>
              <a:t> of forgiveness from God</a:t>
            </a:r>
          </a:p>
          <a:p>
            <a:pPr>
              <a:spcBef>
                <a:spcPts val="0"/>
              </a:spcBef>
              <a:spcAft>
                <a:spcPts val="1800"/>
              </a:spcAft>
            </a:pPr>
            <a:r>
              <a:rPr lang="en-US" b="1" dirty="0"/>
              <a:t>4:17,18</a:t>
            </a:r>
            <a:r>
              <a:rPr lang="en-US" dirty="0"/>
              <a:t>  We can all be children of Abraham (Gen 17:5)!</a:t>
            </a:r>
          </a:p>
          <a:p>
            <a:pPr>
              <a:spcBef>
                <a:spcPts val="0"/>
              </a:spcBef>
              <a:spcAft>
                <a:spcPts val="1800"/>
              </a:spcAft>
            </a:pPr>
            <a:r>
              <a:rPr lang="en-US" b="1" dirty="0"/>
              <a:t>4:20-25</a:t>
            </a:r>
            <a:r>
              <a:rPr lang="en-US" dirty="0"/>
              <a:t>  Why does God continue to repeat that </a:t>
            </a:r>
            <a:r>
              <a:rPr lang="en-US" b="1" dirty="0"/>
              <a:t>salvation is by grace through faith</a:t>
            </a:r>
            <a:r>
              <a:rPr lang="en-US" dirty="0"/>
              <a:t>?</a:t>
            </a:r>
          </a:p>
        </p:txBody>
      </p:sp>
    </p:spTree>
    <p:extLst>
      <p:ext uri="{BB962C8B-B14F-4D97-AF65-F5344CB8AC3E}">
        <p14:creationId xmlns:p14="http://schemas.microsoft.com/office/powerpoint/2010/main" val="3603454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699908" y="1073889"/>
            <a:ext cx="7747000" cy="5616278"/>
          </a:xfrm>
        </p:spPr>
        <p:txBody>
          <a:bodyPr>
            <a:normAutofit/>
          </a:bodyPr>
          <a:lstStyle/>
          <a:p>
            <a:pPr>
              <a:lnSpc>
                <a:spcPct val="15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by grace alone through faith alone.</a:t>
            </a:r>
          </a:p>
          <a:p>
            <a:pPr>
              <a:lnSpc>
                <a:spcPct val="15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by grace alone through faith alone.</a:t>
            </a:r>
          </a:p>
          <a:p>
            <a:pPr>
              <a:lnSpc>
                <a:spcPct val="15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by grace alone through faith alone.</a:t>
            </a:r>
          </a:p>
          <a:p>
            <a:pPr>
              <a:lnSpc>
                <a:spcPct val="15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by grace alone through faith alone.</a:t>
            </a:r>
          </a:p>
          <a:p>
            <a:pPr>
              <a:lnSpc>
                <a:spcPct val="15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by grace alone through faith alone.</a:t>
            </a:r>
          </a:p>
          <a:p>
            <a:pPr>
              <a:lnSpc>
                <a:spcPct val="15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5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41707D12-BBD3-29CB-B904-BAF3521A1F87}"/>
              </a:ext>
            </a:extLst>
          </p:cNvPr>
          <p:cNvPicPr>
            <a:picLocks noChangeAspect="1"/>
          </p:cNvPicPr>
          <p:nvPr/>
        </p:nvPicPr>
        <p:blipFill>
          <a:blip r:embed="rId3">
            <a:alphaModFix amt="35000"/>
          </a:blip>
          <a:stretch>
            <a:fillRect/>
          </a:stretch>
        </p:blipFill>
        <p:spPr>
          <a:xfrm>
            <a:off x="0" y="167833"/>
            <a:ext cx="9144000" cy="6723270"/>
          </a:xfrm>
          <a:prstGeom prst="rect">
            <a:avLst/>
          </a:prstGeom>
        </p:spPr>
      </p:pic>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3875</TotalTime>
  <Words>1582</Words>
  <Application>Microsoft Office PowerPoint</Application>
  <PresentationFormat>On-screen Show (4:3)</PresentationFormat>
  <Paragraphs>98</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Cambria</vt:lpstr>
      <vt:lpstr>Wingdings</vt:lpstr>
      <vt:lpstr>Office Theme</vt:lpstr>
      <vt:lpstr>Romans 4</vt:lpstr>
      <vt:lpstr>PowerPoint Presentation</vt:lpstr>
      <vt:lpstr>Abraham and David</vt:lpstr>
      <vt:lpstr>Faith first … Circumcision next</vt:lpstr>
      <vt:lpstr>True Circumcision</vt:lpstr>
      <vt:lpstr>Righteousness by Faith</vt:lpstr>
      <vt:lpstr>iniquity, transgression, and sin</vt:lpstr>
      <vt:lpstr>Righteousness by Faith</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130</cp:revision>
  <dcterms:created xsi:type="dcterms:W3CDTF">2022-11-02T22:17:55Z</dcterms:created>
  <dcterms:modified xsi:type="dcterms:W3CDTF">2025-08-02T17:13:57Z</dcterms:modified>
</cp:coreProperties>
</file>