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02" r:id="rId3"/>
    <p:sldId id="303" r:id="rId4"/>
    <p:sldId id="294" r:id="rId5"/>
    <p:sldId id="296" r:id="rId6"/>
    <p:sldId id="295" r:id="rId7"/>
    <p:sldId id="301" r:id="rId8"/>
    <p:sldId id="30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9954" autoAdjust="0"/>
  </p:normalViewPr>
  <p:slideViewPr>
    <p:cSldViewPr snapToGrid="0">
      <p:cViewPr varScale="1">
        <p:scale>
          <a:sx n="93" d="100"/>
          <a:sy n="93" d="100"/>
        </p:scale>
        <p:origin x="1236" y="90"/>
      </p:cViewPr>
      <p:guideLst/>
    </p:cSldViewPr>
  </p:slideViewPr>
  <p:notesTextViewPr>
    <p:cViewPr>
      <p:scale>
        <a:sx n="176" d="100"/>
        <a:sy n="176" d="100"/>
      </p:scale>
      <p:origin x="0" y="0"/>
    </p:cViewPr>
  </p:notesTextViewPr>
  <p:sorterViewPr>
    <p:cViewPr>
      <p:scale>
        <a:sx n="200" d="100"/>
        <a:sy n="200" d="100"/>
      </p:scale>
      <p:origin x="0" y="-23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8/30/2025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Before we begin, I want to ask your opinion.  Suppose you were to ask people on the street about the worst sins people can commit, what do you think they would say?  Probably crimes against humanity and society (murder, rape, fraud, human trafficking, </a:t>
            </a:r>
            <a:r>
              <a:rPr lang="en-US" sz="1200" b="0" i="0" kern="1200" dirty="0" err="1">
                <a:solidFill>
                  <a:schemeClr val="tx1"/>
                </a:solidFill>
                <a:effectLst/>
                <a:latin typeface="+mn-lt"/>
                <a:ea typeface="+mn-ea"/>
                <a:cs typeface="+mn-cs"/>
              </a:rPr>
              <a:t>etc</a:t>
            </a:r>
            <a:r>
              <a:rPr lang="en-US" sz="1200" b="0" i="0" kern="1200" dirty="0">
                <a:solidFill>
                  <a:schemeClr val="tx1"/>
                </a:solidFill>
                <a:effectLst/>
                <a:latin typeface="+mn-lt"/>
                <a:ea typeface="+mn-ea"/>
                <a:cs typeface="+mn-cs"/>
              </a:rPr>
              <a:t>).  Very few people would actually think about sins against God.</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6C5BC-D788-F3D7-D788-979A6FAAC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CB7DD-0998-0B6C-0BE8-11584E08D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C65C6-4ADE-50A1-151B-22885292B47C}"/>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We just finished reading the book of 1 Kings.  One of the things that you see is a </a:t>
            </a:r>
            <a:r>
              <a:rPr lang="en-US" sz="1200" b="1" i="0" kern="1200" dirty="0">
                <a:solidFill>
                  <a:schemeClr val="tx1"/>
                </a:solidFill>
                <a:effectLst/>
                <a:latin typeface="+mn-lt"/>
                <a:ea typeface="+mn-ea"/>
                <a:cs typeface="+mn-cs"/>
              </a:rPr>
              <a:t>constant repetition of sin </a:t>
            </a:r>
            <a:r>
              <a:rPr lang="en-US" sz="1200" b="0" i="0" kern="1200" dirty="0">
                <a:solidFill>
                  <a:schemeClr val="tx1"/>
                </a:solidFill>
                <a:effectLst/>
                <a:latin typeface="+mn-lt"/>
                <a:ea typeface="+mn-ea"/>
                <a:cs typeface="+mn-cs"/>
              </a:rPr>
              <a:t>among the </a:t>
            </a:r>
            <a:r>
              <a:rPr lang="en-US" sz="1200" b="1" i="0" kern="1200" dirty="0">
                <a:solidFill>
                  <a:schemeClr val="tx1"/>
                </a:solidFill>
                <a:effectLst/>
                <a:latin typeface="+mn-lt"/>
                <a:ea typeface="+mn-ea"/>
                <a:cs typeface="+mn-cs"/>
              </a:rPr>
              <a:t>leaders of Isael</a:t>
            </a:r>
            <a:r>
              <a:rPr lang="en-US" sz="1200" b="0" i="0" kern="1200" dirty="0">
                <a:solidFill>
                  <a:schemeClr val="tx1"/>
                </a:solidFill>
                <a:effectLst/>
                <a:latin typeface="+mn-lt"/>
                <a:ea typeface="+mn-ea"/>
                <a:cs typeface="+mn-cs"/>
              </a:rPr>
              <a:t>.  As you see how much evil occurs “in the sight of the Lord,” you might wonder what it is.</a:t>
            </a:r>
          </a:p>
        </p:txBody>
      </p:sp>
      <p:sp>
        <p:nvSpPr>
          <p:cNvPr id="4" name="Slide Number Placeholder 3">
            <a:extLst>
              <a:ext uri="{FF2B5EF4-FFF2-40B4-BE49-F238E27FC236}">
                <a16:creationId xmlns:a16="http://schemas.microsoft.com/office/drawing/2014/main" id="{3F5C19D1-E3C5-5F81-899D-664647EFAF24}"/>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930161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518FD-DC23-011B-1CF6-DBA51CF294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CE1C1E-92EC-BAD1-C751-FF42FF22B5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8D3A96-40C0-246A-41D3-A2C2DBD5851F}"/>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It quickly becomes clear that the evil sin of the kings of Israel is idolatry.  When people turn away from the true God, they make a false god and worship it.  Basically, they choose a god that satisfies their sinful desires.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Idols people serve today include Buddha, money, education, Gaokao, family, traditions, self, etc.</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When you understand how widespread idolatry is, you begin to see sin as God does: our rebellion against God (our creator) is the same as refusing to submit and declaring war on Him.</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B6E7821-82E2-473E-68E4-080A1795354B}"/>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619274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630DC-A251-5115-4CEE-8C3552FA6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A7BF7B-E619-D15F-793D-A06ED7988C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E8A2B-FDA5-2B3E-6FCF-A297F125E20A}"/>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To be “justified” is a one-time legal declaration with continuing results. The first great result of justification is that the sinner’s war with God is ended forever!</a:t>
            </a:r>
          </a:p>
        </p:txBody>
      </p:sp>
      <p:sp>
        <p:nvSpPr>
          <p:cNvPr id="4" name="Slide Number Placeholder 3">
            <a:extLst>
              <a:ext uri="{FF2B5EF4-FFF2-40B4-BE49-F238E27FC236}">
                <a16:creationId xmlns:a16="http://schemas.microsoft.com/office/drawing/2014/main" id="{233682D3-2F85-D3FC-CE80-6808B51A744D}"/>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109805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1BE13-E15C-CBA2-1A4A-BF6412412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323CB8-CBEA-AA37-3366-2DE50528C3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D60F0-FD7E-4325-BABC-C41AAE1BA82B}"/>
              </a:ext>
            </a:extLst>
          </p:cNvPr>
          <p:cNvSpPr>
            <a:spLocks noGrp="1"/>
          </p:cNvSpPr>
          <p:nvPr>
            <p:ph type="body" idx="1"/>
          </p:nvPr>
        </p:nvSpPr>
        <p:spPr/>
        <p:txBody>
          <a:bodyPr/>
          <a:lstStyle/>
          <a:p>
            <a:r>
              <a:rPr lang="zh-CN" altLang="en-US" sz="1200" b="0" i="0" kern="1200" dirty="0">
                <a:solidFill>
                  <a:schemeClr val="tx1"/>
                </a:solidFill>
                <a:effectLst/>
                <a:latin typeface="+mn-lt"/>
                <a:ea typeface="+mn-ea"/>
                <a:cs typeface="+mn-cs"/>
              </a:rPr>
              <a:t>盼望 </a:t>
            </a:r>
            <a:r>
              <a:rPr lang="en-US" altLang="zh-CN" sz="1200" b="0" i="0" kern="1200" dirty="0">
                <a:solidFill>
                  <a:schemeClr val="tx1"/>
                </a:solidFill>
                <a:effectLst/>
                <a:latin typeface="+mn-lt"/>
                <a:ea typeface="+mn-ea"/>
                <a:cs typeface="+mn-cs"/>
              </a:rPr>
              <a:t>h</a:t>
            </a:r>
            <a:r>
              <a:rPr lang="en-US" sz="1200" b="0" i="0" kern="1200" dirty="0">
                <a:solidFill>
                  <a:schemeClr val="tx1"/>
                </a:solidFill>
                <a:effectLst/>
                <a:latin typeface="+mn-lt"/>
                <a:ea typeface="+mn-ea"/>
                <a:cs typeface="+mn-cs"/>
              </a:rPr>
              <a:t>ope (</a:t>
            </a:r>
            <a:r>
              <a:rPr lang="en-US" sz="1200" b="0" i="0" kern="1200" dirty="0" err="1">
                <a:solidFill>
                  <a:schemeClr val="tx1"/>
                </a:solidFill>
                <a:effectLst/>
                <a:latin typeface="+mn-lt"/>
                <a:ea typeface="+mn-ea"/>
                <a:cs typeface="+mn-cs"/>
              </a:rPr>
              <a:t>Pànwàng</a:t>
            </a:r>
            <a:r>
              <a:rPr lang="en-US" sz="1200" b="0" i="0" kern="1200" dirty="0">
                <a:solidFill>
                  <a:schemeClr val="tx1"/>
                </a:solidFill>
                <a:effectLst/>
                <a:latin typeface="+mn-lt"/>
                <a:ea typeface="+mn-ea"/>
                <a:cs typeface="+mn-cs"/>
              </a:rPr>
              <a:t> – looking forward to)   not   </a:t>
            </a:r>
            <a:r>
              <a:rPr lang="zh-CN" altLang="en-US" sz="1200" b="0" i="0" kern="1200" dirty="0">
                <a:solidFill>
                  <a:schemeClr val="tx1"/>
                </a:solidFill>
                <a:effectLst/>
                <a:latin typeface="+mn-lt"/>
                <a:ea typeface="+mn-ea"/>
                <a:cs typeface="+mn-cs"/>
              </a:rPr>
              <a:t>希望 </a:t>
            </a:r>
            <a:r>
              <a:rPr lang="en-US" altLang="zh-CN" sz="1200" b="0" i="0" kern="1200" dirty="0">
                <a:solidFill>
                  <a:schemeClr val="tx1"/>
                </a:solidFill>
                <a:effectLst/>
                <a:latin typeface="+mn-lt"/>
                <a:ea typeface="+mn-ea"/>
                <a:cs typeface="+mn-cs"/>
              </a:rPr>
              <a:t>(</a:t>
            </a:r>
            <a:r>
              <a:rPr lang="en-US" sz="1200" b="0" i="0" kern="1200" dirty="0" err="1">
                <a:solidFill>
                  <a:schemeClr val="tx1"/>
                </a:solidFill>
                <a:effectLst/>
                <a:latin typeface="+mn-lt"/>
                <a:ea typeface="+mn-ea"/>
                <a:cs typeface="+mn-cs"/>
              </a:rPr>
              <a:t>Xīwàng</a:t>
            </a:r>
            <a:r>
              <a:rPr lang="en-US" sz="1200" b="0" i="0" kern="1200" dirty="0">
                <a:solidFill>
                  <a:schemeClr val="tx1"/>
                </a:solidFill>
                <a:effectLst/>
                <a:latin typeface="+mn-lt"/>
                <a:ea typeface="+mn-ea"/>
                <a:cs typeface="+mn-cs"/>
              </a:rPr>
              <a:t> – wishing)</a:t>
            </a:r>
          </a:p>
        </p:txBody>
      </p:sp>
      <p:sp>
        <p:nvSpPr>
          <p:cNvPr id="4" name="Slide Number Placeholder 3">
            <a:extLst>
              <a:ext uri="{FF2B5EF4-FFF2-40B4-BE49-F238E27FC236}">
                <a16:creationId xmlns:a16="http://schemas.microsoft.com/office/drawing/2014/main" id="{157C99A7-ECBC-CB11-9B07-D3DE2A39E47C}"/>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787100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C65A6-8820-0EBA-0B88-EA9BF8F1F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C7E5D5-5403-790C-270F-17D659880E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338F58-56BA-04C2-F56F-302FDB49BA11}"/>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D8C05EF-2943-54FD-68F9-5D0811CB82ED}"/>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20764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01BC9-C2C3-9A80-5A35-DBABF7AFA2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380F8-6B91-F409-FD9F-BD5D4CB1F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BECF0-D125-4AA8-8759-359EC4D07844}"/>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518ADA6-98FA-0D18-7D07-02AEC8726B74}"/>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255752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B2DA1-3C4B-C681-B432-C88D7499E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B518C9-5860-2B92-61A9-172D7A64A4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AA5290-055A-941F-7446-770B8C53D0D3}"/>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Jesus is infinitely greater than Adam and His work has immeasurably greater impact:</a:t>
            </a:r>
          </a:p>
          <a:p>
            <a:r>
              <a:rPr lang="en-US" sz="1200" b="0" i="0" kern="1200" dirty="0">
                <a:solidFill>
                  <a:schemeClr val="tx1"/>
                </a:solidFill>
                <a:effectLst/>
                <a:latin typeface="+mn-lt"/>
                <a:ea typeface="+mn-ea"/>
                <a:cs typeface="+mn-cs"/>
              </a:rPr>
              <a:t>v.15 – “much more have the grace of God”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v.17 – Adam’s sin brough universal death, exactly the opposite of what he expected and what Satan promised (“you will be like God”)</a:t>
            </a:r>
          </a:p>
          <a:p>
            <a:r>
              <a:rPr lang="en-US" sz="1200" b="0" i="0" kern="1200" dirty="0">
                <a:solidFill>
                  <a:schemeClr val="tx1"/>
                </a:solidFill>
                <a:effectLst/>
                <a:latin typeface="+mn-lt"/>
                <a:ea typeface="+mn-ea"/>
                <a:cs typeface="+mn-cs"/>
              </a:rPr>
              <a:t>v.17 – Christ’s sacrifice brought exactly what He intended.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v.18 – one act of each person changed the course of history</a:t>
            </a:r>
          </a:p>
        </p:txBody>
      </p:sp>
      <p:sp>
        <p:nvSpPr>
          <p:cNvPr id="4" name="Slide Number Placeholder 3">
            <a:extLst>
              <a:ext uri="{FF2B5EF4-FFF2-40B4-BE49-F238E27FC236}">
                <a16:creationId xmlns:a16="http://schemas.microsoft.com/office/drawing/2014/main" id="{E44BA70C-22FA-3ACD-E023-639A0825FA6C}"/>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675792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8/30/2025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8/30/2025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8/30/2025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8/30/2025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5</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Peace with God</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6E6B4-3CE6-6CB7-815D-6B32CE0A9D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086B1-CE86-9B64-62C4-306EB9D13BCF}"/>
              </a:ext>
            </a:extLst>
          </p:cNvPr>
          <p:cNvSpPr>
            <a:spLocks noGrp="1"/>
          </p:cNvSpPr>
          <p:nvPr>
            <p:ph type="title"/>
          </p:nvPr>
        </p:nvSpPr>
        <p:spPr>
          <a:xfrm>
            <a:off x="628650" y="118629"/>
            <a:ext cx="7886700" cy="763960"/>
          </a:xfrm>
        </p:spPr>
        <p:txBody>
          <a:bodyPr>
            <a:normAutofit/>
          </a:bodyPr>
          <a:lstStyle/>
          <a:p>
            <a:pPr algn="ctr"/>
            <a:r>
              <a:rPr lang="en-US" b="1" u="sng" dirty="0"/>
              <a:t>Very Evil Kings</a:t>
            </a:r>
            <a:r>
              <a:rPr lang="en-US" b="1" dirty="0"/>
              <a:t> (1 Kings)</a:t>
            </a:r>
          </a:p>
        </p:txBody>
      </p:sp>
      <p:sp>
        <p:nvSpPr>
          <p:cNvPr id="7" name="Content Placeholder 6">
            <a:extLst>
              <a:ext uri="{FF2B5EF4-FFF2-40B4-BE49-F238E27FC236}">
                <a16:creationId xmlns:a16="http://schemas.microsoft.com/office/drawing/2014/main" id="{86B0703C-2612-5BE8-960E-E5A7ADA45A7E}"/>
              </a:ext>
            </a:extLst>
          </p:cNvPr>
          <p:cNvSpPr>
            <a:spLocks noGrp="1"/>
          </p:cNvSpPr>
          <p:nvPr>
            <p:ph idx="1"/>
          </p:nvPr>
        </p:nvSpPr>
        <p:spPr>
          <a:xfrm>
            <a:off x="170118" y="1072443"/>
            <a:ext cx="8835655" cy="5617723"/>
          </a:xfrm>
        </p:spPr>
        <p:txBody>
          <a:bodyPr>
            <a:normAutofit fontScale="92500"/>
          </a:bodyPr>
          <a:lstStyle/>
          <a:p>
            <a:pPr>
              <a:spcBef>
                <a:spcPts val="0"/>
              </a:spcBef>
              <a:spcAft>
                <a:spcPts val="1800"/>
              </a:spcAft>
            </a:pPr>
            <a:r>
              <a:rPr lang="en-US" b="1" dirty="0"/>
              <a:t>11:6  “</a:t>
            </a:r>
            <a:r>
              <a:rPr lang="en-US" dirty="0"/>
              <a:t>Solomon did what was </a:t>
            </a:r>
            <a:r>
              <a:rPr lang="en-US" b="1" dirty="0"/>
              <a:t>evil</a:t>
            </a:r>
            <a:r>
              <a:rPr lang="en-US" dirty="0"/>
              <a:t> in the sight of the LORD”</a:t>
            </a:r>
          </a:p>
          <a:p>
            <a:pPr>
              <a:spcBef>
                <a:spcPts val="0"/>
              </a:spcBef>
              <a:spcAft>
                <a:spcPts val="1800"/>
              </a:spcAft>
            </a:pPr>
            <a:r>
              <a:rPr lang="en-US" b="1" dirty="0"/>
              <a:t>13:33</a:t>
            </a:r>
            <a:r>
              <a:rPr lang="en-US" dirty="0"/>
              <a:t>   “Jeroboam did not turn from his </a:t>
            </a:r>
            <a:r>
              <a:rPr lang="en-US" b="1" dirty="0"/>
              <a:t>evil </a:t>
            </a:r>
            <a:r>
              <a:rPr lang="en-US" dirty="0"/>
              <a:t>way,”</a:t>
            </a:r>
          </a:p>
          <a:p>
            <a:pPr>
              <a:spcBef>
                <a:spcPts val="0"/>
              </a:spcBef>
              <a:spcAft>
                <a:spcPts val="1800"/>
              </a:spcAft>
            </a:pPr>
            <a:r>
              <a:rPr lang="en-US" b="1" dirty="0"/>
              <a:t>14:22</a:t>
            </a:r>
            <a:r>
              <a:rPr lang="en-US" dirty="0"/>
              <a:t> “Judah did what was </a:t>
            </a:r>
            <a:r>
              <a:rPr lang="en-US" b="1" dirty="0"/>
              <a:t>evil</a:t>
            </a:r>
            <a:r>
              <a:rPr lang="en-US" dirty="0"/>
              <a:t> in the sight of the LORD,”</a:t>
            </a:r>
          </a:p>
          <a:p>
            <a:pPr>
              <a:spcBef>
                <a:spcPts val="0"/>
              </a:spcBef>
              <a:spcAft>
                <a:spcPts val="1800"/>
              </a:spcAft>
            </a:pPr>
            <a:r>
              <a:rPr lang="en-US" b="1" dirty="0"/>
              <a:t>15:26</a:t>
            </a:r>
            <a:r>
              <a:rPr lang="en-US" dirty="0"/>
              <a:t>  “Nadab … did what was </a:t>
            </a:r>
            <a:r>
              <a:rPr lang="en-US" b="1" dirty="0"/>
              <a:t>evil</a:t>
            </a:r>
            <a:r>
              <a:rPr lang="en-US" dirty="0"/>
              <a:t> in the sight of the LORD”</a:t>
            </a:r>
          </a:p>
          <a:p>
            <a:pPr>
              <a:spcBef>
                <a:spcPts val="0"/>
              </a:spcBef>
              <a:spcAft>
                <a:spcPts val="1800"/>
              </a:spcAft>
            </a:pPr>
            <a:r>
              <a:rPr lang="en-US" b="1" dirty="0"/>
              <a:t>15:34</a:t>
            </a:r>
            <a:r>
              <a:rPr lang="en-US" dirty="0"/>
              <a:t>  “Baasha … did what was </a:t>
            </a:r>
            <a:r>
              <a:rPr lang="en-US" b="1" dirty="0"/>
              <a:t>evil</a:t>
            </a:r>
            <a:r>
              <a:rPr lang="en-US" dirty="0"/>
              <a:t> in the sight of the LORD”</a:t>
            </a:r>
          </a:p>
          <a:p>
            <a:pPr>
              <a:spcBef>
                <a:spcPts val="0"/>
              </a:spcBef>
              <a:spcAft>
                <a:spcPts val="1800"/>
              </a:spcAft>
            </a:pPr>
            <a:r>
              <a:rPr lang="en-US" b="1" dirty="0"/>
              <a:t>16:25 </a:t>
            </a:r>
            <a:r>
              <a:rPr lang="en-US" dirty="0"/>
              <a:t> “Omri did what was </a:t>
            </a:r>
            <a:r>
              <a:rPr lang="en-US" b="1" dirty="0"/>
              <a:t>evil</a:t>
            </a:r>
            <a:r>
              <a:rPr lang="en-US" dirty="0"/>
              <a:t> in the sight of the LORD, and did </a:t>
            </a:r>
            <a:r>
              <a:rPr lang="en-US" b="1" dirty="0"/>
              <a:t>more evil </a:t>
            </a:r>
            <a:r>
              <a:rPr lang="en-US" dirty="0"/>
              <a:t>than all who were before him”</a:t>
            </a:r>
          </a:p>
          <a:p>
            <a:pPr>
              <a:spcBef>
                <a:spcPts val="0"/>
              </a:spcBef>
              <a:spcAft>
                <a:spcPts val="1800"/>
              </a:spcAft>
            </a:pPr>
            <a:r>
              <a:rPr lang="en-US" b="1" dirty="0"/>
              <a:t>16:30</a:t>
            </a:r>
            <a:r>
              <a:rPr lang="en-US" dirty="0"/>
              <a:t>  “Ahab the son of Omri did </a:t>
            </a:r>
            <a:r>
              <a:rPr lang="en-US" b="1" dirty="0"/>
              <a:t>evil</a:t>
            </a:r>
            <a:r>
              <a:rPr lang="en-US" dirty="0"/>
              <a:t> in the sight of the LORD, </a:t>
            </a:r>
            <a:r>
              <a:rPr lang="en-US" b="1" dirty="0"/>
              <a:t>more</a:t>
            </a:r>
            <a:r>
              <a:rPr lang="en-US" dirty="0"/>
              <a:t> than all who were before him”</a:t>
            </a:r>
          </a:p>
          <a:p>
            <a:pPr>
              <a:spcBef>
                <a:spcPts val="0"/>
              </a:spcBef>
              <a:spcAft>
                <a:spcPts val="1800"/>
              </a:spcAft>
            </a:pPr>
            <a:r>
              <a:rPr lang="en-US" b="1" dirty="0"/>
              <a:t>22:52</a:t>
            </a:r>
            <a:r>
              <a:rPr lang="en-US" dirty="0"/>
              <a:t>  “Ahaziah … did what was </a:t>
            </a:r>
            <a:r>
              <a:rPr lang="en-US" b="1" dirty="0"/>
              <a:t>evil</a:t>
            </a:r>
            <a:r>
              <a:rPr lang="en-US" dirty="0"/>
              <a:t> in the sight of the LORD”</a:t>
            </a:r>
          </a:p>
          <a:p>
            <a:pPr>
              <a:spcBef>
                <a:spcPts val="0"/>
              </a:spcBef>
              <a:spcAft>
                <a:spcPts val="1800"/>
              </a:spcAft>
            </a:pPr>
            <a:endParaRPr lang="en-US" dirty="0"/>
          </a:p>
        </p:txBody>
      </p:sp>
    </p:spTree>
    <p:extLst>
      <p:ext uri="{BB962C8B-B14F-4D97-AF65-F5344CB8AC3E}">
        <p14:creationId xmlns:p14="http://schemas.microsoft.com/office/powerpoint/2010/main" val="2004639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C7620-A6C9-E18B-2B54-AC0E9BFFC7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03F03B-CAA0-516E-59C9-B6D00B744C27}"/>
              </a:ext>
            </a:extLst>
          </p:cNvPr>
          <p:cNvSpPr>
            <a:spLocks noGrp="1"/>
          </p:cNvSpPr>
          <p:nvPr>
            <p:ph type="title"/>
          </p:nvPr>
        </p:nvSpPr>
        <p:spPr>
          <a:xfrm>
            <a:off x="628650" y="118629"/>
            <a:ext cx="7886700" cy="763960"/>
          </a:xfrm>
        </p:spPr>
        <p:txBody>
          <a:bodyPr>
            <a:normAutofit/>
          </a:bodyPr>
          <a:lstStyle/>
          <a:p>
            <a:pPr algn="ctr"/>
            <a:r>
              <a:rPr lang="en-US" b="1" u="sng" dirty="0"/>
              <a:t>A Very Evil Sin</a:t>
            </a:r>
            <a:r>
              <a:rPr lang="en-US" b="1" dirty="0"/>
              <a:t> (1 Kings)</a:t>
            </a:r>
          </a:p>
        </p:txBody>
      </p:sp>
      <p:sp>
        <p:nvSpPr>
          <p:cNvPr id="7" name="Content Placeholder 6">
            <a:extLst>
              <a:ext uri="{FF2B5EF4-FFF2-40B4-BE49-F238E27FC236}">
                <a16:creationId xmlns:a16="http://schemas.microsoft.com/office/drawing/2014/main" id="{9B08B47B-1AF9-EF25-BE49-3918EA6878B8}"/>
              </a:ext>
            </a:extLst>
          </p:cNvPr>
          <p:cNvSpPr>
            <a:spLocks noGrp="1"/>
          </p:cNvSpPr>
          <p:nvPr>
            <p:ph idx="1"/>
          </p:nvPr>
        </p:nvSpPr>
        <p:spPr>
          <a:xfrm>
            <a:off x="170118" y="1072443"/>
            <a:ext cx="8835655" cy="5617723"/>
          </a:xfrm>
        </p:spPr>
        <p:txBody>
          <a:bodyPr>
            <a:normAutofit fontScale="70000" lnSpcReduction="20000"/>
          </a:bodyPr>
          <a:lstStyle/>
          <a:p>
            <a:pPr>
              <a:spcBef>
                <a:spcPts val="0"/>
              </a:spcBef>
              <a:spcAft>
                <a:spcPts val="1800"/>
              </a:spcAft>
            </a:pPr>
            <a:r>
              <a:rPr lang="en-US" b="1" dirty="0"/>
              <a:t>11:5  “</a:t>
            </a:r>
            <a:r>
              <a:rPr lang="en-US" dirty="0"/>
              <a:t>For Solomon went after </a:t>
            </a:r>
            <a:r>
              <a:rPr lang="en-US" b="1" dirty="0"/>
              <a:t>Ashtoreth</a:t>
            </a:r>
            <a:r>
              <a:rPr lang="en-US" dirty="0"/>
              <a:t> the goddess of the Sidonians, and after </a:t>
            </a:r>
            <a:r>
              <a:rPr lang="en-US" b="1" dirty="0"/>
              <a:t>Milcom</a:t>
            </a:r>
            <a:r>
              <a:rPr lang="en-US" dirty="0"/>
              <a:t> the abomination of the Ammonites.”</a:t>
            </a:r>
          </a:p>
          <a:p>
            <a:pPr>
              <a:spcBef>
                <a:spcPts val="0"/>
              </a:spcBef>
              <a:spcAft>
                <a:spcPts val="1800"/>
              </a:spcAft>
            </a:pPr>
            <a:r>
              <a:rPr lang="en-US" b="1" dirty="0"/>
              <a:t>12:28</a:t>
            </a:r>
            <a:r>
              <a:rPr lang="en-US" dirty="0"/>
              <a:t>   “[Jeroboam] the king took counsel and </a:t>
            </a:r>
            <a:r>
              <a:rPr lang="en-US" b="1" dirty="0"/>
              <a:t>made two calves of gold</a:t>
            </a:r>
            <a:r>
              <a:rPr lang="en-US" dirty="0"/>
              <a:t>. And he said to the people, “You have gone up to Jerusalem long enough. </a:t>
            </a:r>
            <a:r>
              <a:rPr lang="en-US" b="1" dirty="0"/>
              <a:t>Behold your gods</a:t>
            </a:r>
            <a:r>
              <a:rPr lang="en-US" dirty="0"/>
              <a:t>, O Israel, who brought you up out of the land of Egypt.”</a:t>
            </a:r>
          </a:p>
          <a:p>
            <a:pPr>
              <a:spcBef>
                <a:spcPts val="0"/>
              </a:spcBef>
              <a:spcAft>
                <a:spcPts val="1800"/>
              </a:spcAft>
            </a:pPr>
            <a:r>
              <a:rPr lang="en-US" b="1" dirty="0"/>
              <a:t>14:23</a:t>
            </a:r>
            <a:r>
              <a:rPr lang="en-US" dirty="0"/>
              <a:t> “Judah built for themselves </a:t>
            </a:r>
            <a:r>
              <a:rPr lang="en-US" b="1" dirty="0"/>
              <a:t>high places </a:t>
            </a:r>
            <a:r>
              <a:rPr lang="en-US" dirty="0"/>
              <a:t>and </a:t>
            </a:r>
            <a:r>
              <a:rPr lang="en-US" b="1" dirty="0"/>
              <a:t>pillars</a:t>
            </a:r>
            <a:r>
              <a:rPr lang="en-US" dirty="0"/>
              <a:t> and </a:t>
            </a:r>
            <a:r>
              <a:rPr lang="en-US" b="1" dirty="0" err="1"/>
              <a:t>Asherim</a:t>
            </a:r>
            <a:r>
              <a:rPr lang="en-US" dirty="0"/>
              <a:t> on every high hill and under every green tree,”</a:t>
            </a:r>
          </a:p>
          <a:p>
            <a:pPr>
              <a:spcBef>
                <a:spcPts val="0"/>
              </a:spcBef>
              <a:spcAft>
                <a:spcPts val="1800"/>
              </a:spcAft>
            </a:pPr>
            <a:r>
              <a:rPr lang="en-US" b="1" dirty="0"/>
              <a:t>15:26</a:t>
            </a:r>
            <a:r>
              <a:rPr lang="en-US" dirty="0"/>
              <a:t>  “Nadab did what was evil in the sight of the LORD and </a:t>
            </a:r>
            <a:r>
              <a:rPr lang="en-US" b="1" dirty="0"/>
              <a:t>walked in the way of his father [Jeroboam]</a:t>
            </a:r>
            <a:r>
              <a:rPr lang="en-US" dirty="0"/>
              <a:t>”</a:t>
            </a:r>
          </a:p>
          <a:p>
            <a:pPr>
              <a:spcBef>
                <a:spcPts val="0"/>
              </a:spcBef>
              <a:spcAft>
                <a:spcPts val="1800"/>
              </a:spcAft>
            </a:pPr>
            <a:r>
              <a:rPr lang="en-US" b="1" dirty="0"/>
              <a:t>15:34</a:t>
            </a:r>
            <a:r>
              <a:rPr lang="en-US" dirty="0"/>
              <a:t>  “Baasha did what was evil in the sight of the LORD and </a:t>
            </a:r>
            <a:r>
              <a:rPr lang="en-US" b="1" dirty="0"/>
              <a:t>walked in the way of Jeroboam </a:t>
            </a:r>
            <a:r>
              <a:rPr lang="en-US" dirty="0"/>
              <a:t>and in his sin which he made Israel to sin”</a:t>
            </a:r>
          </a:p>
          <a:p>
            <a:pPr>
              <a:spcBef>
                <a:spcPts val="0"/>
              </a:spcBef>
              <a:spcAft>
                <a:spcPts val="1800"/>
              </a:spcAft>
            </a:pPr>
            <a:r>
              <a:rPr lang="en-US" b="1" dirty="0"/>
              <a:t>16:25 </a:t>
            </a:r>
            <a:r>
              <a:rPr lang="en-US" dirty="0"/>
              <a:t> “Omri did what was evil in the sight of the LORD, and did more evil than all who were before him.</a:t>
            </a:r>
            <a:r>
              <a:rPr lang="en-US" b="1" baseline="30000" dirty="0"/>
              <a:t> </a:t>
            </a:r>
            <a:r>
              <a:rPr lang="en-US" dirty="0"/>
              <a:t>For he </a:t>
            </a:r>
            <a:r>
              <a:rPr lang="en-US" b="1" dirty="0"/>
              <a:t>walked in all the way of Jeroboam</a:t>
            </a:r>
            <a:r>
              <a:rPr lang="en-US" dirty="0"/>
              <a:t>”</a:t>
            </a:r>
          </a:p>
          <a:p>
            <a:pPr>
              <a:spcBef>
                <a:spcPts val="0"/>
              </a:spcBef>
              <a:spcAft>
                <a:spcPts val="1800"/>
              </a:spcAft>
            </a:pPr>
            <a:r>
              <a:rPr lang="en-US" b="1" dirty="0"/>
              <a:t>16:30</a:t>
            </a:r>
            <a:r>
              <a:rPr lang="en-US" dirty="0"/>
              <a:t>  “[Ahab] erected an </a:t>
            </a:r>
            <a:r>
              <a:rPr lang="en-US" b="1" dirty="0"/>
              <a:t>altar for Baal </a:t>
            </a:r>
            <a:r>
              <a:rPr lang="en-US" dirty="0"/>
              <a:t>in the house of Baal, which he built in Samaria.</a:t>
            </a:r>
            <a:r>
              <a:rPr lang="en-US" b="1" baseline="30000" dirty="0"/>
              <a:t>  </a:t>
            </a:r>
            <a:r>
              <a:rPr lang="en-US" dirty="0"/>
              <a:t>And Ahab made an </a:t>
            </a:r>
            <a:r>
              <a:rPr lang="en-US" b="1" dirty="0"/>
              <a:t>Asherah</a:t>
            </a:r>
            <a:r>
              <a:rPr lang="en-US" dirty="0"/>
              <a:t>. Ahab did more to provoke the LORD, the God of Israel, to anger than all the kings of Israel who were before him”</a:t>
            </a:r>
          </a:p>
          <a:p>
            <a:pPr>
              <a:spcBef>
                <a:spcPts val="0"/>
              </a:spcBef>
              <a:spcAft>
                <a:spcPts val="1800"/>
              </a:spcAft>
            </a:pPr>
            <a:r>
              <a:rPr lang="en-US" b="1" dirty="0"/>
              <a:t>22:53</a:t>
            </a:r>
            <a:r>
              <a:rPr lang="en-US" dirty="0"/>
              <a:t>  “[Ahaziah] served </a:t>
            </a:r>
            <a:r>
              <a:rPr lang="en-US" b="1" dirty="0"/>
              <a:t>Baal</a:t>
            </a:r>
            <a:r>
              <a:rPr lang="en-US" dirty="0"/>
              <a:t> and worshiped him and provoked the LORD, the God of Israel, to anger in every way that his father had done”</a:t>
            </a:r>
          </a:p>
        </p:txBody>
      </p:sp>
      <p:sp>
        <p:nvSpPr>
          <p:cNvPr id="3" name="TextBox 2">
            <a:extLst>
              <a:ext uri="{FF2B5EF4-FFF2-40B4-BE49-F238E27FC236}">
                <a16:creationId xmlns:a16="http://schemas.microsoft.com/office/drawing/2014/main" id="{53851696-9122-B87A-D955-67F6E9AABDA0}"/>
              </a:ext>
            </a:extLst>
          </p:cNvPr>
          <p:cNvSpPr txBox="1"/>
          <p:nvPr/>
        </p:nvSpPr>
        <p:spPr>
          <a:xfrm>
            <a:off x="2460978" y="1433061"/>
            <a:ext cx="3747911" cy="830997"/>
          </a:xfrm>
          <a:prstGeom prst="rect">
            <a:avLst/>
          </a:prstGeom>
          <a:solidFill>
            <a:schemeClr val="tx1"/>
          </a:solidFill>
        </p:spPr>
        <p:txBody>
          <a:bodyPr wrap="square" rtlCol="0">
            <a:spAutoFit/>
          </a:bodyPr>
          <a:lstStyle/>
          <a:p>
            <a:pPr algn="ctr"/>
            <a:r>
              <a:rPr lang="en-US" sz="4800" dirty="0">
                <a:solidFill>
                  <a:schemeClr val="bg1"/>
                </a:solidFill>
                <a:latin typeface="Jokerman" panose="04090605060D06020702" pitchFamily="82" charset="0"/>
              </a:rPr>
              <a:t>Idolatry</a:t>
            </a:r>
          </a:p>
        </p:txBody>
      </p:sp>
      <p:sp>
        <p:nvSpPr>
          <p:cNvPr id="4" name="TextBox 3">
            <a:extLst>
              <a:ext uri="{FF2B5EF4-FFF2-40B4-BE49-F238E27FC236}">
                <a16:creationId xmlns:a16="http://schemas.microsoft.com/office/drawing/2014/main" id="{94C19198-D169-7AA5-CFCF-64CC3DEBAEFD}"/>
              </a:ext>
            </a:extLst>
          </p:cNvPr>
          <p:cNvSpPr txBox="1"/>
          <p:nvPr/>
        </p:nvSpPr>
        <p:spPr>
          <a:xfrm>
            <a:off x="1190977" y="3012870"/>
            <a:ext cx="6762045" cy="584775"/>
          </a:xfrm>
          <a:prstGeom prst="rect">
            <a:avLst/>
          </a:prstGeom>
          <a:solidFill>
            <a:schemeClr val="tx1"/>
          </a:solidFill>
        </p:spPr>
        <p:txBody>
          <a:bodyPr wrap="square" rtlCol="0">
            <a:spAutoFit/>
          </a:bodyPr>
          <a:lstStyle/>
          <a:p>
            <a:pPr algn="ctr"/>
            <a:r>
              <a:rPr lang="en-US" sz="3200" dirty="0">
                <a:solidFill>
                  <a:schemeClr val="bg1"/>
                </a:solidFill>
              </a:rPr>
              <a:t>What idols to people serve today?</a:t>
            </a:r>
          </a:p>
        </p:txBody>
      </p:sp>
      <p:sp>
        <p:nvSpPr>
          <p:cNvPr id="5" name="TextBox 4">
            <a:extLst>
              <a:ext uri="{FF2B5EF4-FFF2-40B4-BE49-F238E27FC236}">
                <a16:creationId xmlns:a16="http://schemas.microsoft.com/office/drawing/2014/main" id="{9ED19DD8-757D-CEB3-000A-6C0A67748B0F}"/>
              </a:ext>
            </a:extLst>
          </p:cNvPr>
          <p:cNvSpPr txBox="1"/>
          <p:nvPr/>
        </p:nvSpPr>
        <p:spPr>
          <a:xfrm>
            <a:off x="3138312" y="4131734"/>
            <a:ext cx="2889955" cy="1446550"/>
          </a:xfrm>
          <a:prstGeom prst="rect">
            <a:avLst/>
          </a:prstGeom>
          <a:solidFill>
            <a:schemeClr val="bg1"/>
          </a:solidFill>
        </p:spPr>
        <p:txBody>
          <a:bodyPr wrap="square" rtlCol="0">
            <a:spAutoFit/>
          </a:bodyPr>
          <a:lstStyle/>
          <a:p>
            <a:pPr algn="ctr"/>
            <a:r>
              <a:rPr lang="en-US" sz="8800" dirty="0"/>
              <a:t>God</a:t>
            </a:r>
          </a:p>
        </p:txBody>
      </p:sp>
      <p:cxnSp>
        <p:nvCxnSpPr>
          <p:cNvPr id="8" name="Straight Connector 7">
            <a:extLst>
              <a:ext uri="{FF2B5EF4-FFF2-40B4-BE49-F238E27FC236}">
                <a16:creationId xmlns:a16="http://schemas.microsoft.com/office/drawing/2014/main" id="{446507B1-9DE4-D8CC-5D74-0CCA0FC54210}"/>
              </a:ext>
            </a:extLst>
          </p:cNvPr>
          <p:cNvCxnSpPr/>
          <p:nvPr/>
        </p:nvCxnSpPr>
        <p:spPr>
          <a:xfrm flipV="1">
            <a:off x="3127022" y="4143022"/>
            <a:ext cx="2889956" cy="142240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D327F17-5ECC-4DB4-8A22-2ED4CDEE2BD5}"/>
              </a:ext>
            </a:extLst>
          </p:cNvPr>
          <p:cNvCxnSpPr>
            <a:cxnSpLocks/>
          </p:cNvCxnSpPr>
          <p:nvPr/>
        </p:nvCxnSpPr>
        <p:spPr>
          <a:xfrm>
            <a:off x="3138312" y="4143022"/>
            <a:ext cx="2901245" cy="143368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6035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wheel(1)">
                                      <p:cBhvr>
                                        <p:cTn id="47" dur="2000"/>
                                        <p:tgtEl>
                                          <p:spTgt spid="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500"/>
                                        <p:tgtEl>
                                          <p:spTgt spid="4"/>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left)">
                                      <p:cBhvr>
                                        <p:cTn id="61" dur="500"/>
                                        <p:tgtEl>
                                          <p:spTgt spid="9"/>
                                        </p:tgtEl>
                                      </p:cBhvr>
                                    </p:animEffect>
                                  </p:childTnLst>
                                </p:cTn>
                              </p:par>
                            </p:childTnLst>
                          </p:cTn>
                        </p:par>
                        <p:par>
                          <p:cTn id="62" fill="hold">
                            <p:stCondLst>
                              <p:cond delay="500"/>
                            </p:stCondLst>
                            <p:childTnLst>
                              <p:par>
                                <p:cTn id="63" presetID="22" presetClass="entr" presetSubtype="4" fill="hold" nodeType="afterEffect">
                                  <p:stCondLst>
                                    <p:cond delay="0"/>
                                  </p:stCondLst>
                                  <p:childTnLst>
                                    <p:set>
                                      <p:cBhvr>
                                        <p:cTn id="64" dur="1" fill="hold">
                                          <p:stCondLst>
                                            <p:cond delay="0"/>
                                          </p:stCondLst>
                                        </p:cTn>
                                        <p:tgtEl>
                                          <p:spTgt spid="8"/>
                                        </p:tgtEl>
                                        <p:attrNameLst>
                                          <p:attrName>style.visibility</p:attrName>
                                        </p:attrNameLst>
                                      </p:cBhvr>
                                      <p:to>
                                        <p:strVal val="visible"/>
                                      </p:to>
                                    </p:set>
                                    <p:animEffect transition="in" filter="wipe(down)">
                                      <p:cBhvr>
                                        <p:cTn id="6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55DDE-EE0E-999D-FCCA-803F53AA03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94731-F3B7-934A-C6A0-32E6C68E9C8A}"/>
              </a:ext>
            </a:extLst>
          </p:cNvPr>
          <p:cNvSpPr>
            <a:spLocks noGrp="1"/>
          </p:cNvSpPr>
          <p:nvPr>
            <p:ph type="title"/>
          </p:nvPr>
        </p:nvSpPr>
        <p:spPr>
          <a:xfrm>
            <a:off x="3055765" y="118629"/>
            <a:ext cx="4609394" cy="763960"/>
          </a:xfrm>
        </p:spPr>
        <p:txBody>
          <a:bodyPr>
            <a:normAutofit/>
          </a:bodyPr>
          <a:lstStyle/>
          <a:p>
            <a:pPr algn="ctr"/>
            <a:r>
              <a:rPr lang="en-US" b="1" u="sng" dirty="0"/>
              <a:t>Enemies of God</a:t>
            </a:r>
          </a:p>
        </p:txBody>
      </p:sp>
      <p:sp>
        <p:nvSpPr>
          <p:cNvPr id="7" name="Content Placeholder 6">
            <a:extLst>
              <a:ext uri="{FF2B5EF4-FFF2-40B4-BE49-F238E27FC236}">
                <a16:creationId xmlns:a16="http://schemas.microsoft.com/office/drawing/2014/main" id="{5649410B-5052-7333-16CF-24D2F3663982}"/>
              </a:ext>
            </a:extLst>
          </p:cNvPr>
          <p:cNvSpPr>
            <a:spLocks noGrp="1"/>
          </p:cNvSpPr>
          <p:nvPr>
            <p:ph idx="1"/>
          </p:nvPr>
        </p:nvSpPr>
        <p:spPr>
          <a:xfrm>
            <a:off x="170118" y="1072443"/>
            <a:ext cx="8835655" cy="5617723"/>
          </a:xfrm>
        </p:spPr>
        <p:txBody>
          <a:bodyPr>
            <a:normAutofit/>
          </a:bodyPr>
          <a:lstStyle/>
          <a:p>
            <a:pPr>
              <a:spcBef>
                <a:spcPts val="0"/>
              </a:spcBef>
              <a:spcAft>
                <a:spcPts val="1800"/>
              </a:spcAft>
            </a:pPr>
            <a:r>
              <a:rPr lang="en-US" b="1" dirty="0"/>
              <a:t>Romans 5:10  “</a:t>
            </a:r>
            <a:r>
              <a:rPr lang="en-US" dirty="0"/>
              <a:t>For if while </a:t>
            </a:r>
            <a:r>
              <a:rPr lang="en-US" b="1" dirty="0"/>
              <a:t>we were enemies </a:t>
            </a:r>
            <a:r>
              <a:rPr lang="en-US" dirty="0"/>
              <a:t>we were reconciled to God by the death of his Son, much more, now that we are reconciled, shall we be saved by his life.”</a:t>
            </a:r>
          </a:p>
          <a:p>
            <a:pPr>
              <a:spcBef>
                <a:spcPts val="0"/>
              </a:spcBef>
              <a:spcAft>
                <a:spcPts val="1800"/>
              </a:spcAft>
            </a:pPr>
            <a:r>
              <a:rPr lang="en-US" dirty="0"/>
              <a:t>From a human view, we don’t feel like enemies of God.  But when you look at it from God’s view, it’s true.</a:t>
            </a:r>
          </a:p>
          <a:p>
            <a:pPr>
              <a:spcBef>
                <a:spcPts val="0"/>
              </a:spcBef>
              <a:spcAft>
                <a:spcPts val="1800"/>
              </a:spcAft>
            </a:pPr>
            <a:r>
              <a:rPr lang="en-US" dirty="0"/>
              <a:t>When you know this, Romans 5 begins with wonderful words:</a:t>
            </a:r>
          </a:p>
          <a:p>
            <a:pPr>
              <a:spcBef>
                <a:spcPts val="0"/>
              </a:spcBef>
              <a:spcAft>
                <a:spcPts val="1800"/>
              </a:spcAft>
            </a:pPr>
            <a:r>
              <a:rPr lang="en-US" b="1" dirty="0"/>
              <a:t>Romans 5:1  </a:t>
            </a:r>
            <a:r>
              <a:rPr lang="en-US" dirty="0"/>
              <a:t>“Therefore, since we have been justified by faith, </a:t>
            </a:r>
            <a:r>
              <a:rPr lang="en-US" b="1" dirty="0"/>
              <a:t>we have peace with God </a:t>
            </a:r>
            <a:r>
              <a:rPr lang="en-US" dirty="0"/>
              <a:t>through our Lord Jesus Christ.”</a:t>
            </a:r>
          </a:p>
          <a:p>
            <a:pPr>
              <a:spcBef>
                <a:spcPts val="0"/>
              </a:spcBef>
              <a:spcAft>
                <a:spcPts val="1800"/>
              </a:spcAft>
            </a:pPr>
            <a:r>
              <a:rPr lang="en-US" dirty="0"/>
              <a:t>Because of Jesus – </a:t>
            </a:r>
            <a:r>
              <a:rPr lang="en-US" b="1" dirty="0"/>
              <a:t>peace</a:t>
            </a:r>
            <a:r>
              <a:rPr lang="en-US" dirty="0"/>
              <a:t>.  </a:t>
            </a:r>
            <a:r>
              <a:rPr lang="en-US" b="1" dirty="0"/>
              <a:t>Enemies</a:t>
            </a:r>
            <a:r>
              <a:rPr lang="en-US" dirty="0"/>
              <a:t> are </a:t>
            </a:r>
            <a:r>
              <a:rPr lang="en-US" b="1" dirty="0"/>
              <a:t>now</a:t>
            </a:r>
            <a:r>
              <a:rPr lang="en-US" dirty="0"/>
              <a:t> </a:t>
            </a:r>
            <a:r>
              <a:rPr lang="en-US" b="1" dirty="0"/>
              <a:t>children</a:t>
            </a:r>
            <a:r>
              <a:rPr lang="en-US" dirty="0"/>
              <a:t>!</a:t>
            </a:r>
          </a:p>
          <a:p>
            <a:pPr>
              <a:spcBef>
                <a:spcPts val="0"/>
              </a:spcBef>
              <a:spcAft>
                <a:spcPts val="1800"/>
              </a:spcAft>
            </a:pPr>
            <a:endParaRPr lang="en-US" dirty="0"/>
          </a:p>
        </p:txBody>
      </p:sp>
      <p:sp>
        <p:nvSpPr>
          <p:cNvPr id="3" name="Title 1">
            <a:extLst>
              <a:ext uri="{FF2B5EF4-FFF2-40B4-BE49-F238E27FC236}">
                <a16:creationId xmlns:a16="http://schemas.microsoft.com/office/drawing/2014/main" id="{699C87BF-0177-6A70-809B-971FBA959ADE}"/>
              </a:ext>
            </a:extLst>
          </p:cNvPr>
          <p:cNvSpPr txBox="1">
            <a:spLocks/>
          </p:cNvSpPr>
          <p:nvPr/>
        </p:nvSpPr>
        <p:spPr>
          <a:xfrm>
            <a:off x="1118391" y="118629"/>
            <a:ext cx="2832726" cy="7639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No Longer</a:t>
            </a:r>
            <a:r>
              <a:rPr lang="en-US" b="1" dirty="0"/>
              <a:t>_</a:t>
            </a:r>
          </a:p>
        </p:txBody>
      </p:sp>
    </p:spTree>
    <p:extLst>
      <p:ext uri="{BB962C8B-B14F-4D97-AF65-F5344CB8AC3E}">
        <p14:creationId xmlns:p14="http://schemas.microsoft.com/office/powerpoint/2010/main" val="335024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par>
                          <p:cTn id="28" fill="hold">
                            <p:stCondLst>
                              <p:cond delay="500"/>
                            </p:stCondLst>
                            <p:childTnLst>
                              <p:par>
                                <p:cTn id="29" presetID="22" presetClass="entr" presetSubtype="2" fill="hold" grpId="0" nodeType="afterEffect">
                                  <p:stCondLst>
                                    <p:cond delay="500"/>
                                  </p:stCondLst>
                                  <p:childTnLst>
                                    <p:set>
                                      <p:cBhvr>
                                        <p:cTn id="30" dur="1" fill="hold">
                                          <p:stCondLst>
                                            <p:cond delay="0"/>
                                          </p:stCondLst>
                                        </p:cTn>
                                        <p:tgtEl>
                                          <p:spTgt spid="3"/>
                                        </p:tgtEl>
                                        <p:attrNameLst>
                                          <p:attrName>style.visibility</p:attrName>
                                        </p:attrNameLst>
                                      </p:cBhvr>
                                      <p:to>
                                        <p:strVal val="visible"/>
                                      </p:to>
                                    </p:set>
                                    <p:animEffect transition="in" filter="wipe(right)">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BA36-4746-9BCA-EC30-49B2E75F3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94D70-BB31-7579-4D5E-5A0C6C143F74}"/>
              </a:ext>
            </a:extLst>
          </p:cNvPr>
          <p:cNvSpPr>
            <a:spLocks noGrp="1"/>
          </p:cNvSpPr>
          <p:nvPr>
            <p:ph type="title"/>
          </p:nvPr>
        </p:nvSpPr>
        <p:spPr>
          <a:xfrm>
            <a:off x="628650" y="118629"/>
            <a:ext cx="7886700" cy="763960"/>
          </a:xfrm>
        </p:spPr>
        <p:txBody>
          <a:bodyPr>
            <a:normAutofit/>
          </a:bodyPr>
          <a:lstStyle/>
          <a:p>
            <a:pPr algn="ctr"/>
            <a:r>
              <a:rPr lang="en-US" b="1" u="sng" dirty="0"/>
              <a:t>Rejoicing in Hope</a:t>
            </a:r>
          </a:p>
        </p:txBody>
      </p:sp>
      <p:sp>
        <p:nvSpPr>
          <p:cNvPr id="7" name="Content Placeholder 6">
            <a:extLst>
              <a:ext uri="{FF2B5EF4-FFF2-40B4-BE49-F238E27FC236}">
                <a16:creationId xmlns:a16="http://schemas.microsoft.com/office/drawing/2014/main" id="{969FFF4F-D5D4-9F06-FE67-DA753705F7B7}"/>
              </a:ext>
            </a:extLst>
          </p:cNvPr>
          <p:cNvSpPr>
            <a:spLocks noGrp="1"/>
          </p:cNvSpPr>
          <p:nvPr>
            <p:ph idx="1"/>
          </p:nvPr>
        </p:nvSpPr>
        <p:spPr>
          <a:xfrm>
            <a:off x="0" y="1072443"/>
            <a:ext cx="9144000" cy="5617723"/>
          </a:xfrm>
        </p:spPr>
        <p:txBody>
          <a:bodyPr>
            <a:normAutofit/>
          </a:bodyPr>
          <a:lstStyle/>
          <a:p>
            <a:pPr>
              <a:spcBef>
                <a:spcPts val="0"/>
              </a:spcBef>
              <a:spcAft>
                <a:spcPts val="1800"/>
              </a:spcAft>
            </a:pPr>
            <a:r>
              <a:rPr lang="en-US" b="1" dirty="0"/>
              <a:t>5:2</a:t>
            </a:r>
            <a:r>
              <a:rPr lang="en-US" dirty="0"/>
              <a:t>  grace in which we </a:t>
            </a:r>
            <a:r>
              <a:rPr lang="en-US" u="sng" dirty="0"/>
              <a:t>stand</a:t>
            </a:r>
            <a:r>
              <a:rPr lang="en-US" dirty="0"/>
              <a:t> – our </a:t>
            </a:r>
            <a:r>
              <a:rPr lang="en-US" b="1" dirty="0"/>
              <a:t>secure</a:t>
            </a:r>
            <a:r>
              <a:rPr lang="en-US" dirty="0"/>
              <a:t> position in Christ</a:t>
            </a:r>
          </a:p>
          <a:p>
            <a:pPr>
              <a:spcBef>
                <a:spcPts val="0"/>
              </a:spcBef>
              <a:spcAft>
                <a:spcPts val="1800"/>
              </a:spcAft>
            </a:pPr>
            <a:r>
              <a:rPr lang="en-US" dirty="0"/>
              <a:t>We have </a:t>
            </a:r>
            <a:r>
              <a:rPr lang="en-US" b="1" dirty="0"/>
              <a:t>access to God </a:t>
            </a:r>
            <a:r>
              <a:rPr lang="en-US" dirty="0"/>
              <a:t>(</a:t>
            </a:r>
            <a:r>
              <a:rPr lang="en-US" b="1" dirty="0"/>
              <a:t>Hebrews 4:16</a:t>
            </a:r>
            <a:r>
              <a:rPr lang="en-US" dirty="0"/>
              <a:t>), something the Jews would never have imagined.</a:t>
            </a:r>
          </a:p>
          <a:p>
            <a:pPr>
              <a:spcBef>
                <a:spcPts val="0"/>
              </a:spcBef>
              <a:spcAft>
                <a:spcPts val="1800"/>
              </a:spcAft>
            </a:pPr>
            <a:r>
              <a:rPr lang="en-US" dirty="0"/>
              <a:t>Our hope – to experience the </a:t>
            </a:r>
            <a:r>
              <a:rPr lang="en-US" b="1" dirty="0"/>
              <a:t>glory of God </a:t>
            </a:r>
            <a:r>
              <a:rPr lang="en-US" dirty="0"/>
              <a:t>(Rom 8:18,30)</a:t>
            </a:r>
          </a:p>
          <a:p>
            <a:pPr>
              <a:spcBef>
                <a:spcPts val="0"/>
              </a:spcBef>
              <a:spcAft>
                <a:spcPts val="1800"/>
              </a:spcAft>
            </a:pPr>
            <a:r>
              <a:rPr lang="en-US" b="1" dirty="0"/>
              <a:t>5:3-4 </a:t>
            </a:r>
            <a:r>
              <a:rPr lang="en-US" dirty="0"/>
              <a:t> To “</a:t>
            </a:r>
            <a:r>
              <a:rPr lang="en-US" b="1" dirty="0"/>
              <a:t>rejoice in our sufferings</a:t>
            </a:r>
            <a:r>
              <a:rPr lang="en-US" dirty="0"/>
              <a:t>” might sound impossible.  But true joy looks to the future, and we desire to </a:t>
            </a:r>
            <a:r>
              <a:rPr lang="en-US" b="1" dirty="0"/>
              <a:t>grow in Christ</a:t>
            </a:r>
            <a:r>
              <a:rPr lang="en-US" dirty="0"/>
              <a:t> (Psalms 119:71; James 1:2-4).</a:t>
            </a:r>
          </a:p>
          <a:p>
            <a:pPr>
              <a:spcBef>
                <a:spcPts val="0"/>
              </a:spcBef>
              <a:spcAft>
                <a:spcPts val="1800"/>
              </a:spcAft>
            </a:pPr>
            <a:r>
              <a:rPr lang="en-US" dirty="0"/>
              <a:t>“Character” (Gk. </a:t>
            </a:r>
            <a:r>
              <a:rPr lang="en-US" dirty="0" err="1"/>
              <a:t>Dokime</a:t>
            </a:r>
            <a:r>
              <a:rPr lang="en-US" dirty="0"/>
              <a:t>) – proven character (</a:t>
            </a:r>
            <a:r>
              <a:rPr lang="en-US" dirty="0" err="1"/>
              <a:t>ie</a:t>
            </a:r>
            <a:r>
              <a:rPr lang="en-US" dirty="0"/>
              <a:t>. metal)</a:t>
            </a:r>
          </a:p>
          <a:p>
            <a:pPr>
              <a:spcBef>
                <a:spcPts val="0"/>
              </a:spcBef>
              <a:spcAft>
                <a:spcPts val="1800"/>
              </a:spcAft>
            </a:pPr>
            <a:r>
              <a:rPr lang="en-US" b="1" dirty="0"/>
              <a:t>5:5</a:t>
            </a:r>
            <a:r>
              <a:rPr lang="en-US" dirty="0"/>
              <a:t>  </a:t>
            </a:r>
            <a:r>
              <a:rPr lang="en-US" b="1" dirty="0"/>
              <a:t>God loved us first </a:t>
            </a:r>
            <a:r>
              <a:rPr lang="en-US" dirty="0"/>
              <a:t>(1 John 4:19) and pours His love into our hearts.  We have “legal security” and “internal security.”</a:t>
            </a:r>
          </a:p>
        </p:txBody>
      </p:sp>
    </p:spTree>
    <p:extLst>
      <p:ext uri="{BB962C8B-B14F-4D97-AF65-F5344CB8AC3E}">
        <p14:creationId xmlns:p14="http://schemas.microsoft.com/office/powerpoint/2010/main" val="237292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2F41C-25E0-5D3D-0C4D-038B7BCB2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B0796-51DE-9808-878F-A3C90463F83A}"/>
              </a:ext>
            </a:extLst>
          </p:cNvPr>
          <p:cNvSpPr>
            <a:spLocks noGrp="1"/>
          </p:cNvSpPr>
          <p:nvPr>
            <p:ph type="title"/>
          </p:nvPr>
        </p:nvSpPr>
        <p:spPr>
          <a:xfrm>
            <a:off x="628650" y="118629"/>
            <a:ext cx="7886700" cy="763960"/>
          </a:xfrm>
        </p:spPr>
        <p:txBody>
          <a:bodyPr>
            <a:normAutofit/>
          </a:bodyPr>
          <a:lstStyle/>
          <a:p>
            <a:pPr algn="ctr"/>
            <a:r>
              <a:rPr lang="en-US" b="1" u="sng" dirty="0"/>
              <a:t>Christ Died for Us</a:t>
            </a:r>
          </a:p>
        </p:txBody>
      </p:sp>
      <p:sp>
        <p:nvSpPr>
          <p:cNvPr id="7" name="Content Placeholder 6">
            <a:extLst>
              <a:ext uri="{FF2B5EF4-FFF2-40B4-BE49-F238E27FC236}">
                <a16:creationId xmlns:a16="http://schemas.microsoft.com/office/drawing/2014/main" id="{CECA6222-4398-B47C-82D3-CBB7DDE08D1D}"/>
              </a:ext>
            </a:extLst>
          </p:cNvPr>
          <p:cNvSpPr>
            <a:spLocks noGrp="1"/>
          </p:cNvSpPr>
          <p:nvPr>
            <p:ph idx="1"/>
          </p:nvPr>
        </p:nvSpPr>
        <p:spPr>
          <a:xfrm>
            <a:off x="0" y="1072443"/>
            <a:ext cx="9143999" cy="5617723"/>
          </a:xfrm>
        </p:spPr>
        <p:txBody>
          <a:bodyPr>
            <a:normAutofit lnSpcReduction="10000"/>
          </a:bodyPr>
          <a:lstStyle/>
          <a:p>
            <a:pPr>
              <a:spcBef>
                <a:spcPts val="0"/>
              </a:spcBef>
              <a:spcAft>
                <a:spcPts val="1800"/>
              </a:spcAft>
            </a:pPr>
            <a:r>
              <a:rPr lang="en-US" sz="2600" u="sng" dirty="0"/>
              <a:t>We were</a:t>
            </a:r>
            <a:r>
              <a:rPr lang="en-US" sz="2600" dirty="0"/>
              <a:t>:</a:t>
            </a:r>
          </a:p>
          <a:p>
            <a:pPr lvl="1">
              <a:spcBef>
                <a:spcPts val="0"/>
              </a:spcBef>
              <a:spcAft>
                <a:spcPts val="1800"/>
              </a:spcAft>
            </a:pPr>
            <a:r>
              <a:rPr lang="en-US" sz="2200" b="1" dirty="0"/>
              <a:t>5:6</a:t>
            </a:r>
            <a:r>
              <a:rPr lang="en-US" sz="2200" dirty="0"/>
              <a:t> weak – spiritually dead, unable to do anything (Eph 2:1-3)</a:t>
            </a:r>
          </a:p>
          <a:p>
            <a:pPr lvl="1">
              <a:spcBef>
                <a:spcPts val="0"/>
              </a:spcBef>
              <a:spcAft>
                <a:spcPts val="1800"/>
              </a:spcAft>
            </a:pPr>
            <a:r>
              <a:rPr lang="en-US" sz="2200" b="1" dirty="0"/>
              <a:t>5:6</a:t>
            </a:r>
            <a:r>
              <a:rPr lang="en-US" sz="2200" dirty="0"/>
              <a:t> ungodly – morally corrupt, not attractive to God (Titus 3:3)</a:t>
            </a:r>
          </a:p>
          <a:p>
            <a:pPr lvl="1">
              <a:spcBef>
                <a:spcPts val="0"/>
              </a:spcBef>
              <a:spcAft>
                <a:spcPts val="1800"/>
              </a:spcAft>
            </a:pPr>
            <a:r>
              <a:rPr lang="en-US" sz="2200" b="1" dirty="0"/>
              <a:t>5:7</a:t>
            </a:r>
            <a:r>
              <a:rPr lang="en-US" sz="2200" dirty="0"/>
              <a:t> not righteous – no one would naturally die for us (1 Peter 3:18)</a:t>
            </a:r>
          </a:p>
          <a:p>
            <a:pPr lvl="1">
              <a:spcBef>
                <a:spcPts val="0"/>
              </a:spcBef>
              <a:spcAft>
                <a:spcPts val="1800"/>
              </a:spcAft>
            </a:pPr>
            <a:r>
              <a:rPr lang="en-US" sz="2200" b="1" dirty="0"/>
              <a:t>5:8</a:t>
            </a:r>
            <a:r>
              <a:rPr lang="en-US" sz="2200" dirty="0"/>
              <a:t> sinners – separated from God, far away (Luke 18:13)</a:t>
            </a:r>
          </a:p>
          <a:p>
            <a:pPr lvl="1">
              <a:spcBef>
                <a:spcPts val="0"/>
              </a:spcBef>
              <a:spcAft>
                <a:spcPts val="1800"/>
              </a:spcAft>
            </a:pPr>
            <a:r>
              <a:rPr lang="en-US" sz="2200" b="1" dirty="0"/>
              <a:t>5:10</a:t>
            </a:r>
            <a:r>
              <a:rPr lang="en-US" sz="2200" dirty="0"/>
              <a:t> enemies – at war with God (James 4:4)</a:t>
            </a:r>
          </a:p>
          <a:p>
            <a:pPr>
              <a:spcBef>
                <a:spcPts val="0"/>
              </a:spcBef>
              <a:spcAft>
                <a:spcPts val="1800"/>
              </a:spcAft>
            </a:pPr>
            <a:r>
              <a:rPr lang="en-US" sz="2600" u="sng" dirty="0"/>
              <a:t>We are</a:t>
            </a:r>
            <a:r>
              <a:rPr lang="en-US" sz="2600" dirty="0"/>
              <a:t>:</a:t>
            </a:r>
          </a:p>
          <a:p>
            <a:pPr lvl="1">
              <a:spcBef>
                <a:spcPts val="0"/>
              </a:spcBef>
              <a:spcAft>
                <a:spcPts val="1800"/>
              </a:spcAft>
            </a:pPr>
            <a:r>
              <a:rPr lang="en-US" sz="2200" b="1" dirty="0"/>
              <a:t>5:9</a:t>
            </a:r>
            <a:r>
              <a:rPr lang="en-US" sz="2200" dirty="0"/>
              <a:t>  justified by His blood – the perfect sacrifice (Heb 9:12)</a:t>
            </a:r>
          </a:p>
          <a:p>
            <a:pPr lvl="1">
              <a:spcBef>
                <a:spcPts val="0"/>
              </a:spcBef>
              <a:spcAft>
                <a:spcPts val="1800"/>
              </a:spcAft>
            </a:pPr>
            <a:r>
              <a:rPr lang="en-US" sz="2200" b="1" dirty="0"/>
              <a:t>5:9</a:t>
            </a:r>
            <a:r>
              <a:rPr lang="en-US" sz="2200" dirty="0"/>
              <a:t>  saved from God’s wrath – completely satisfied (1 Thes 5:9)</a:t>
            </a:r>
          </a:p>
          <a:p>
            <a:pPr lvl="1">
              <a:spcBef>
                <a:spcPts val="0"/>
              </a:spcBef>
              <a:spcAft>
                <a:spcPts val="1800"/>
              </a:spcAft>
            </a:pPr>
            <a:r>
              <a:rPr lang="en-US" sz="2200" b="1" dirty="0"/>
              <a:t>5:10</a:t>
            </a:r>
            <a:r>
              <a:rPr lang="en-US" sz="2200" dirty="0"/>
              <a:t>  reconciled to God – kept by a living Savior (Hebrews 7:25)</a:t>
            </a:r>
          </a:p>
          <a:p>
            <a:pPr>
              <a:spcBef>
                <a:spcPts val="0"/>
              </a:spcBef>
              <a:spcAft>
                <a:spcPts val="1800"/>
              </a:spcAft>
            </a:pPr>
            <a:r>
              <a:rPr lang="en-US" sz="2600" b="1" dirty="0"/>
              <a:t>5:11</a:t>
            </a:r>
            <a:r>
              <a:rPr lang="en-US" sz="2600" dirty="0"/>
              <a:t>  Rejoice in God through Jesus Christ!</a:t>
            </a:r>
          </a:p>
        </p:txBody>
      </p:sp>
    </p:spTree>
    <p:extLst>
      <p:ext uri="{BB962C8B-B14F-4D97-AF65-F5344CB8AC3E}">
        <p14:creationId xmlns:p14="http://schemas.microsoft.com/office/powerpoint/2010/main" val="88277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wipe(left)">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7">
                                            <p:txEl>
                                              <p:pRg st="10" end="10"/>
                                            </p:txEl>
                                          </p:spTgt>
                                        </p:tgtEl>
                                        <p:attrNameLst>
                                          <p:attrName>style.visibility</p:attrName>
                                        </p:attrNameLst>
                                      </p:cBhvr>
                                      <p:to>
                                        <p:strVal val="visible"/>
                                      </p:to>
                                    </p:set>
                                    <p:animEffect transition="in" filter="wipe(left)">
                                      <p:cBhvr>
                                        <p:cTn id="57"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A14F5-0E3E-4D8B-6C5C-DB71F8E66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C4E8C-7B9C-AE9D-3A48-BF4BCCF4AF1E}"/>
              </a:ext>
            </a:extLst>
          </p:cNvPr>
          <p:cNvSpPr>
            <a:spLocks noGrp="1"/>
          </p:cNvSpPr>
          <p:nvPr>
            <p:ph type="title"/>
          </p:nvPr>
        </p:nvSpPr>
        <p:spPr>
          <a:xfrm>
            <a:off x="628650" y="118629"/>
            <a:ext cx="7886700" cy="763960"/>
          </a:xfrm>
        </p:spPr>
        <p:txBody>
          <a:bodyPr>
            <a:normAutofit/>
          </a:bodyPr>
          <a:lstStyle/>
          <a:p>
            <a:pPr algn="ctr"/>
            <a:r>
              <a:rPr lang="en-US" b="1" u="sng" dirty="0"/>
              <a:t>The Sin of Adam</a:t>
            </a:r>
          </a:p>
        </p:txBody>
      </p:sp>
      <p:sp>
        <p:nvSpPr>
          <p:cNvPr id="7" name="Content Placeholder 6">
            <a:extLst>
              <a:ext uri="{FF2B5EF4-FFF2-40B4-BE49-F238E27FC236}">
                <a16:creationId xmlns:a16="http://schemas.microsoft.com/office/drawing/2014/main" id="{AD265579-F6B7-46AE-89D2-516A2872C1B2}"/>
              </a:ext>
            </a:extLst>
          </p:cNvPr>
          <p:cNvSpPr>
            <a:spLocks noGrp="1"/>
          </p:cNvSpPr>
          <p:nvPr>
            <p:ph idx="1"/>
          </p:nvPr>
        </p:nvSpPr>
        <p:spPr>
          <a:xfrm>
            <a:off x="0" y="1072443"/>
            <a:ext cx="9143999" cy="5617723"/>
          </a:xfrm>
        </p:spPr>
        <p:txBody>
          <a:bodyPr>
            <a:normAutofit/>
          </a:bodyPr>
          <a:lstStyle/>
          <a:p>
            <a:pPr>
              <a:spcBef>
                <a:spcPts val="0"/>
              </a:spcBef>
              <a:spcAft>
                <a:spcPts val="1800"/>
              </a:spcAft>
            </a:pPr>
            <a:r>
              <a:rPr lang="en-US" b="1" dirty="0"/>
              <a:t>5:12</a:t>
            </a:r>
            <a:r>
              <a:rPr lang="en-US" dirty="0"/>
              <a:t>  The action of one man (Adam) infected the entire world with a sinful nature (</a:t>
            </a:r>
            <a:r>
              <a:rPr lang="en-US" b="1" dirty="0"/>
              <a:t>Psalm 51:5</a:t>
            </a:r>
            <a:r>
              <a:rPr lang="en-US" dirty="0"/>
              <a:t>)</a:t>
            </a:r>
          </a:p>
          <a:p>
            <a:pPr>
              <a:spcBef>
                <a:spcPts val="0"/>
              </a:spcBef>
              <a:spcAft>
                <a:spcPts val="1800"/>
              </a:spcAft>
            </a:pPr>
            <a:r>
              <a:rPr lang="en-US" b="1" dirty="0"/>
              <a:t>Death </a:t>
            </a:r>
            <a:r>
              <a:rPr lang="en-US" dirty="0"/>
              <a:t>spread to </a:t>
            </a:r>
            <a:r>
              <a:rPr lang="en-US" b="1" dirty="0"/>
              <a:t>all people</a:t>
            </a:r>
            <a:r>
              <a:rPr lang="en-US" dirty="0"/>
              <a:t>: </a:t>
            </a:r>
            <a:r>
              <a:rPr lang="en-US" u="sng" dirty="0"/>
              <a:t>spiritual</a:t>
            </a:r>
            <a:r>
              <a:rPr lang="en-US" dirty="0"/>
              <a:t> (Ephesians 4:18), </a:t>
            </a:r>
            <a:r>
              <a:rPr lang="en-US" u="sng" dirty="0"/>
              <a:t>physical</a:t>
            </a:r>
            <a:r>
              <a:rPr lang="en-US" dirty="0"/>
              <a:t> (Hebrews 9:27), and </a:t>
            </a:r>
            <a:r>
              <a:rPr lang="en-US" u="sng" dirty="0"/>
              <a:t>eternal</a:t>
            </a:r>
            <a:r>
              <a:rPr lang="en-US" dirty="0"/>
              <a:t> (Revelation 20:11-15)</a:t>
            </a:r>
          </a:p>
          <a:p>
            <a:pPr>
              <a:spcBef>
                <a:spcPts val="0"/>
              </a:spcBef>
              <a:spcAft>
                <a:spcPts val="1800"/>
              </a:spcAft>
            </a:pPr>
            <a:r>
              <a:rPr lang="en-US" b="1" dirty="0"/>
              <a:t>5:13</a:t>
            </a:r>
            <a:r>
              <a:rPr lang="en-US" dirty="0"/>
              <a:t>  “sin is not counted” – from Adam to Moses, God’s Law was not given, so </a:t>
            </a:r>
            <a:r>
              <a:rPr lang="en-US" b="1" dirty="0"/>
              <a:t>specific violations </a:t>
            </a:r>
            <a:r>
              <a:rPr lang="en-US" dirty="0"/>
              <a:t>were not clear.  </a:t>
            </a:r>
            <a:r>
              <a:rPr lang="en-US" b="1" dirty="0"/>
              <a:t>Yet…</a:t>
            </a:r>
          </a:p>
          <a:p>
            <a:pPr>
              <a:spcBef>
                <a:spcPts val="0"/>
              </a:spcBef>
              <a:spcAft>
                <a:spcPts val="1800"/>
              </a:spcAft>
            </a:pPr>
            <a:r>
              <a:rPr lang="en-US" b="1" dirty="0"/>
              <a:t>5:14</a:t>
            </a:r>
            <a:r>
              <a:rPr lang="en-US" dirty="0"/>
              <a:t>  “death reigned” – even without the law, </a:t>
            </a:r>
            <a:r>
              <a:rPr lang="en-US" b="1" dirty="0"/>
              <a:t>sin and death </a:t>
            </a:r>
            <a:r>
              <a:rPr lang="en-US" dirty="0"/>
              <a:t>was </a:t>
            </a:r>
            <a:r>
              <a:rPr lang="en-US" b="1" dirty="0"/>
              <a:t>universal</a:t>
            </a:r>
            <a:r>
              <a:rPr lang="en-US" dirty="0"/>
              <a:t> as people rebelled against God.</a:t>
            </a:r>
          </a:p>
          <a:p>
            <a:pPr>
              <a:spcBef>
                <a:spcPts val="0"/>
              </a:spcBef>
              <a:spcAft>
                <a:spcPts val="1800"/>
              </a:spcAft>
            </a:pPr>
            <a:r>
              <a:rPr lang="en-US" dirty="0"/>
              <a:t>“Adam, who was </a:t>
            </a:r>
            <a:r>
              <a:rPr lang="en-US" b="1" dirty="0"/>
              <a:t>a type </a:t>
            </a:r>
            <a:r>
              <a:rPr lang="en-US" dirty="0"/>
              <a:t>of the One who was to come.”</a:t>
            </a:r>
          </a:p>
          <a:p>
            <a:pPr>
              <a:spcBef>
                <a:spcPts val="0"/>
              </a:spcBef>
              <a:spcAft>
                <a:spcPts val="1800"/>
              </a:spcAft>
            </a:pPr>
            <a:r>
              <a:rPr lang="en-US" dirty="0"/>
              <a:t>How is Adam </a:t>
            </a:r>
            <a:r>
              <a:rPr lang="en-US" b="1" dirty="0"/>
              <a:t>a type</a:t>
            </a:r>
            <a:r>
              <a:rPr lang="en-US" dirty="0"/>
              <a:t> of Jesus?...</a:t>
            </a:r>
          </a:p>
        </p:txBody>
      </p:sp>
    </p:spTree>
    <p:extLst>
      <p:ext uri="{BB962C8B-B14F-4D97-AF65-F5344CB8AC3E}">
        <p14:creationId xmlns:p14="http://schemas.microsoft.com/office/powerpoint/2010/main" val="360345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19F6D-210A-4BDE-844E-B24AAB798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952E3-26DA-EA87-4A2E-783B41E9D46C}"/>
              </a:ext>
            </a:extLst>
          </p:cNvPr>
          <p:cNvSpPr>
            <a:spLocks noGrp="1"/>
          </p:cNvSpPr>
          <p:nvPr>
            <p:ph type="title"/>
          </p:nvPr>
        </p:nvSpPr>
        <p:spPr>
          <a:xfrm>
            <a:off x="628650" y="-50661"/>
            <a:ext cx="7886700" cy="842785"/>
          </a:xfrm>
        </p:spPr>
        <p:txBody>
          <a:bodyPr>
            <a:normAutofit/>
          </a:bodyPr>
          <a:lstStyle/>
          <a:p>
            <a:pPr algn="ctr"/>
            <a:r>
              <a:rPr lang="en-US" sz="4000" b="1" u="sng" dirty="0"/>
              <a:t>Adam as a “Type” of Jesus</a:t>
            </a:r>
          </a:p>
        </p:txBody>
      </p:sp>
      <p:sp>
        <p:nvSpPr>
          <p:cNvPr id="3" name="Content Placeholder 2">
            <a:extLst>
              <a:ext uri="{FF2B5EF4-FFF2-40B4-BE49-F238E27FC236}">
                <a16:creationId xmlns:a16="http://schemas.microsoft.com/office/drawing/2014/main" id="{4D42F907-2D10-D531-BA39-49EFBDFBF415}"/>
              </a:ext>
            </a:extLst>
          </p:cNvPr>
          <p:cNvSpPr>
            <a:spLocks noGrp="1"/>
          </p:cNvSpPr>
          <p:nvPr>
            <p:ph sz="half" idx="1"/>
          </p:nvPr>
        </p:nvSpPr>
        <p:spPr>
          <a:xfrm>
            <a:off x="203200" y="806334"/>
            <a:ext cx="4086578" cy="5779399"/>
          </a:xfrm>
        </p:spPr>
        <p:txBody>
          <a:bodyPr>
            <a:normAutofit fontScale="92500" lnSpcReduction="20000"/>
          </a:bodyPr>
          <a:lstStyle/>
          <a:p>
            <a:pPr marL="0" indent="0" algn="ctr">
              <a:spcBef>
                <a:spcPts val="0"/>
              </a:spcBef>
              <a:spcAft>
                <a:spcPts val="1200"/>
              </a:spcAft>
              <a:buNone/>
            </a:pPr>
            <a:r>
              <a:rPr lang="en-US" sz="3000" b="1" u="sng" dirty="0"/>
              <a:t>Adam</a:t>
            </a:r>
          </a:p>
          <a:p>
            <a:pPr marL="0" indent="0">
              <a:spcBef>
                <a:spcPts val="0"/>
              </a:spcBef>
              <a:spcAft>
                <a:spcPts val="1200"/>
              </a:spcAft>
              <a:buNone/>
            </a:pPr>
            <a:r>
              <a:rPr lang="en-US" dirty="0"/>
              <a:t>15 – </a:t>
            </a:r>
            <a:r>
              <a:rPr lang="en-US" b="1" dirty="0"/>
              <a:t>many</a:t>
            </a:r>
            <a:r>
              <a:rPr lang="en-US" dirty="0"/>
              <a:t> </a:t>
            </a:r>
            <a:r>
              <a:rPr lang="en-US" b="1" dirty="0"/>
              <a:t>died</a:t>
            </a:r>
            <a:r>
              <a:rPr lang="en-US" dirty="0"/>
              <a:t> because of his trespass</a:t>
            </a:r>
          </a:p>
          <a:p>
            <a:pPr marL="0" indent="0">
              <a:spcBef>
                <a:spcPts val="0"/>
              </a:spcBef>
              <a:spcAft>
                <a:spcPts val="1200"/>
              </a:spcAft>
              <a:buNone/>
            </a:pPr>
            <a:r>
              <a:rPr lang="en-US" dirty="0"/>
              <a:t>16 – trespass brought </a:t>
            </a:r>
            <a:r>
              <a:rPr lang="en-US" b="1" dirty="0"/>
              <a:t>condemnation</a:t>
            </a:r>
          </a:p>
          <a:p>
            <a:pPr marL="0" indent="0">
              <a:spcBef>
                <a:spcPts val="0"/>
              </a:spcBef>
              <a:spcAft>
                <a:spcPts val="1200"/>
              </a:spcAft>
              <a:buNone/>
            </a:pPr>
            <a:r>
              <a:rPr lang="en-US" dirty="0"/>
              <a:t>17 – because of the one man’s trespass, </a:t>
            </a:r>
            <a:r>
              <a:rPr lang="en-US" b="1" dirty="0"/>
              <a:t>death reigned</a:t>
            </a:r>
          </a:p>
          <a:p>
            <a:pPr marL="0" indent="0">
              <a:spcBef>
                <a:spcPts val="0"/>
              </a:spcBef>
              <a:spcAft>
                <a:spcPts val="1200"/>
              </a:spcAft>
              <a:buNone/>
            </a:pPr>
            <a:r>
              <a:rPr lang="en-US" dirty="0"/>
              <a:t>18 – </a:t>
            </a:r>
            <a:r>
              <a:rPr lang="en-US" b="1" dirty="0"/>
              <a:t>one trespass</a:t>
            </a:r>
            <a:r>
              <a:rPr lang="en-US" dirty="0"/>
              <a:t> led to </a:t>
            </a:r>
            <a:r>
              <a:rPr lang="en-US" b="1" dirty="0"/>
              <a:t>condemnation</a:t>
            </a:r>
          </a:p>
          <a:p>
            <a:pPr marL="0" indent="0">
              <a:spcBef>
                <a:spcPts val="0"/>
              </a:spcBef>
              <a:spcAft>
                <a:spcPts val="1200"/>
              </a:spcAft>
              <a:buNone/>
            </a:pPr>
            <a:r>
              <a:rPr lang="en-US" dirty="0"/>
              <a:t>19 – </a:t>
            </a:r>
            <a:r>
              <a:rPr lang="en-US" b="1" dirty="0"/>
              <a:t>disobedience</a:t>
            </a:r>
            <a:r>
              <a:rPr lang="en-US" dirty="0"/>
              <a:t> made many </a:t>
            </a:r>
            <a:r>
              <a:rPr lang="en-US" b="1" dirty="0"/>
              <a:t>sinners</a:t>
            </a:r>
          </a:p>
          <a:p>
            <a:pPr marL="0" indent="0">
              <a:spcBef>
                <a:spcPts val="0"/>
              </a:spcBef>
              <a:spcAft>
                <a:spcPts val="1200"/>
              </a:spcAft>
              <a:buNone/>
            </a:pPr>
            <a:r>
              <a:rPr lang="en-US" dirty="0"/>
              <a:t>20 – the law increased trespasses</a:t>
            </a:r>
          </a:p>
          <a:p>
            <a:pPr marL="0" indent="0">
              <a:spcBef>
                <a:spcPts val="0"/>
              </a:spcBef>
              <a:spcAft>
                <a:spcPts val="1200"/>
              </a:spcAft>
              <a:buNone/>
            </a:pPr>
            <a:r>
              <a:rPr lang="en-US" dirty="0"/>
              <a:t>21 – </a:t>
            </a:r>
            <a:r>
              <a:rPr lang="en-US" b="1" dirty="0"/>
              <a:t>sin </a:t>
            </a:r>
            <a:r>
              <a:rPr lang="en-US" dirty="0"/>
              <a:t>reigned in </a:t>
            </a:r>
            <a:r>
              <a:rPr lang="en-US" b="1" dirty="0"/>
              <a:t>death</a:t>
            </a:r>
          </a:p>
          <a:p>
            <a:pPr marL="0" indent="0">
              <a:spcBef>
                <a:spcPts val="0"/>
              </a:spcBef>
              <a:spcAft>
                <a:spcPts val="1200"/>
              </a:spcAft>
              <a:buNone/>
            </a:pPr>
            <a:endParaRPr lang="en-US" dirty="0"/>
          </a:p>
        </p:txBody>
      </p:sp>
      <p:sp>
        <p:nvSpPr>
          <p:cNvPr id="4" name="Content Placeholder 3">
            <a:extLst>
              <a:ext uri="{FF2B5EF4-FFF2-40B4-BE49-F238E27FC236}">
                <a16:creationId xmlns:a16="http://schemas.microsoft.com/office/drawing/2014/main" id="{758F8B3D-D4E8-E309-D835-1715ABBD1836}"/>
              </a:ext>
            </a:extLst>
          </p:cNvPr>
          <p:cNvSpPr>
            <a:spLocks noGrp="1"/>
          </p:cNvSpPr>
          <p:nvPr>
            <p:ph sz="half" idx="2"/>
          </p:nvPr>
        </p:nvSpPr>
        <p:spPr>
          <a:xfrm>
            <a:off x="4289778" y="806335"/>
            <a:ext cx="4651021" cy="5779400"/>
          </a:xfrm>
        </p:spPr>
        <p:txBody>
          <a:bodyPr>
            <a:normAutofit fontScale="92500" lnSpcReduction="20000"/>
          </a:bodyPr>
          <a:lstStyle/>
          <a:p>
            <a:pPr marL="0" indent="0" algn="ctr">
              <a:spcBef>
                <a:spcPts val="0"/>
              </a:spcBef>
              <a:spcAft>
                <a:spcPts val="1200"/>
              </a:spcAft>
              <a:buNone/>
            </a:pPr>
            <a:r>
              <a:rPr lang="en-US" sz="3000" b="1" u="sng" dirty="0"/>
              <a:t>Jesus</a:t>
            </a:r>
          </a:p>
          <a:p>
            <a:pPr marL="0" indent="0">
              <a:spcBef>
                <a:spcPts val="0"/>
              </a:spcBef>
              <a:spcAft>
                <a:spcPts val="1200"/>
              </a:spcAft>
              <a:buNone/>
            </a:pPr>
            <a:r>
              <a:rPr lang="en-US" dirty="0"/>
              <a:t>15 – free gift of </a:t>
            </a:r>
            <a:r>
              <a:rPr lang="en-US" b="1" dirty="0"/>
              <a:t>grace</a:t>
            </a:r>
            <a:r>
              <a:rPr lang="en-US" dirty="0"/>
              <a:t> abounded for </a:t>
            </a:r>
            <a:r>
              <a:rPr lang="en-US" b="1" dirty="0"/>
              <a:t>many</a:t>
            </a:r>
          </a:p>
          <a:p>
            <a:pPr marL="0" indent="0">
              <a:spcBef>
                <a:spcPts val="0"/>
              </a:spcBef>
              <a:spcAft>
                <a:spcPts val="1200"/>
              </a:spcAft>
              <a:buNone/>
            </a:pPr>
            <a:r>
              <a:rPr lang="en-US" dirty="0"/>
              <a:t>16 – free gift brought </a:t>
            </a:r>
            <a:r>
              <a:rPr lang="en-US" b="1" dirty="0"/>
              <a:t>justification</a:t>
            </a:r>
          </a:p>
          <a:p>
            <a:pPr marL="0" indent="0">
              <a:spcBef>
                <a:spcPts val="0"/>
              </a:spcBef>
              <a:spcAft>
                <a:spcPts val="1200"/>
              </a:spcAft>
              <a:buNone/>
            </a:pPr>
            <a:r>
              <a:rPr lang="en-US" dirty="0"/>
              <a:t>17 – because of the one man, more received abundant grace, righteousness, </a:t>
            </a:r>
            <a:r>
              <a:rPr lang="en-US" b="1" dirty="0"/>
              <a:t>reign in life</a:t>
            </a:r>
          </a:p>
          <a:p>
            <a:pPr marL="0" indent="0">
              <a:spcBef>
                <a:spcPts val="0"/>
              </a:spcBef>
              <a:spcAft>
                <a:spcPts val="1200"/>
              </a:spcAft>
              <a:buNone/>
            </a:pPr>
            <a:r>
              <a:rPr lang="en-US" dirty="0"/>
              <a:t>18 </a:t>
            </a:r>
            <a:r>
              <a:rPr lang="en-US" b="1" dirty="0"/>
              <a:t>– one righteous act </a:t>
            </a:r>
            <a:r>
              <a:rPr lang="en-US" dirty="0"/>
              <a:t>leads to </a:t>
            </a:r>
            <a:r>
              <a:rPr lang="en-US" b="1" dirty="0"/>
              <a:t>justification and life</a:t>
            </a:r>
          </a:p>
          <a:p>
            <a:pPr marL="0" indent="0">
              <a:spcBef>
                <a:spcPts val="0"/>
              </a:spcBef>
              <a:spcAft>
                <a:spcPts val="1200"/>
              </a:spcAft>
              <a:buNone/>
            </a:pPr>
            <a:r>
              <a:rPr lang="en-US" dirty="0"/>
              <a:t>19 – </a:t>
            </a:r>
            <a:r>
              <a:rPr lang="en-US" b="1" dirty="0"/>
              <a:t>obedience</a:t>
            </a:r>
            <a:r>
              <a:rPr lang="en-US" dirty="0"/>
              <a:t> makes many </a:t>
            </a:r>
            <a:r>
              <a:rPr lang="en-US" b="1" dirty="0"/>
              <a:t>righteous</a:t>
            </a:r>
          </a:p>
          <a:p>
            <a:pPr marL="0" indent="0">
              <a:spcBef>
                <a:spcPts val="0"/>
              </a:spcBef>
              <a:spcAft>
                <a:spcPts val="1200"/>
              </a:spcAft>
              <a:buNone/>
            </a:pPr>
            <a:r>
              <a:rPr lang="en-US" dirty="0"/>
              <a:t>20 – grace abounded all the more</a:t>
            </a:r>
          </a:p>
          <a:p>
            <a:pPr marL="0" indent="0">
              <a:spcBef>
                <a:spcPts val="0"/>
              </a:spcBef>
              <a:spcAft>
                <a:spcPts val="1200"/>
              </a:spcAft>
              <a:buNone/>
            </a:pPr>
            <a:r>
              <a:rPr lang="en-US" dirty="0"/>
              <a:t>21 – </a:t>
            </a:r>
            <a:r>
              <a:rPr lang="en-US" b="1" dirty="0"/>
              <a:t>grace reigned </a:t>
            </a:r>
            <a:r>
              <a:rPr lang="en-US" dirty="0"/>
              <a:t>leading to </a:t>
            </a:r>
            <a:r>
              <a:rPr lang="en-US" b="1" dirty="0"/>
              <a:t>eternal life</a:t>
            </a:r>
          </a:p>
        </p:txBody>
      </p:sp>
    </p:spTree>
    <p:extLst>
      <p:ext uri="{BB962C8B-B14F-4D97-AF65-F5344CB8AC3E}">
        <p14:creationId xmlns:p14="http://schemas.microsoft.com/office/powerpoint/2010/main" val="321270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left)">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left)">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ipe(left)">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Effect transition="in" filter="wipe(left)">
                                      <p:cBhvr>
                                        <p:cTn id="42" dur="5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wipe(left)">
                                      <p:cBhvr>
                                        <p:cTn id="47" dur="5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5" end="5"/>
                                            </p:txEl>
                                          </p:spTgt>
                                        </p:tgtEl>
                                        <p:attrNameLst>
                                          <p:attrName>style.visibility</p:attrName>
                                        </p:attrNameLst>
                                      </p:cBhvr>
                                      <p:to>
                                        <p:strVal val="visible"/>
                                      </p:to>
                                    </p:set>
                                    <p:animEffect transition="in" filter="wipe(left)">
                                      <p:cBhvr>
                                        <p:cTn id="52" dur="500"/>
                                        <p:tgtEl>
                                          <p:spTgt spid="4">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wipe(left)">
                                      <p:cBhvr>
                                        <p:cTn id="57" dur="500"/>
                                        <p:tgtEl>
                                          <p:spTgt spid="3">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4">
                                            <p:txEl>
                                              <p:pRg st="6" end="6"/>
                                            </p:txEl>
                                          </p:spTgt>
                                        </p:tgtEl>
                                        <p:attrNameLst>
                                          <p:attrName>style.visibility</p:attrName>
                                        </p:attrNameLst>
                                      </p:cBhvr>
                                      <p:to>
                                        <p:strVal val="visible"/>
                                      </p:to>
                                    </p:set>
                                    <p:animEffect transition="in" filter="wipe(left)">
                                      <p:cBhvr>
                                        <p:cTn id="62" dur="500"/>
                                        <p:tgtEl>
                                          <p:spTgt spid="4">
                                            <p:txEl>
                                              <p:pRg st="6" end="6"/>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3">
                                            <p:txEl>
                                              <p:pRg st="7" end="7"/>
                                            </p:txEl>
                                          </p:spTgt>
                                        </p:tgtEl>
                                        <p:attrNameLst>
                                          <p:attrName>style.visibility</p:attrName>
                                        </p:attrNameLst>
                                      </p:cBhvr>
                                      <p:to>
                                        <p:strVal val="visible"/>
                                      </p:to>
                                    </p:set>
                                    <p:animEffect transition="in" filter="wipe(left)">
                                      <p:cBhvr>
                                        <p:cTn id="67" dur="500"/>
                                        <p:tgtEl>
                                          <p:spTgt spid="3">
                                            <p:txEl>
                                              <p:pRg st="7" end="7"/>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4">
                                            <p:txEl>
                                              <p:pRg st="7" end="7"/>
                                            </p:txEl>
                                          </p:spTgt>
                                        </p:tgtEl>
                                        <p:attrNameLst>
                                          <p:attrName>style.visibility</p:attrName>
                                        </p:attrNameLst>
                                      </p:cBhvr>
                                      <p:to>
                                        <p:strVal val="visible"/>
                                      </p:to>
                                    </p:set>
                                    <p:animEffect transition="in" filter="wipe(left)">
                                      <p:cBhvr>
                                        <p:cTn id="7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699908" y="1073889"/>
            <a:ext cx="7747000" cy="5616278"/>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Beware of hidden idolatry – God is central and must be our greatest desire.</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Don’t flee from suffering – ask God to use it for your growth in Christ.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Set your hope on the coming glory of God!</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Rejoice in the amazing grace of God – He saved ungodly, sinful enemies (like us).</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4014</TotalTime>
  <Words>1463</Words>
  <Application>Microsoft Office PowerPoint</Application>
  <PresentationFormat>On-screen Show (4:3)</PresentationFormat>
  <Paragraphs>104</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vt:lpstr>
      <vt:lpstr>Jokerman</vt:lpstr>
      <vt:lpstr>Office Theme</vt:lpstr>
      <vt:lpstr>Romans 5</vt:lpstr>
      <vt:lpstr>Very Evil Kings (1 Kings)</vt:lpstr>
      <vt:lpstr>A Very Evil Sin (1 Kings)</vt:lpstr>
      <vt:lpstr>Enemies of God</vt:lpstr>
      <vt:lpstr>Rejoicing in Hope</vt:lpstr>
      <vt:lpstr>Christ Died for Us</vt:lpstr>
      <vt:lpstr>The Sin of Adam</vt:lpstr>
      <vt:lpstr>Adam as a “Type” of Jesus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142</cp:revision>
  <dcterms:created xsi:type="dcterms:W3CDTF">2022-11-02T22:17:55Z</dcterms:created>
  <dcterms:modified xsi:type="dcterms:W3CDTF">2025-08-30T15:44:27Z</dcterms:modified>
</cp:coreProperties>
</file>