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96" r:id="rId3"/>
    <p:sldId id="306" r:id="rId4"/>
    <p:sldId id="305" r:id="rId5"/>
    <p:sldId id="307" r:id="rId6"/>
    <p:sldId id="301" r:id="rId7"/>
    <p:sldId id="310" r:id="rId8"/>
    <p:sldId id="311" r:id="rId9"/>
    <p:sldId id="312" r:id="rId10"/>
    <p:sldId id="30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67312" autoAdjust="0"/>
  </p:normalViewPr>
  <p:slideViewPr>
    <p:cSldViewPr snapToGrid="0">
      <p:cViewPr varScale="1">
        <p:scale>
          <a:sx n="74" d="100"/>
          <a:sy n="74" d="100"/>
        </p:scale>
        <p:origin x="2286" y="90"/>
      </p:cViewPr>
      <p:guideLst/>
    </p:cSldViewPr>
  </p:slideViewPr>
  <p:notesTextViewPr>
    <p:cViewPr>
      <p:scale>
        <a:sx n="176" d="100"/>
        <a:sy n="176"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9/6/2025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By now, we should have learned two important truths from the first five chapters of Romans: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kern="1200" dirty="0">
                <a:solidFill>
                  <a:schemeClr val="tx1"/>
                </a:solidFill>
                <a:effectLst/>
                <a:latin typeface="+mn-lt"/>
                <a:ea typeface="+mn-ea"/>
                <a:cs typeface="+mn-cs"/>
              </a:rPr>
              <a:t>Apart from Christ, every person is absolutely sinful, separated from God, unable to do enough good things to achieve righteousness.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kern="1200" dirty="0">
                <a:solidFill>
                  <a:schemeClr val="tx1"/>
                </a:solidFill>
                <a:effectLst/>
                <a:latin typeface="+mn-lt"/>
                <a:ea typeface="+mn-ea"/>
                <a:cs typeface="+mn-cs"/>
              </a:rPr>
              <a:t>Salvation is completely a gift of God by His grace, received by faith (which is also a gift of God).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chapter 6, we are </a:t>
            </a:r>
            <a:r>
              <a:rPr lang="en-US" sz="1200" b="1" i="0" kern="1200" dirty="0">
                <a:solidFill>
                  <a:schemeClr val="tx1"/>
                </a:solidFill>
                <a:effectLst/>
                <a:latin typeface="+mn-lt"/>
                <a:ea typeface="+mn-ea"/>
                <a:cs typeface="+mn-cs"/>
              </a:rPr>
              <a:t>moving into some the practical result of salvation – our sanctification </a:t>
            </a:r>
            <a:r>
              <a:rPr lang="en-US" sz="1200" b="0" i="0" kern="1200" dirty="0">
                <a:solidFill>
                  <a:schemeClr val="tx1"/>
                </a:solidFill>
                <a:effectLst/>
                <a:latin typeface="+mn-lt"/>
                <a:ea typeface="+mn-ea"/>
                <a:cs typeface="+mn-cs"/>
              </a:rPr>
              <a:t>– becoming more like Jesus.  </a:t>
            </a:r>
            <a:r>
              <a:rPr lang="en-US" sz="1200" b="1" i="0" kern="1200" dirty="0">
                <a:solidFill>
                  <a:schemeClr val="tx1"/>
                </a:solidFill>
                <a:effectLst/>
                <a:latin typeface="+mn-lt"/>
                <a:ea typeface="+mn-ea"/>
                <a:cs typeface="+mn-cs"/>
              </a:rPr>
              <a:t>Stay clear </a:t>
            </a:r>
            <a:r>
              <a:rPr lang="en-US" sz="1200" b="0" i="0" kern="1200" dirty="0">
                <a:solidFill>
                  <a:schemeClr val="tx1"/>
                </a:solidFill>
                <a:effectLst/>
                <a:latin typeface="+mn-lt"/>
                <a:ea typeface="+mn-ea"/>
                <a:cs typeface="+mn-cs"/>
              </a:rPr>
              <a:t>on the essential fact of </a:t>
            </a:r>
            <a:r>
              <a:rPr lang="en-US" sz="1200" b="1" i="0" kern="1200" dirty="0">
                <a:solidFill>
                  <a:schemeClr val="tx1"/>
                </a:solidFill>
                <a:effectLst/>
                <a:latin typeface="+mn-lt"/>
                <a:ea typeface="+mn-ea"/>
                <a:cs typeface="+mn-cs"/>
              </a:rPr>
              <a:t>salvation by grace</a:t>
            </a:r>
            <a:r>
              <a:rPr lang="en-US" sz="1200" b="0" i="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B2DA1-3C4B-C681-B432-C88D7499E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B518C9-5860-2B92-61A9-172D7A64A4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A5290-055A-941F-7446-770B8C53D0D3}"/>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44BA70C-22FA-3ACD-E023-639A0825FA6C}"/>
              </a:ext>
            </a:extLst>
          </p:cNvPr>
          <p:cNvSpPr>
            <a:spLocks noGrp="1"/>
          </p:cNvSpPr>
          <p:nvPr>
            <p:ph type="sldNum" sz="quarter" idx="5"/>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6757929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4015696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1BE13-E15C-CBA2-1A4A-BF6412412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323CB8-CBEA-AA37-3366-2DE50528C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D60F0-FD7E-4325-BABC-C41AAE1BA82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By no means</a:t>
            </a:r>
            <a:r>
              <a:rPr lang="en-US" sz="1200" b="0" i="0" kern="1200" dirty="0">
                <a:solidFill>
                  <a:schemeClr val="tx1"/>
                </a:solidFill>
                <a:effectLst/>
                <a:latin typeface="+mn-lt"/>
                <a:ea typeface="+mn-ea"/>
                <a:cs typeface="+mn-cs"/>
              </a:rPr>
              <a:t>” is </a:t>
            </a:r>
            <a:r>
              <a:rPr lang="en-US" sz="1200" b="1" i="0" kern="1200" dirty="0">
                <a:solidFill>
                  <a:schemeClr val="tx1"/>
                </a:solidFill>
                <a:effectLst/>
                <a:latin typeface="+mn-lt"/>
                <a:ea typeface="+mn-ea"/>
                <a:cs typeface="+mn-cs"/>
              </a:rPr>
              <a:t>used 10 times </a:t>
            </a:r>
            <a:r>
              <a:rPr lang="en-US" sz="1200" b="0" i="0" kern="1200" dirty="0">
                <a:solidFill>
                  <a:schemeClr val="tx1"/>
                </a:solidFill>
                <a:effectLst/>
                <a:latin typeface="+mn-lt"/>
                <a:ea typeface="+mn-ea"/>
                <a:cs typeface="+mn-cs"/>
              </a:rPr>
              <a:t>in the book of Romans!  It is the strongest Greek idiom </a:t>
            </a:r>
            <a:r>
              <a:rPr lang="en-US" sz="1200" b="1" i="0" kern="1200" dirty="0">
                <a:solidFill>
                  <a:schemeClr val="tx1"/>
                </a:solidFill>
                <a:effectLst/>
                <a:latin typeface="+mn-lt"/>
                <a:ea typeface="+mn-ea"/>
                <a:cs typeface="+mn-cs"/>
              </a:rPr>
              <a:t>to refuse </a:t>
            </a:r>
            <a:r>
              <a:rPr lang="en-US" sz="1200" b="0" i="0" kern="1200" dirty="0">
                <a:solidFill>
                  <a:schemeClr val="tx1"/>
                </a:solidFill>
                <a:effectLst/>
                <a:latin typeface="+mn-lt"/>
                <a:ea typeface="+mn-ea"/>
                <a:cs typeface="+mn-cs"/>
              </a:rPr>
              <a:t>something, containing a sense of outrage.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died to sin” does not say </a:t>
            </a:r>
            <a:r>
              <a:rPr lang="en-US" sz="1200" b="0" i="0" kern="1200" dirty="0">
                <a:solidFill>
                  <a:schemeClr val="tx1"/>
                </a:solidFill>
                <a:effectLst/>
                <a:latin typeface="+mn-lt"/>
                <a:ea typeface="+mn-ea"/>
                <a:cs typeface="+mn-cs"/>
              </a:rPr>
              <a:t>that we have </a:t>
            </a:r>
            <a:r>
              <a:rPr lang="en-US" sz="1200" b="1" i="0" kern="1200" dirty="0">
                <a:solidFill>
                  <a:schemeClr val="tx1"/>
                </a:solidFill>
                <a:effectLst/>
                <a:latin typeface="+mn-lt"/>
                <a:ea typeface="+mn-ea"/>
                <a:cs typeface="+mn-cs"/>
              </a:rPr>
              <a:t>perfectly overcome </a:t>
            </a:r>
            <a:r>
              <a:rPr lang="en-US" sz="1200" b="0" i="0" kern="1200" dirty="0">
                <a:solidFill>
                  <a:schemeClr val="tx1"/>
                </a:solidFill>
                <a:effectLst/>
                <a:latin typeface="+mn-lt"/>
                <a:ea typeface="+mn-ea"/>
                <a:cs typeface="+mn-cs"/>
              </a:rPr>
              <a:t>our struggle with sin.  This chapter (and 7) will help us understand this better.</a:t>
            </a:r>
          </a:p>
        </p:txBody>
      </p:sp>
      <p:sp>
        <p:nvSpPr>
          <p:cNvPr id="4" name="Slide Number Placeholder 3">
            <a:extLst>
              <a:ext uri="{FF2B5EF4-FFF2-40B4-BE49-F238E27FC236}">
                <a16:creationId xmlns:a16="http://schemas.microsoft.com/office/drawing/2014/main" id="{157C99A7-ECBC-CB11-9B07-D3DE2A39E47C}"/>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787100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BBBB1-3C87-1F1A-5463-D065FA544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5C769B-FE64-405A-AB6E-B1BC58821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C6A6AC-4D70-65DA-74F5-F5CF4469329C}"/>
              </a:ext>
            </a:extLst>
          </p:cNvPr>
          <p:cNvSpPr>
            <a:spLocks noGrp="1"/>
          </p:cNvSpPr>
          <p:nvPr>
            <p:ph type="body" idx="1"/>
          </p:nvPr>
        </p:nvSpPr>
        <p:spPr/>
        <p:txBody>
          <a:bodyPr/>
          <a:lstStyle/>
          <a:p>
            <a:r>
              <a:rPr lang="en-US" dirty="0"/>
              <a:t>Occasionally, people ask me if it is OK for a Christian to do something “questionable” (unholy).  What they’re really asking is this: </a:t>
            </a:r>
            <a:r>
              <a:rPr lang="en-US" b="1" dirty="0"/>
              <a:t>how far can I get away from God</a:t>
            </a:r>
            <a:r>
              <a:rPr lang="en-US" dirty="0"/>
              <a:t>, but not “cross the line” where I’ve really committed a “big sin”?</a:t>
            </a:r>
          </a:p>
          <a:p>
            <a:endParaRPr lang="en-US" dirty="0"/>
          </a:p>
          <a:p>
            <a:r>
              <a:rPr lang="en-US" dirty="0"/>
              <a:t>Imagine if I asked the same question about my wife: how far can I get away from her before it’s a problem?  How many other women can I lust for, or flirt with, or stare at, or…?  I know what </a:t>
            </a:r>
            <a:r>
              <a:rPr lang="en-US" b="1" dirty="0"/>
              <a:t>she would say: NONE</a:t>
            </a:r>
            <a:r>
              <a:rPr lang="en-US" dirty="0"/>
              <a:t>.</a:t>
            </a:r>
          </a:p>
          <a:p>
            <a:endParaRPr lang="en-US" dirty="0"/>
          </a:p>
        </p:txBody>
      </p:sp>
      <p:sp>
        <p:nvSpPr>
          <p:cNvPr id="4" name="Slide Number Placeholder 3">
            <a:extLst>
              <a:ext uri="{FF2B5EF4-FFF2-40B4-BE49-F238E27FC236}">
                <a16:creationId xmlns:a16="http://schemas.microsoft.com/office/drawing/2014/main" id="{D22B9CE4-2A30-1E97-B9F2-9889087FE69C}"/>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528806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Whether I’m talking about God or talking about my wife, if I truly love Him (or her), it is </a:t>
            </a:r>
            <a:r>
              <a:rPr lang="en-US" b="1" dirty="0"/>
              <a:t>not my goal </a:t>
            </a:r>
            <a:r>
              <a:rPr lang="en-US" dirty="0"/>
              <a:t>to </a:t>
            </a:r>
            <a:r>
              <a:rPr lang="en-US" b="1" dirty="0"/>
              <a:t>go further away </a:t>
            </a:r>
            <a:r>
              <a:rPr lang="en-US" dirty="0"/>
              <a:t>from Him.  It is </a:t>
            </a:r>
            <a:r>
              <a:rPr lang="en-US" b="1" dirty="0"/>
              <a:t>my desire </a:t>
            </a:r>
            <a:r>
              <a:rPr lang="en-US" dirty="0"/>
              <a:t>to do everything possible to </a:t>
            </a:r>
            <a:r>
              <a:rPr lang="en-US" b="1" dirty="0"/>
              <a:t>get closer and closer </a:t>
            </a:r>
            <a:r>
              <a:rPr lang="en-US" dirty="0"/>
              <a:t>to Him every day!  That’s what Paul is saying in verse 2 – if we have truly died to sin, </a:t>
            </a:r>
            <a:r>
              <a:rPr lang="en-US" b="1" dirty="0"/>
              <a:t>we will find much greater joy in living for God</a:t>
            </a:r>
            <a:r>
              <a:rPr lang="en-US" dirty="0"/>
              <a:t>, not for the old passions of our flesh.</a:t>
            </a:r>
          </a:p>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407196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2787F-70D4-E72F-DAD0-CC9273A87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1C315-D190-0FBD-4DE7-A39A964239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D6D3D-3782-881C-BEB1-DDE32974EDA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All Christians have, by placing saving faith in him, been spiritually immersed into the person of Christ, that is, united and identified with him.</a:t>
            </a:r>
          </a:p>
          <a:p>
            <a:endParaRPr lang="en-US" sz="1200" b="0" i="0" kern="1200" dirty="0">
              <a:solidFill>
                <a:schemeClr val="tx1"/>
              </a:solidFill>
              <a:effectLst/>
              <a:latin typeface="+mn-lt"/>
              <a:ea typeface="+mn-ea"/>
              <a:cs typeface="+mn-cs"/>
            </a:endParaRPr>
          </a:p>
          <a:p>
            <a:r>
              <a:rPr lang="en-US" altLang="zh-CN" sz="1200" b="1" i="0" kern="1200" dirty="0">
                <a:solidFill>
                  <a:schemeClr val="tx1"/>
                </a:solidFill>
                <a:effectLst/>
                <a:latin typeface="+mn-lt"/>
                <a:ea typeface="+mn-ea"/>
                <a:cs typeface="+mn-cs"/>
              </a:rPr>
              <a:t>Transliteration</a:t>
            </a:r>
            <a:r>
              <a:rPr lang="en-US" altLang="zh-CN" sz="1200" b="0" i="0" kern="1200" dirty="0">
                <a:solidFill>
                  <a:schemeClr val="tx1"/>
                </a:solidFill>
                <a:effectLst/>
                <a:latin typeface="+mn-lt"/>
                <a:ea typeface="+mn-ea"/>
                <a:cs typeface="+mn-cs"/>
              </a:rPr>
              <a:t> of “baptism” in English and Chinese (</a:t>
            </a:r>
            <a:r>
              <a:rPr lang="zh-CN" altLang="en-US" sz="1200" b="0" i="0" kern="1200" dirty="0">
                <a:solidFill>
                  <a:schemeClr val="tx1"/>
                </a:solidFill>
                <a:effectLst/>
                <a:latin typeface="+mn-lt"/>
                <a:ea typeface="+mn-ea"/>
                <a:cs typeface="+mn-cs"/>
              </a:rPr>
              <a:t>受洗  </a:t>
            </a:r>
            <a:r>
              <a:rPr lang="en-US" altLang="zh-CN" sz="1200" b="0" i="0" kern="1200" dirty="0" err="1">
                <a:solidFill>
                  <a:schemeClr val="tx1"/>
                </a:solidFill>
                <a:effectLst/>
                <a:latin typeface="+mn-lt"/>
                <a:ea typeface="+mn-ea"/>
                <a:cs typeface="+mn-cs"/>
              </a:rPr>
              <a:t>s</a:t>
            </a:r>
            <a:r>
              <a:rPr lang="en-US" sz="1200" b="0" i="0" kern="1200" dirty="0" err="1">
                <a:solidFill>
                  <a:schemeClr val="tx1"/>
                </a:solidFill>
                <a:effectLst/>
                <a:latin typeface="+mn-lt"/>
                <a:ea typeface="+mn-ea"/>
                <a:cs typeface="+mn-cs"/>
              </a:rPr>
              <a:t>hòuxǐ</a:t>
            </a:r>
            <a:r>
              <a:rPr lang="en-US" sz="1200" b="0" i="0" kern="1200" dirty="0">
                <a:solidFill>
                  <a:schemeClr val="tx1"/>
                </a:solidFill>
                <a:effectLst/>
                <a:latin typeface="+mn-lt"/>
                <a:ea typeface="+mn-ea"/>
                <a:cs typeface="+mn-cs"/>
              </a:rPr>
              <a:t>) makes this confusing to us.  Why didn’t they simply translate the words from Greek as “put into”?  Probably because of tradition from the Roman Catholic church, which used this “sacrament” as a crucial element of their religious process.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Certainly water baptism </a:t>
            </a:r>
            <a:r>
              <a:rPr lang="en-US" sz="1200" b="1" i="0" kern="1200" dirty="0">
                <a:solidFill>
                  <a:schemeClr val="tx1"/>
                </a:solidFill>
                <a:effectLst/>
                <a:latin typeface="+mn-lt"/>
                <a:ea typeface="+mn-ea"/>
                <a:cs typeface="+mn-cs"/>
              </a:rPr>
              <a:t>pictures</a:t>
            </a:r>
            <a:r>
              <a:rPr lang="en-US" sz="1200" b="0" i="0" kern="1200" dirty="0">
                <a:solidFill>
                  <a:schemeClr val="tx1"/>
                </a:solidFill>
                <a:effectLst/>
                <a:latin typeface="+mn-lt"/>
                <a:ea typeface="+mn-ea"/>
                <a:cs typeface="+mn-cs"/>
              </a:rPr>
              <a:t> this reality, but isn’t really the focus of the passage (transformation of the justified).</a:t>
            </a:r>
          </a:p>
          <a:p>
            <a:endParaRPr lang="en-US"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受洗归入  </a:t>
            </a:r>
            <a:r>
              <a:rPr lang="en-US" sz="1200" b="0" i="0" kern="1200" dirty="0" err="1">
                <a:solidFill>
                  <a:schemeClr val="tx1"/>
                </a:solidFill>
                <a:effectLst/>
                <a:latin typeface="+mn-lt"/>
                <a:ea typeface="+mn-ea"/>
                <a:cs typeface="+mn-cs"/>
              </a:rPr>
              <a:t>Shòuxǐ</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guī</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rù</a:t>
            </a:r>
            <a:r>
              <a:rPr lang="en-US" sz="1200" b="0" i="0" kern="1200" dirty="0">
                <a:solidFill>
                  <a:schemeClr val="tx1"/>
                </a:solidFill>
                <a:effectLst/>
                <a:latin typeface="+mn-lt"/>
                <a:ea typeface="+mn-ea"/>
                <a:cs typeface="+mn-cs"/>
              </a:rPr>
              <a:t>   :  </a:t>
            </a:r>
            <a:r>
              <a:rPr lang="en-US" dirty="0">
                <a:effectLst/>
              </a:rPr>
              <a:t>be baptized (</a:t>
            </a:r>
            <a:r>
              <a:rPr lang="zh-CN" altLang="en-US" sz="1200" kern="1200" dirty="0">
                <a:solidFill>
                  <a:schemeClr val="tx1"/>
                </a:solidFill>
                <a:effectLst/>
                <a:latin typeface="+mn-lt"/>
                <a:ea typeface="+mn-ea"/>
                <a:cs typeface="+mn-cs"/>
              </a:rPr>
              <a:t>受洗</a:t>
            </a:r>
            <a:r>
              <a:rPr lang="en-US" altLang="zh-CN" sz="1200" kern="1200" dirty="0">
                <a:solidFill>
                  <a:schemeClr val="tx1"/>
                </a:solidFill>
                <a:effectLst/>
                <a:latin typeface="+mn-lt"/>
                <a:ea typeface="+mn-ea"/>
                <a:cs typeface="+mn-cs"/>
              </a:rPr>
              <a:t>) </a:t>
            </a:r>
            <a:r>
              <a:rPr lang="en-US" dirty="0">
                <a:effectLst/>
              </a:rPr>
              <a:t>subsume (</a:t>
            </a:r>
            <a:r>
              <a:rPr lang="zh-CN" altLang="en-US" sz="1200" kern="1200" dirty="0">
                <a:solidFill>
                  <a:schemeClr val="tx1"/>
                </a:solidFill>
                <a:effectLst/>
                <a:latin typeface="+mn-lt"/>
                <a:ea typeface="+mn-ea"/>
                <a:cs typeface="+mn-cs"/>
              </a:rPr>
              <a:t>归入</a:t>
            </a:r>
            <a:r>
              <a:rPr lang="en-US" altLang="zh-CN" sz="1200" kern="1200" dirty="0">
                <a:solidFill>
                  <a:schemeClr val="tx1"/>
                </a:solidFill>
                <a:effectLst/>
                <a:latin typeface="+mn-lt"/>
                <a:ea typeface="+mn-ea"/>
                <a:cs typeface="+mn-cs"/>
              </a:rPr>
              <a:t>)</a:t>
            </a:r>
            <a:endParaRPr lang="zh-CN" altLang="en-US" sz="120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D25E293-EEEE-D42B-86FF-179DE3F7F72C}"/>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972570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01BC9-C2C3-9A80-5A35-DBABF7AFA2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380F8-6B91-F409-FD9F-BD5D4CB1F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BECF0-D125-4AA8-8759-359EC4D07844}"/>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518ADA6-98FA-0D18-7D07-02AEC8726B74}"/>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255752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D94F0-287A-B82A-D476-A440057EB3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3F16A-F03F-CE9E-FF79-CCCF11E40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5B2DE-5BB1-89FA-ED60-EB5C1B98218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Old = worn out and useless.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When asked what my friend (Scott) with Parkinson’s disease is looking forward to in Heaven, he said “righteousness”</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360F66D-B4E1-932D-E4A7-53F3CD81DB59}"/>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925146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EE577-2515-5EFC-A7FF-F18B4C3A2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0B59CA-30CA-27E3-8306-0DA621D78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4D995-3943-3C89-C5B9-D7F3F3EED63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6:11  </a:t>
            </a:r>
            <a:r>
              <a:rPr lang="en-US" sz="1200" b="1" i="0" kern="1200" dirty="0">
                <a:solidFill>
                  <a:schemeClr val="tx1"/>
                </a:solidFill>
                <a:effectLst/>
                <a:latin typeface="+mn-lt"/>
                <a:ea typeface="+mn-ea"/>
                <a:cs typeface="+mn-cs"/>
              </a:rPr>
              <a:t>So</a:t>
            </a:r>
            <a:r>
              <a:rPr lang="en-US" sz="1200" b="0" i="0" kern="1200" dirty="0">
                <a:solidFill>
                  <a:schemeClr val="tx1"/>
                </a:solidFill>
                <a:effectLst/>
                <a:latin typeface="+mn-lt"/>
                <a:ea typeface="+mn-ea"/>
                <a:cs typeface="+mn-cs"/>
              </a:rPr>
              <a:t>. This implies the importance of his readers’ knowing what he just explained. Without that foundation, what he is about to teach will not make sense.</a:t>
            </a:r>
          </a:p>
        </p:txBody>
      </p:sp>
      <p:sp>
        <p:nvSpPr>
          <p:cNvPr id="4" name="Slide Number Placeholder 3">
            <a:extLst>
              <a:ext uri="{FF2B5EF4-FFF2-40B4-BE49-F238E27FC236}">
                <a16:creationId xmlns:a16="http://schemas.microsoft.com/office/drawing/2014/main" id="{F091484E-F2A1-5348-3951-87DDF8969E7D}"/>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424369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6AAAF-8803-971A-5002-903E33F16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7F0CB9-BF35-40C7-5644-833055F65D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3AF4D7-2D9E-30DA-D7E4-E41C2174EC8B}"/>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D17259B-61DB-2158-735E-D9522C3BEA7C}"/>
              </a:ext>
            </a:extLst>
          </p:cNvPr>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2690275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9/6/2025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6</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Who is your Master?</a:t>
            </a:r>
          </a:p>
        </p:txBody>
      </p:sp>
    </p:spTree>
    <p:extLst>
      <p:ext uri="{BB962C8B-B14F-4D97-AF65-F5344CB8AC3E}">
        <p14:creationId xmlns:p14="http://schemas.microsoft.com/office/powerpoint/2010/main" val="126247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19F6D-210A-4BDE-844E-B24AAB798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952E3-26DA-EA87-4A2E-783B41E9D46C}"/>
              </a:ext>
            </a:extLst>
          </p:cNvPr>
          <p:cNvSpPr>
            <a:spLocks noGrp="1"/>
          </p:cNvSpPr>
          <p:nvPr>
            <p:ph type="title"/>
          </p:nvPr>
        </p:nvSpPr>
        <p:spPr>
          <a:xfrm>
            <a:off x="628650" y="82901"/>
            <a:ext cx="7886700" cy="842785"/>
          </a:xfrm>
        </p:spPr>
        <p:txBody>
          <a:bodyPr>
            <a:normAutofit/>
          </a:bodyPr>
          <a:lstStyle/>
          <a:p>
            <a:pPr algn="ctr"/>
            <a:r>
              <a:rPr lang="en-US" b="1" u="sng" dirty="0"/>
              <a:t>Who is Your Master?</a:t>
            </a:r>
          </a:p>
        </p:txBody>
      </p:sp>
      <p:sp>
        <p:nvSpPr>
          <p:cNvPr id="3" name="Content Placeholder 2">
            <a:extLst>
              <a:ext uri="{FF2B5EF4-FFF2-40B4-BE49-F238E27FC236}">
                <a16:creationId xmlns:a16="http://schemas.microsoft.com/office/drawing/2014/main" id="{4D42F907-2D10-D531-BA39-49EFBDFBF415}"/>
              </a:ext>
            </a:extLst>
          </p:cNvPr>
          <p:cNvSpPr>
            <a:spLocks noGrp="1"/>
          </p:cNvSpPr>
          <p:nvPr>
            <p:ph sz="half" idx="1"/>
          </p:nvPr>
        </p:nvSpPr>
        <p:spPr>
          <a:xfrm>
            <a:off x="203201" y="1083733"/>
            <a:ext cx="4368800" cy="5093230"/>
          </a:xfrm>
        </p:spPr>
        <p:txBody>
          <a:bodyPr>
            <a:normAutofit fontScale="92500"/>
          </a:bodyPr>
          <a:lstStyle/>
          <a:p>
            <a:pPr marL="0" indent="0" algn="ctr">
              <a:spcBef>
                <a:spcPts val="0"/>
              </a:spcBef>
              <a:spcAft>
                <a:spcPts val="1200"/>
              </a:spcAft>
              <a:buNone/>
            </a:pPr>
            <a:r>
              <a:rPr lang="en-US" sz="3000" b="1" u="sng" dirty="0"/>
              <a:t>Sin/Satan</a:t>
            </a:r>
          </a:p>
          <a:p>
            <a:pPr>
              <a:spcBef>
                <a:spcPts val="0"/>
              </a:spcBef>
              <a:spcAft>
                <a:spcPts val="1200"/>
              </a:spcAft>
            </a:pPr>
            <a:r>
              <a:rPr lang="en-US" dirty="0"/>
              <a:t>15 – </a:t>
            </a:r>
            <a:r>
              <a:rPr lang="en-US" b="1" dirty="0"/>
              <a:t>Condemned</a:t>
            </a:r>
            <a:r>
              <a:rPr lang="en-US" dirty="0"/>
              <a:t> under </a:t>
            </a:r>
            <a:r>
              <a:rPr lang="en-US" b="1" dirty="0"/>
              <a:t>Law</a:t>
            </a:r>
          </a:p>
          <a:p>
            <a:pPr>
              <a:spcBef>
                <a:spcPts val="0"/>
              </a:spcBef>
              <a:spcAft>
                <a:spcPts val="1200"/>
              </a:spcAft>
            </a:pPr>
            <a:r>
              <a:rPr lang="en-US" dirty="0"/>
              <a:t>16 – Slave to </a:t>
            </a:r>
            <a:r>
              <a:rPr lang="en-US" b="1" dirty="0"/>
              <a:t>sin</a:t>
            </a:r>
            <a:r>
              <a:rPr lang="en-US" dirty="0"/>
              <a:t> leading to </a:t>
            </a:r>
            <a:r>
              <a:rPr lang="en-US" b="1" dirty="0"/>
              <a:t>death</a:t>
            </a:r>
          </a:p>
          <a:p>
            <a:pPr>
              <a:spcBef>
                <a:spcPts val="0"/>
              </a:spcBef>
              <a:spcAft>
                <a:spcPts val="1200"/>
              </a:spcAft>
            </a:pPr>
            <a:r>
              <a:rPr lang="en-US" dirty="0"/>
              <a:t>19 – Slave to </a:t>
            </a:r>
            <a:r>
              <a:rPr lang="en-US" b="1" dirty="0"/>
              <a:t>impurity</a:t>
            </a:r>
            <a:r>
              <a:rPr lang="en-US" dirty="0"/>
              <a:t> leading to </a:t>
            </a:r>
            <a:r>
              <a:rPr lang="en-US" b="1" dirty="0"/>
              <a:t>lawlessness</a:t>
            </a:r>
            <a:r>
              <a:rPr lang="en-US" dirty="0"/>
              <a:t>, leading to </a:t>
            </a:r>
            <a:r>
              <a:rPr lang="en-US" b="1" dirty="0"/>
              <a:t>more lawlessness</a:t>
            </a:r>
          </a:p>
          <a:p>
            <a:pPr>
              <a:spcBef>
                <a:spcPts val="0"/>
              </a:spcBef>
              <a:spcAft>
                <a:spcPts val="1200"/>
              </a:spcAft>
            </a:pPr>
            <a:r>
              <a:rPr lang="en-US" dirty="0"/>
              <a:t>21 – Slave of </a:t>
            </a:r>
            <a:r>
              <a:rPr lang="en-US" b="1" dirty="0"/>
              <a:t>sin</a:t>
            </a:r>
            <a:r>
              <a:rPr lang="en-US" dirty="0"/>
              <a:t> leading to </a:t>
            </a:r>
            <a:r>
              <a:rPr lang="en-US" b="1" dirty="0"/>
              <a:t>shameful things </a:t>
            </a:r>
            <a:r>
              <a:rPr lang="en-US" dirty="0"/>
              <a:t>and </a:t>
            </a:r>
            <a:r>
              <a:rPr lang="en-US" b="1" dirty="0"/>
              <a:t>death</a:t>
            </a:r>
          </a:p>
          <a:p>
            <a:pPr>
              <a:spcBef>
                <a:spcPts val="0"/>
              </a:spcBef>
              <a:spcAft>
                <a:spcPts val="1200"/>
              </a:spcAft>
            </a:pPr>
            <a:r>
              <a:rPr lang="en-US" dirty="0"/>
              <a:t>23 – Wages of </a:t>
            </a:r>
            <a:r>
              <a:rPr lang="en-US" b="1" dirty="0"/>
              <a:t>sin</a:t>
            </a:r>
            <a:r>
              <a:rPr lang="en-US" dirty="0"/>
              <a:t> is </a:t>
            </a:r>
            <a:r>
              <a:rPr lang="en-US" b="1" dirty="0"/>
              <a:t>death</a:t>
            </a:r>
          </a:p>
        </p:txBody>
      </p:sp>
      <p:sp>
        <p:nvSpPr>
          <p:cNvPr id="4" name="Content Placeholder 3">
            <a:extLst>
              <a:ext uri="{FF2B5EF4-FFF2-40B4-BE49-F238E27FC236}">
                <a16:creationId xmlns:a16="http://schemas.microsoft.com/office/drawing/2014/main" id="{758F8B3D-D4E8-E309-D835-1715ABBD1836}"/>
              </a:ext>
            </a:extLst>
          </p:cNvPr>
          <p:cNvSpPr>
            <a:spLocks noGrp="1"/>
          </p:cNvSpPr>
          <p:nvPr>
            <p:ph sz="half" idx="2"/>
          </p:nvPr>
        </p:nvSpPr>
        <p:spPr>
          <a:xfrm>
            <a:off x="4662311" y="1083733"/>
            <a:ext cx="4278488" cy="5093230"/>
          </a:xfrm>
        </p:spPr>
        <p:txBody>
          <a:bodyPr>
            <a:normAutofit fontScale="92500"/>
          </a:bodyPr>
          <a:lstStyle/>
          <a:p>
            <a:pPr marL="0" indent="0" algn="ctr">
              <a:spcBef>
                <a:spcPts val="0"/>
              </a:spcBef>
              <a:spcAft>
                <a:spcPts val="1200"/>
              </a:spcAft>
              <a:buNone/>
            </a:pPr>
            <a:r>
              <a:rPr lang="en-US" sz="3000" b="1" u="sng" dirty="0"/>
              <a:t>Jesus</a:t>
            </a:r>
          </a:p>
          <a:p>
            <a:pPr>
              <a:spcBef>
                <a:spcPts val="0"/>
              </a:spcBef>
              <a:spcAft>
                <a:spcPts val="1200"/>
              </a:spcAft>
            </a:pPr>
            <a:r>
              <a:rPr lang="en-US" dirty="0"/>
              <a:t>15 – </a:t>
            </a:r>
            <a:r>
              <a:rPr lang="en-US" b="1" dirty="0"/>
              <a:t>Set free </a:t>
            </a:r>
            <a:r>
              <a:rPr lang="en-US" dirty="0"/>
              <a:t>by God’s </a:t>
            </a:r>
            <a:r>
              <a:rPr lang="en-US" b="1" dirty="0"/>
              <a:t>grace</a:t>
            </a:r>
            <a:r>
              <a:rPr lang="en-US" dirty="0"/>
              <a:t> </a:t>
            </a:r>
            <a:endParaRPr lang="en-US" b="1" dirty="0"/>
          </a:p>
          <a:p>
            <a:pPr>
              <a:spcBef>
                <a:spcPts val="0"/>
              </a:spcBef>
              <a:spcAft>
                <a:spcPts val="1200"/>
              </a:spcAft>
            </a:pPr>
            <a:r>
              <a:rPr lang="en-US" dirty="0"/>
              <a:t>16 – Slave to </a:t>
            </a:r>
            <a:r>
              <a:rPr lang="en-US" b="1" dirty="0"/>
              <a:t>obedience</a:t>
            </a:r>
            <a:r>
              <a:rPr lang="en-US" dirty="0"/>
              <a:t> leading to </a:t>
            </a:r>
            <a:r>
              <a:rPr lang="en-US" b="1" dirty="0"/>
              <a:t>righteousness</a:t>
            </a:r>
          </a:p>
          <a:p>
            <a:pPr>
              <a:spcBef>
                <a:spcPts val="0"/>
              </a:spcBef>
              <a:spcAft>
                <a:spcPts val="1200"/>
              </a:spcAft>
            </a:pPr>
            <a:r>
              <a:rPr lang="en-US" dirty="0"/>
              <a:t>18,19 – Set </a:t>
            </a:r>
            <a:r>
              <a:rPr lang="en-US" b="1" dirty="0"/>
              <a:t>free from sin </a:t>
            </a:r>
            <a:r>
              <a:rPr lang="en-US" dirty="0"/>
              <a:t>and a slave to </a:t>
            </a:r>
            <a:r>
              <a:rPr lang="en-US" b="1" dirty="0"/>
              <a:t>righteousness</a:t>
            </a:r>
            <a:r>
              <a:rPr lang="en-US" dirty="0"/>
              <a:t> leading to </a:t>
            </a:r>
            <a:r>
              <a:rPr lang="en-US" b="1" dirty="0"/>
              <a:t>sanctification</a:t>
            </a:r>
          </a:p>
          <a:p>
            <a:pPr>
              <a:spcBef>
                <a:spcPts val="0"/>
              </a:spcBef>
              <a:spcAft>
                <a:spcPts val="1200"/>
              </a:spcAft>
            </a:pPr>
            <a:r>
              <a:rPr lang="en-US" dirty="0"/>
              <a:t>22 – Slave of </a:t>
            </a:r>
            <a:r>
              <a:rPr lang="en-US" b="1" dirty="0"/>
              <a:t>God</a:t>
            </a:r>
            <a:r>
              <a:rPr lang="en-US" dirty="0"/>
              <a:t> leading to </a:t>
            </a:r>
            <a:r>
              <a:rPr lang="en-US" b="1" dirty="0"/>
              <a:t>sanctification / eternal life</a:t>
            </a:r>
          </a:p>
          <a:p>
            <a:pPr>
              <a:spcBef>
                <a:spcPts val="0"/>
              </a:spcBef>
              <a:spcAft>
                <a:spcPts val="1200"/>
              </a:spcAft>
            </a:pPr>
            <a:r>
              <a:rPr lang="en-US" dirty="0"/>
              <a:t>23 – </a:t>
            </a:r>
            <a:r>
              <a:rPr lang="en-US" b="1" dirty="0"/>
              <a:t>Free gift</a:t>
            </a:r>
            <a:r>
              <a:rPr lang="en-US" dirty="0"/>
              <a:t> of God: eternal </a:t>
            </a:r>
            <a:r>
              <a:rPr lang="en-US" b="1" dirty="0"/>
              <a:t>life in Christ Jesus</a:t>
            </a:r>
          </a:p>
        </p:txBody>
      </p:sp>
    </p:spTree>
    <p:extLst>
      <p:ext uri="{BB962C8B-B14F-4D97-AF65-F5344CB8AC3E}">
        <p14:creationId xmlns:p14="http://schemas.microsoft.com/office/powerpoint/2010/main" val="321270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left)">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left)">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wipe(left)">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wipe(left)">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5" end="5"/>
                                            </p:txEl>
                                          </p:spTgt>
                                        </p:tgtEl>
                                        <p:attrNameLst>
                                          <p:attrName>style.visibility</p:attrName>
                                        </p:attrNameLst>
                                      </p:cBhvr>
                                      <p:to>
                                        <p:strVal val="visible"/>
                                      </p:to>
                                    </p:set>
                                    <p:animEffect transition="in" filter="wipe(left)">
                                      <p:cBhvr>
                                        <p:cTn id="5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698500" y="1389977"/>
            <a:ext cx="7747000" cy="4660867"/>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As God’s child, try to know Him better and get closer to Him with each choice you make.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If you are saved, you are </a:t>
            </a:r>
            <a:r>
              <a:rPr lang="en-US" b="1" dirty="0">
                <a:solidFill>
                  <a:schemeClr val="accent1">
                    <a:lumMod val="50000"/>
                  </a:schemeClr>
                </a:solidFill>
                <a:latin typeface="Cambria" panose="02040503050406030204" pitchFamily="18" charset="0"/>
                <a:ea typeface="Cambria" panose="02040503050406030204" pitchFamily="18" charset="0"/>
              </a:rPr>
              <a:t>in Christ</a:t>
            </a:r>
            <a:r>
              <a:rPr lang="en-US" dirty="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You have a new master: submit yourself to Him and not your old master.</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Continue listening with your heart to God’s Word and obey what you hear.</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BA36-4746-9BCA-EC30-49B2E75F3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94D70-BB31-7579-4D5E-5A0C6C143F74}"/>
              </a:ext>
            </a:extLst>
          </p:cNvPr>
          <p:cNvSpPr>
            <a:spLocks noGrp="1"/>
          </p:cNvSpPr>
          <p:nvPr>
            <p:ph type="title"/>
          </p:nvPr>
        </p:nvSpPr>
        <p:spPr>
          <a:xfrm>
            <a:off x="628650" y="118629"/>
            <a:ext cx="7886700" cy="763960"/>
          </a:xfrm>
        </p:spPr>
        <p:txBody>
          <a:bodyPr>
            <a:normAutofit fontScale="90000"/>
          </a:bodyPr>
          <a:lstStyle/>
          <a:p>
            <a:pPr algn="ctr"/>
            <a:r>
              <a:rPr lang="en-US" b="1" u="sng" dirty="0"/>
              <a:t>More Sin = More Grace</a:t>
            </a:r>
            <a:br>
              <a:rPr lang="en-US" b="1" u="sng" dirty="0"/>
            </a:br>
            <a:r>
              <a:rPr lang="en-US" sz="3100" dirty="0"/>
              <a:t>(or does it?)</a:t>
            </a:r>
            <a:endParaRPr lang="en-US" dirty="0"/>
          </a:p>
        </p:txBody>
      </p:sp>
      <p:sp>
        <p:nvSpPr>
          <p:cNvPr id="7" name="Content Placeholder 6">
            <a:extLst>
              <a:ext uri="{FF2B5EF4-FFF2-40B4-BE49-F238E27FC236}">
                <a16:creationId xmlns:a16="http://schemas.microsoft.com/office/drawing/2014/main" id="{969FFF4F-D5D4-9F06-FE67-DA753705F7B7}"/>
              </a:ext>
            </a:extLst>
          </p:cNvPr>
          <p:cNvSpPr>
            <a:spLocks noGrp="1"/>
          </p:cNvSpPr>
          <p:nvPr>
            <p:ph idx="1"/>
          </p:nvPr>
        </p:nvSpPr>
        <p:spPr>
          <a:xfrm>
            <a:off x="0" y="1072443"/>
            <a:ext cx="9144000" cy="5617723"/>
          </a:xfrm>
        </p:spPr>
        <p:txBody>
          <a:bodyPr>
            <a:normAutofit/>
          </a:bodyPr>
          <a:lstStyle/>
          <a:p>
            <a:pPr>
              <a:spcBef>
                <a:spcPts val="0"/>
              </a:spcBef>
              <a:spcAft>
                <a:spcPts val="1800"/>
              </a:spcAft>
            </a:pPr>
            <a:r>
              <a:rPr lang="en-US" b="1" dirty="0"/>
              <a:t>4:15</a:t>
            </a:r>
            <a:r>
              <a:rPr lang="en-US" dirty="0"/>
              <a:t>  People sinned before the Law of God was given. But without the Law, </a:t>
            </a:r>
            <a:r>
              <a:rPr lang="en-US" u="sng" dirty="0"/>
              <a:t>transgression</a:t>
            </a:r>
            <a:r>
              <a:rPr lang="en-US" dirty="0"/>
              <a:t> (to directly disobey God’s clear command) was not “counted” (</a:t>
            </a:r>
            <a:r>
              <a:rPr lang="en-US" b="1" dirty="0"/>
              <a:t>Romans 5:13-14</a:t>
            </a:r>
            <a:r>
              <a:rPr lang="en-US" dirty="0"/>
              <a:t>).</a:t>
            </a:r>
          </a:p>
          <a:p>
            <a:pPr>
              <a:spcBef>
                <a:spcPts val="0"/>
              </a:spcBef>
              <a:spcAft>
                <a:spcPts val="1800"/>
              </a:spcAft>
            </a:pPr>
            <a:r>
              <a:rPr lang="en-US" b="1" dirty="0"/>
              <a:t>5:20-21</a:t>
            </a:r>
            <a:r>
              <a:rPr lang="en-US" dirty="0"/>
              <a:t>  When the law was given, it helped us see even </a:t>
            </a:r>
            <a:r>
              <a:rPr lang="en-US" u="sng" dirty="0"/>
              <a:t>more clearly </a:t>
            </a:r>
            <a:r>
              <a:rPr lang="en-US" dirty="0"/>
              <a:t>that we all sin in many ways.  When we see our </a:t>
            </a:r>
            <a:r>
              <a:rPr lang="en-US" b="1" dirty="0"/>
              <a:t>mountain of sin</a:t>
            </a:r>
            <a:r>
              <a:rPr lang="en-US" dirty="0"/>
              <a:t>, we can see </a:t>
            </a:r>
            <a:r>
              <a:rPr lang="en-US" b="1" dirty="0"/>
              <a:t>God’s grace </a:t>
            </a:r>
            <a:r>
              <a:rPr lang="en-US" dirty="0"/>
              <a:t>even greater!</a:t>
            </a:r>
          </a:p>
          <a:p>
            <a:pPr>
              <a:spcBef>
                <a:spcPts val="0"/>
              </a:spcBef>
              <a:spcAft>
                <a:spcPts val="1800"/>
              </a:spcAft>
            </a:pPr>
            <a:r>
              <a:rPr lang="en-US" b="1" dirty="0"/>
              <a:t>6:1 </a:t>
            </a:r>
            <a:r>
              <a:rPr lang="en-US" dirty="0"/>
              <a:t> The question:  Should we choose to sin more to show God’s grace even more?</a:t>
            </a:r>
          </a:p>
          <a:p>
            <a:pPr>
              <a:spcBef>
                <a:spcPts val="0"/>
              </a:spcBef>
              <a:spcAft>
                <a:spcPts val="1800"/>
              </a:spcAft>
            </a:pPr>
            <a:r>
              <a:rPr lang="en-US" b="1" dirty="0"/>
              <a:t>6:2</a:t>
            </a:r>
            <a:r>
              <a:rPr lang="en-US" dirty="0"/>
              <a:t>  The answer: NO WAY!  True Christians have a desire to avoid sin, not do more of it!</a:t>
            </a:r>
          </a:p>
          <a:p>
            <a:pPr>
              <a:spcBef>
                <a:spcPts val="0"/>
              </a:spcBef>
              <a:spcAft>
                <a:spcPts val="1800"/>
              </a:spcAft>
            </a:pPr>
            <a:r>
              <a:rPr lang="en-US" dirty="0"/>
              <a:t>“died to sin” – the one-time event accomplished by Jesus for us</a:t>
            </a:r>
          </a:p>
        </p:txBody>
      </p:sp>
    </p:spTree>
    <p:extLst>
      <p:ext uri="{BB962C8B-B14F-4D97-AF65-F5344CB8AC3E}">
        <p14:creationId xmlns:p14="http://schemas.microsoft.com/office/powerpoint/2010/main" val="237292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9B5DC-80D8-B35F-11E8-26F1694E9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911B2-BBF5-83B0-C058-CE4174B4946A}"/>
              </a:ext>
            </a:extLst>
          </p:cNvPr>
          <p:cNvSpPr>
            <a:spLocks noGrp="1"/>
          </p:cNvSpPr>
          <p:nvPr>
            <p:ph type="title"/>
          </p:nvPr>
        </p:nvSpPr>
        <p:spPr>
          <a:xfrm>
            <a:off x="628650" y="207081"/>
            <a:ext cx="7886700" cy="910518"/>
          </a:xfrm>
        </p:spPr>
        <p:txBody>
          <a:bodyPr/>
          <a:lstStyle/>
          <a:p>
            <a:pPr algn="ctr"/>
            <a:r>
              <a:rPr lang="en-US" b="1" dirty="0"/>
              <a:t>Is it OK if I ________?</a:t>
            </a:r>
          </a:p>
        </p:txBody>
      </p:sp>
      <p:sp>
        <p:nvSpPr>
          <p:cNvPr id="3" name="Oval 2">
            <a:extLst>
              <a:ext uri="{FF2B5EF4-FFF2-40B4-BE49-F238E27FC236}">
                <a16:creationId xmlns:a16="http://schemas.microsoft.com/office/drawing/2014/main" id="{98A080E2-C7FE-D678-3064-ABE191B62951}"/>
              </a:ext>
            </a:extLst>
          </p:cNvPr>
          <p:cNvSpPr/>
          <p:nvPr/>
        </p:nvSpPr>
        <p:spPr>
          <a:xfrm>
            <a:off x="2336800" y="1546578"/>
            <a:ext cx="4470400" cy="4413956"/>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8B8794A6-C837-A041-C7FA-DC112EB05C85}"/>
              </a:ext>
            </a:extLst>
          </p:cNvPr>
          <p:cNvSpPr txBox="1"/>
          <p:nvPr/>
        </p:nvSpPr>
        <p:spPr>
          <a:xfrm>
            <a:off x="3798711" y="3285392"/>
            <a:ext cx="1546578" cy="769441"/>
          </a:xfrm>
          <a:prstGeom prst="rect">
            <a:avLst/>
          </a:prstGeom>
          <a:noFill/>
        </p:spPr>
        <p:txBody>
          <a:bodyPr wrap="square" rtlCol="0" anchor="ctr" anchorCtr="1">
            <a:spAutoFit/>
          </a:bodyPr>
          <a:lstStyle/>
          <a:p>
            <a:r>
              <a:rPr lang="en-US" sz="4400" b="1" dirty="0"/>
              <a:t>God</a:t>
            </a:r>
          </a:p>
        </p:txBody>
      </p:sp>
      <p:grpSp>
        <p:nvGrpSpPr>
          <p:cNvPr id="26" name="Group 25">
            <a:extLst>
              <a:ext uri="{FF2B5EF4-FFF2-40B4-BE49-F238E27FC236}">
                <a16:creationId xmlns:a16="http://schemas.microsoft.com/office/drawing/2014/main" id="{072C86FA-49D7-9577-03BA-2F3E7A97412C}"/>
              </a:ext>
            </a:extLst>
          </p:cNvPr>
          <p:cNvGrpSpPr/>
          <p:nvPr/>
        </p:nvGrpSpPr>
        <p:grpSpPr>
          <a:xfrm>
            <a:off x="4933245" y="1807891"/>
            <a:ext cx="910536" cy="1333176"/>
            <a:chOff x="4933245" y="1807891"/>
            <a:chExt cx="910536" cy="1333176"/>
          </a:xfrm>
        </p:grpSpPr>
        <p:cxnSp>
          <p:nvCxnSpPr>
            <p:cNvPr id="6" name="Straight Arrow Connector 5">
              <a:extLst>
                <a:ext uri="{FF2B5EF4-FFF2-40B4-BE49-F238E27FC236}">
                  <a16:creationId xmlns:a16="http://schemas.microsoft.com/office/drawing/2014/main" id="{394A4516-AE80-0D5F-D5FF-71C28619ABEF}"/>
                </a:ext>
              </a:extLst>
            </p:cNvPr>
            <p:cNvCxnSpPr>
              <a:cxnSpLocks/>
            </p:cNvCxnSpPr>
            <p:nvPr/>
          </p:nvCxnSpPr>
          <p:spPr>
            <a:xfrm flipV="1">
              <a:off x="4933245" y="2122311"/>
              <a:ext cx="910536" cy="959556"/>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A9B7F2B-5059-0799-7D5A-B15415A3F1A5}"/>
                </a:ext>
              </a:extLst>
            </p:cNvPr>
            <p:cNvSpPr txBox="1"/>
            <p:nvPr/>
          </p:nvSpPr>
          <p:spPr>
            <a:xfrm rot="18751199">
              <a:off x="4590574" y="2289813"/>
              <a:ext cx="1333176" cy="369332"/>
            </a:xfrm>
            <a:prstGeom prst="rect">
              <a:avLst/>
            </a:prstGeom>
            <a:noFill/>
          </p:spPr>
          <p:txBody>
            <a:bodyPr wrap="square" rtlCol="0">
              <a:spAutoFit/>
            </a:bodyPr>
            <a:lstStyle/>
            <a:p>
              <a:pPr algn="ctr"/>
              <a:r>
                <a:rPr lang="en-US" dirty="0"/>
                <a:t>Bad Movies</a:t>
              </a:r>
            </a:p>
          </p:txBody>
        </p:sp>
      </p:grpSp>
      <p:grpSp>
        <p:nvGrpSpPr>
          <p:cNvPr id="27" name="Group 26">
            <a:extLst>
              <a:ext uri="{FF2B5EF4-FFF2-40B4-BE49-F238E27FC236}">
                <a16:creationId xmlns:a16="http://schemas.microsoft.com/office/drawing/2014/main" id="{6741C64F-91E8-C6A1-476E-E6712BD088DF}"/>
              </a:ext>
            </a:extLst>
          </p:cNvPr>
          <p:cNvGrpSpPr/>
          <p:nvPr/>
        </p:nvGrpSpPr>
        <p:grpSpPr>
          <a:xfrm>
            <a:off x="4969949" y="4103917"/>
            <a:ext cx="959556" cy="1333176"/>
            <a:chOff x="4969949" y="4103917"/>
            <a:chExt cx="959556" cy="1333176"/>
          </a:xfrm>
        </p:grpSpPr>
        <p:cxnSp>
          <p:nvCxnSpPr>
            <p:cNvPr id="10" name="Straight Arrow Connector 9">
              <a:extLst>
                <a:ext uri="{FF2B5EF4-FFF2-40B4-BE49-F238E27FC236}">
                  <a16:creationId xmlns:a16="http://schemas.microsoft.com/office/drawing/2014/main" id="{4C723EF3-9E76-DACA-39C7-605B5A15FEC9}"/>
                </a:ext>
              </a:extLst>
            </p:cNvPr>
            <p:cNvCxnSpPr>
              <a:cxnSpLocks/>
            </p:cNvCxnSpPr>
            <p:nvPr/>
          </p:nvCxnSpPr>
          <p:spPr>
            <a:xfrm rot="5741028" flipV="1">
              <a:off x="4994459" y="4402667"/>
              <a:ext cx="910536" cy="959556"/>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3E886C8-D266-932E-F87F-3EC44FFF0F72}"/>
                </a:ext>
              </a:extLst>
            </p:cNvPr>
            <p:cNvSpPr txBox="1"/>
            <p:nvPr/>
          </p:nvSpPr>
          <p:spPr>
            <a:xfrm rot="2892227">
              <a:off x="4933757" y="4585839"/>
              <a:ext cx="1333176" cy="369332"/>
            </a:xfrm>
            <a:prstGeom prst="rect">
              <a:avLst/>
            </a:prstGeom>
            <a:noFill/>
          </p:spPr>
          <p:txBody>
            <a:bodyPr wrap="square" rtlCol="0">
              <a:spAutoFit/>
            </a:bodyPr>
            <a:lstStyle/>
            <a:p>
              <a:pPr algn="ctr"/>
              <a:r>
                <a:rPr lang="en-US" dirty="0"/>
                <a:t>Crude Jokes</a:t>
              </a:r>
            </a:p>
          </p:txBody>
        </p:sp>
      </p:grpSp>
      <p:grpSp>
        <p:nvGrpSpPr>
          <p:cNvPr id="24" name="Group 23">
            <a:extLst>
              <a:ext uri="{FF2B5EF4-FFF2-40B4-BE49-F238E27FC236}">
                <a16:creationId xmlns:a16="http://schemas.microsoft.com/office/drawing/2014/main" id="{EBF968DC-5F63-1CFD-8204-BB414AB200BB}"/>
              </a:ext>
            </a:extLst>
          </p:cNvPr>
          <p:cNvGrpSpPr/>
          <p:nvPr/>
        </p:nvGrpSpPr>
        <p:grpSpPr>
          <a:xfrm>
            <a:off x="2856089" y="2526322"/>
            <a:ext cx="1358477" cy="657145"/>
            <a:chOff x="2856089" y="2526322"/>
            <a:chExt cx="1358477" cy="657145"/>
          </a:xfrm>
        </p:grpSpPr>
        <p:cxnSp>
          <p:nvCxnSpPr>
            <p:cNvPr id="13" name="Straight Arrow Connector 12">
              <a:extLst>
                <a:ext uri="{FF2B5EF4-FFF2-40B4-BE49-F238E27FC236}">
                  <a16:creationId xmlns:a16="http://schemas.microsoft.com/office/drawing/2014/main" id="{B411A64A-D2C4-493B-8169-86072CADA211}"/>
                </a:ext>
              </a:extLst>
            </p:cNvPr>
            <p:cNvCxnSpPr>
              <a:cxnSpLocks/>
            </p:cNvCxnSpPr>
            <p:nvPr/>
          </p:nvCxnSpPr>
          <p:spPr>
            <a:xfrm flipH="1" flipV="1">
              <a:off x="2856089" y="2573867"/>
              <a:ext cx="1113737" cy="609600"/>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5D7D137-2462-3CD9-53F9-5CAEEB2A5986}"/>
                </a:ext>
              </a:extLst>
            </p:cNvPr>
            <p:cNvSpPr txBox="1"/>
            <p:nvPr/>
          </p:nvSpPr>
          <p:spPr>
            <a:xfrm rot="1686913">
              <a:off x="2881390" y="2526322"/>
              <a:ext cx="1333176" cy="369332"/>
            </a:xfrm>
            <a:prstGeom prst="rect">
              <a:avLst/>
            </a:prstGeom>
            <a:noFill/>
          </p:spPr>
          <p:txBody>
            <a:bodyPr wrap="square" rtlCol="0">
              <a:spAutoFit/>
            </a:bodyPr>
            <a:lstStyle/>
            <a:p>
              <a:pPr algn="ctr"/>
              <a:r>
                <a:rPr lang="en-US" dirty="0"/>
                <a:t>? ? ?</a:t>
              </a:r>
            </a:p>
          </p:txBody>
        </p:sp>
      </p:grpSp>
      <p:grpSp>
        <p:nvGrpSpPr>
          <p:cNvPr id="25" name="Group 24">
            <a:extLst>
              <a:ext uri="{FF2B5EF4-FFF2-40B4-BE49-F238E27FC236}">
                <a16:creationId xmlns:a16="http://schemas.microsoft.com/office/drawing/2014/main" id="{B72C18D6-ED0A-D75C-E575-E762BC753750}"/>
              </a:ext>
            </a:extLst>
          </p:cNvPr>
          <p:cNvGrpSpPr/>
          <p:nvPr/>
        </p:nvGrpSpPr>
        <p:grpSpPr>
          <a:xfrm>
            <a:off x="3222977" y="3869525"/>
            <a:ext cx="1062936" cy="1537085"/>
            <a:chOff x="3222977" y="3869525"/>
            <a:chExt cx="1062936" cy="1537085"/>
          </a:xfrm>
        </p:grpSpPr>
        <p:cxnSp>
          <p:nvCxnSpPr>
            <p:cNvPr id="15" name="Straight Arrow Connector 14">
              <a:extLst>
                <a:ext uri="{FF2B5EF4-FFF2-40B4-BE49-F238E27FC236}">
                  <a16:creationId xmlns:a16="http://schemas.microsoft.com/office/drawing/2014/main" id="{B751F4C4-27B6-B2D3-7452-17BBDBFD912E}"/>
                </a:ext>
              </a:extLst>
            </p:cNvPr>
            <p:cNvCxnSpPr>
              <a:cxnSpLocks/>
            </p:cNvCxnSpPr>
            <p:nvPr/>
          </p:nvCxnSpPr>
          <p:spPr>
            <a:xfrm flipH="1">
              <a:off x="3222977" y="4188177"/>
              <a:ext cx="1062936" cy="1115792"/>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5556BB2-C10E-35C1-8B44-E6FB3160991F}"/>
                </a:ext>
              </a:extLst>
            </p:cNvPr>
            <p:cNvSpPr txBox="1"/>
            <p:nvPr/>
          </p:nvSpPr>
          <p:spPr>
            <a:xfrm rot="18751199">
              <a:off x="2861845" y="4453402"/>
              <a:ext cx="1537085" cy="369332"/>
            </a:xfrm>
            <a:prstGeom prst="rect">
              <a:avLst/>
            </a:prstGeom>
            <a:noFill/>
          </p:spPr>
          <p:txBody>
            <a:bodyPr wrap="square" rtlCol="0">
              <a:spAutoFit/>
            </a:bodyPr>
            <a:lstStyle/>
            <a:p>
              <a:pPr algn="ctr"/>
              <a:r>
                <a:rPr lang="en-US" dirty="0"/>
                <a:t>Dress Sexy</a:t>
              </a:r>
            </a:p>
          </p:txBody>
        </p:sp>
      </p:grpSp>
    </p:spTree>
    <p:extLst>
      <p:ext uri="{BB962C8B-B14F-4D97-AF65-F5344CB8AC3E}">
        <p14:creationId xmlns:p14="http://schemas.microsoft.com/office/powerpoint/2010/main" val="727025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wipe(down)">
                                      <p:cBhvr>
                                        <p:cTn id="14" dur="500"/>
                                        <p:tgtEl>
                                          <p:spTgt spid="2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up)">
                                      <p:cBhvr>
                                        <p:cTn id="19" dur="500"/>
                                        <p:tgtEl>
                                          <p:spTgt spid="2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wipe(up)">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right)">
                                      <p:cBhvr>
                                        <p:cTn id="2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B4D0C-578B-AF75-3658-59E33C74376B}"/>
              </a:ext>
            </a:extLst>
          </p:cNvPr>
          <p:cNvSpPr>
            <a:spLocks noGrp="1"/>
          </p:cNvSpPr>
          <p:nvPr>
            <p:ph type="title"/>
          </p:nvPr>
        </p:nvSpPr>
        <p:spPr>
          <a:xfrm>
            <a:off x="628650" y="207081"/>
            <a:ext cx="7886700" cy="910518"/>
          </a:xfrm>
        </p:spPr>
        <p:txBody>
          <a:bodyPr/>
          <a:lstStyle/>
          <a:p>
            <a:pPr algn="ctr"/>
            <a:r>
              <a:rPr lang="en-US" b="1" dirty="0"/>
              <a:t>Is it OK if I ________?</a:t>
            </a:r>
          </a:p>
        </p:txBody>
      </p:sp>
      <p:sp>
        <p:nvSpPr>
          <p:cNvPr id="3" name="Oval 2">
            <a:extLst>
              <a:ext uri="{FF2B5EF4-FFF2-40B4-BE49-F238E27FC236}">
                <a16:creationId xmlns:a16="http://schemas.microsoft.com/office/drawing/2014/main" id="{1AB2D99F-B854-3F1D-5F48-C3CDB9203E2F}"/>
              </a:ext>
            </a:extLst>
          </p:cNvPr>
          <p:cNvSpPr/>
          <p:nvPr/>
        </p:nvSpPr>
        <p:spPr>
          <a:xfrm>
            <a:off x="2336800" y="1546578"/>
            <a:ext cx="4470400" cy="4413956"/>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53FB08F-2C24-9F9E-0C3A-391280D09D26}"/>
              </a:ext>
            </a:extLst>
          </p:cNvPr>
          <p:cNvSpPr txBox="1"/>
          <p:nvPr/>
        </p:nvSpPr>
        <p:spPr>
          <a:xfrm>
            <a:off x="3798711" y="3285392"/>
            <a:ext cx="1546578" cy="769441"/>
          </a:xfrm>
          <a:prstGeom prst="rect">
            <a:avLst/>
          </a:prstGeom>
          <a:noFill/>
        </p:spPr>
        <p:txBody>
          <a:bodyPr wrap="square" rtlCol="0" anchor="ctr" anchorCtr="1">
            <a:spAutoFit/>
          </a:bodyPr>
          <a:lstStyle/>
          <a:p>
            <a:r>
              <a:rPr lang="en-US" sz="4400" b="1" dirty="0"/>
              <a:t>God</a:t>
            </a:r>
          </a:p>
        </p:txBody>
      </p:sp>
      <p:grpSp>
        <p:nvGrpSpPr>
          <p:cNvPr id="26" name="Group 25">
            <a:extLst>
              <a:ext uri="{FF2B5EF4-FFF2-40B4-BE49-F238E27FC236}">
                <a16:creationId xmlns:a16="http://schemas.microsoft.com/office/drawing/2014/main" id="{DBC926F1-B7F9-1660-41F6-3567CDE10BBF}"/>
              </a:ext>
            </a:extLst>
          </p:cNvPr>
          <p:cNvGrpSpPr/>
          <p:nvPr/>
        </p:nvGrpSpPr>
        <p:grpSpPr>
          <a:xfrm>
            <a:off x="4933245" y="1807891"/>
            <a:ext cx="910536" cy="1333176"/>
            <a:chOff x="4933245" y="1807891"/>
            <a:chExt cx="910536" cy="1333176"/>
          </a:xfrm>
        </p:grpSpPr>
        <p:cxnSp>
          <p:nvCxnSpPr>
            <p:cNvPr id="6" name="Straight Arrow Connector 5">
              <a:extLst>
                <a:ext uri="{FF2B5EF4-FFF2-40B4-BE49-F238E27FC236}">
                  <a16:creationId xmlns:a16="http://schemas.microsoft.com/office/drawing/2014/main" id="{CECF4F6C-D927-35C0-6EBA-525090D7633C}"/>
                </a:ext>
              </a:extLst>
            </p:cNvPr>
            <p:cNvCxnSpPr>
              <a:cxnSpLocks/>
            </p:cNvCxnSpPr>
            <p:nvPr/>
          </p:nvCxnSpPr>
          <p:spPr>
            <a:xfrm flipV="1">
              <a:off x="4933245" y="2122311"/>
              <a:ext cx="910536" cy="95955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E21CA7B-E8C7-4E94-2A5C-5F6A3B6CE46F}"/>
                </a:ext>
              </a:extLst>
            </p:cNvPr>
            <p:cNvSpPr txBox="1"/>
            <p:nvPr/>
          </p:nvSpPr>
          <p:spPr>
            <a:xfrm rot="18751199">
              <a:off x="4590574" y="2289813"/>
              <a:ext cx="1333176" cy="369332"/>
            </a:xfrm>
            <a:prstGeom prst="rect">
              <a:avLst/>
            </a:prstGeom>
            <a:noFill/>
          </p:spPr>
          <p:txBody>
            <a:bodyPr wrap="square" rtlCol="0">
              <a:spAutoFit/>
            </a:bodyPr>
            <a:lstStyle/>
            <a:p>
              <a:pPr algn="ctr"/>
              <a:r>
                <a:rPr lang="en-US" dirty="0"/>
                <a:t>Bad Movies</a:t>
              </a:r>
            </a:p>
          </p:txBody>
        </p:sp>
      </p:grpSp>
      <p:grpSp>
        <p:nvGrpSpPr>
          <p:cNvPr id="27" name="Group 26">
            <a:extLst>
              <a:ext uri="{FF2B5EF4-FFF2-40B4-BE49-F238E27FC236}">
                <a16:creationId xmlns:a16="http://schemas.microsoft.com/office/drawing/2014/main" id="{116D4530-41C5-0D56-EA6A-E48888411295}"/>
              </a:ext>
            </a:extLst>
          </p:cNvPr>
          <p:cNvGrpSpPr/>
          <p:nvPr/>
        </p:nvGrpSpPr>
        <p:grpSpPr>
          <a:xfrm>
            <a:off x="4969949" y="4103917"/>
            <a:ext cx="959556" cy="1333176"/>
            <a:chOff x="4969949" y="4103917"/>
            <a:chExt cx="959556" cy="1333176"/>
          </a:xfrm>
        </p:grpSpPr>
        <p:cxnSp>
          <p:nvCxnSpPr>
            <p:cNvPr id="10" name="Straight Arrow Connector 9">
              <a:extLst>
                <a:ext uri="{FF2B5EF4-FFF2-40B4-BE49-F238E27FC236}">
                  <a16:creationId xmlns:a16="http://schemas.microsoft.com/office/drawing/2014/main" id="{FC08F2BD-7561-3CD5-A8ED-2258593880CF}"/>
                </a:ext>
              </a:extLst>
            </p:cNvPr>
            <p:cNvCxnSpPr>
              <a:cxnSpLocks/>
            </p:cNvCxnSpPr>
            <p:nvPr/>
          </p:nvCxnSpPr>
          <p:spPr>
            <a:xfrm rot="5741028" flipV="1">
              <a:off x="4994459" y="4402667"/>
              <a:ext cx="910536" cy="95955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D10A452-6B14-BF99-0726-6109007EA350}"/>
                </a:ext>
              </a:extLst>
            </p:cNvPr>
            <p:cNvSpPr txBox="1"/>
            <p:nvPr/>
          </p:nvSpPr>
          <p:spPr>
            <a:xfrm rot="2892227">
              <a:off x="4933757" y="4585839"/>
              <a:ext cx="1333176" cy="369332"/>
            </a:xfrm>
            <a:prstGeom prst="rect">
              <a:avLst/>
            </a:prstGeom>
            <a:noFill/>
          </p:spPr>
          <p:txBody>
            <a:bodyPr wrap="square" rtlCol="0">
              <a:spAutoFit/>
            </a:bodyPr>
            <a:lstStyle/>
            <a:p>
              <a:pPr algn="ctr"/>
              <a:r>
                <a:rPr lang="en-US" dirty="0"/>
                <a:t>Crude Jokes</a:t>
              </a:r>
            </a:p>
          </p:txBody>
        </p:sp>
      </p:grpSp>
      <p:grpSp>
        <p:nvGrpSpPr>
          <p:cNvPr id="24" name="Group 23">
            <a:extLst>
              <a:ext uri="{FF2B5EF4-FFF2-40B4-BE49-F238E27FC236}">
                <a16:creationId xmlns:a16="http://schemas.microsoft.com/office/drawing/2014/main" id="{F4D89451-BAC2-6A32-64A9-0A5419FC691C}"/>
              </a:ext>
            </a:extLst>
          </p:cNvPr>
          <p:cNvGrpSpPr/>
          <p:nvPr/>
        </p:nvGrpSpPr>
        <p:grpSpPr>
          <a:xfrm>
            <a:off x="2856089" y="2526322"/>
            <a:ext cx="1358477" cy="657145"/>
            <a:chOff x="2856089" y="2526322"/>
            <a:chExt cx="1358477" cy="657145"/>
          </a:xfrm>
        </p:grpSpPr>
        <p:cxnSp>
          <p:nvCxnSpPr>
            <p:cNvPr id="13" name="Straight Arrow Connector 12">
              <a:extLst>
                <a:ext uri="{FF2B5EF4-FFF2-40B4-BE49-F238E27FC236}">
                  <a16:creationId xmlns:a16="http://schemas.microsoft.com/office/drawing/2014/main" id="{CFE6C548-D1E1-CAC6-896D-EB6F6ACD534A}"/>
                </a:ext>
              </a:extLst>
            </p:cNvPr>
            <p:cNvCxnSpPr>
              <a:cxnSpLocks/>
            </p:cNvCxnSpPr>
            <p:nvPr/>
          </p:nvCxnSpPr>
          <p:spPr>
            <a:xfrm flipH="1" flipV="1">
              <a:off x="2856089" y="2573867"/>
              <a:ext cx="1113737" cy="6096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17B7B5D2-76A1-EE8A-0C9F-545A3AB846DF}"/>
                </a:ext>
              </a:extLst>
            </p:cNvPr>
            <p:cNvSpPr txBox="1"/>
            <p:nvPr/>
          </p:nvSpPr>
          <p:spPr>
            <a:xfrm rot="1686913">
              <a:off x="2881390" y="2526322"/>
              <a:ext cx="1333176" cy="369332"/>
            </a:xfrm>
            <a:prstGeom prst="rect">
              <a:avLst/>
            </a:prstGeom>
            <a:noFill/>
          </p:spPr>
          <p:txBody>
            <a:bodyPr wrap="square" rtlCol="0">
              <a:spAutoFit/>
            </a:bodyPr>
            <a:lstStyle/>
            <a:p>
              <a:pPr algn="ctr"/>
              <a:r>
                <a:rPr lang="en-US" dirty="0"/>
                <a:t>? ? ?</a:t>
              </a:r>
            </a:p>
          </p:txBody>
        </p:sp>
      </p:grpSp>
      <p:grpSp>
        <p:nvGrpSpPr>
          <p:cNvPr id="25" name="Group 24">
            <a:extLst>
              <a:ext uri="{FF2B5EF4-FFF2-40B4-BE49-F238E27FC236}">
                <a16:creationId xmlns:a16="http://schemas.microsoft.com/office/drawing/2014/main" id="{B07465B8-1F1F-C5C9-645D-A60DF1FECF87}"/>
              </a:ext>
            </a:extLst>
          </p:cNvPr>
          <p:cNvGrpSpPr/>
          <p:nvPr/>
        </p:nvGrpSpPr>
        <p:grpSpPr>
          <a:xfrm>
            <a:off x="3222977" y="3869525"/>
            <a:ext cx="1062936" cy="1537085"/>
            <a:chOff x="3222977" y="3869525"/>
            <a:chExt cx="1062936" cy="1537085"/>
          </a:xfrm>
        </p:grpSpPr>
        <p:cxnSp>
          <p:nvCxnSpPr>
            <p:cNvPr id="15" name="Straight Arrow Connector 14">
              <a:extLst>
                <a:ext uri="{FF2B5EF4-FFF2-40B4-BE49-F238E27FC236}">
                  <a16:creationId xmlns:a16="http://schemas.microsoft.com/office/drawing/2014/main" id="{D6EB7851-25CE-8899-A334-A614BA4DFF11}"/>
                </a:ext>
              </a:extLst>
            </p:cNvPr>
            <p:cNvCxnSpPr>
              <a:cxnSpLocks/>
            </p:cNvCxnSpPr>
            <p:nvPr/>
          </p:nvCxnSpPr>
          <p:spPr>
            <a:xfrm flipH="1">
              <a:off x="3222977" y="4188177"/>
              <a:ext cx="1062936" cy="111579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3CA3020-EC90-5775-8871-EB9DD239C82D}"/>
                </a:ext>
              </a:extLst>
            </p:cNvPr>
            <p:cNvSpPr txBox="1"/>
            <p:nvPr/>
          </p:nvSpPr>
          <p:spPr>
            <a:xfrm rot="18751199">
              <a:off x="2861845" y="4453402"/>
              <a:ext cx="1537085" cy="369332"/>
            </a:xfrm>
            <a:prstGeom prst="rect">
              <a:avLst/>
            </a:prstGeom>
            <a:noFill/>
          </p:spPr>
          <p:txBody>
            <a:bodyPr wrap="square" rtlCol="0">
              <a:spAutoFit/>
            </a:bodyPr>
            <a:lstStyle/>
            <a:p>
              <a:pPr algn="ctr"/>
              <a:r>
                <a:rPr lang="en-US" dirty="0"/>
                <a:t>Dress Sexy</a:t>
              </a:r>
            </a:p>
          </p:txBody>
        </p:sp>
      </p:grpSp>
      <p:grpSp>
        <p:nvGrpSpPr>
          <p:cNvPr id="36" name="Group 35">
            <a:extLst>
              <a:ext uri="{FF2B5EF4-FFF2-40B4-BE49-F238E27FC236}">
                <a16:creationId xmlns:a16="http://schemas.microsoft.com/office/drawing/2014/main" id="{2CE54B5F-9B48-E8B4-165E-6299236FF5A6}"/>
              </a:ext>
            </a:extLst>
          </p:cNvPr>
          <p:cNvGrpSpPr/>
          <p:nvPr/>
        </p:nvGrpSpPr>
        <p:grpSpPr>
          <a:xfrm>
            <a:off x="4927218" y="1870117"/>
            <a:ext cx="848824" cy="1407501"/>
            <a:chOff x="4927218" y="1870117"/>
            <a:chExt cx="848824" cy="1407501"/>
          </a:xfrm>
        </p:grpSpPr>
        <p:sp>
          <p:nvSpPr>
            <p:cNvPr id="28" name="Rectangle 27">
              <a:extLst>
                <a:ext uri="{FF2B5EF4-FFF2-40B4-BE49-F238E27FC236}">
                  <a16:creationId xmlns:a16="http://schemas.microsoft.com/office/drawing/2014/main" id="{AAD6EE6F-CA41-4458-5410-AB3061D92B6B}"/>
                </a:ext>
              </a:extLst>
            </p:cNvPr>
            <p:cNvSpPr/>
            <p:nvPr/>
          </p:nvSpPr>
          <p:spPr>
            <a:xfrm rot="18817874">
              <a:off x="4576135" y="2266754"/>
              <a:ext cx="1407501" cy="6142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a:extLst>
                <a:ext uri="{FF2B5EF4-FFF2-40B4-BE49-F238E27FC236}">
                  <a16:creationId xmlns:a16="http://schemas.microsoft.com/office/drawing/2014/main" id="{15004856-958B-2F0A-F4F0-67F6BC97D6F0}"/>
                </a:ext>
              </a:extLst>
            </p:cNvPr>
            <p:cNvCxnSpPr>
              <a:cxnSpLocks/>
            </p:cNvCxnSpPr>
            <p:nvPr/>
          </p:nvCxnSpPr>
          <p:spPr>
            <a:xfrm flipH="1">
              <a:off x="4927218" y="2174203"/>
              <a:ext cx="848824" cy="929116"/>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4C173AB9-24E4-FF6A-8758-16F20CCDDC0C}"/>
              </a:ext>
            </a:extLst>
          </p:cNvPr>
          <p:cNvGrpSpPr/>
          <p:nvPr/>
        </p:nvGrpSpPr>
        <p:grpSpPr>
          <a:xfrm>
            <a:off x="4993037" y="4087592"/>
            <a:ext cx="827908" cy="1407501"/>
            <a:chOff x="4993037" y="4087592"/>
            <a:chExt cx="827908" cy="1407501"/>
          </a:xfrm>
        </p:grpSpPr>
        <p:sp>
          <p:nvSpPr>
            <p:cNvPr id="30" name="Rectangle 29">
              <a:extLst>
                <a:ext uri="{FF2B5EF4-FFF2-40B4-BE49-F238E27FC236}">
                  <a16:creationId xmlns:a16="http://schemas.microsoft.com/office/drawing/2014/main" id="{AFAC9FE4-DE38-CED8-AD3C-0553806A3215}"/>
                </a:ext>
              </a:extLst>
            </p:cNvPr>
            <p:cNvSpPr/>
            <p:nvPr/>
          </p:nvSpPr>
          <p:spPr>
            <a:xfrm rot="2815136">
              <a:off x="4810081" y="4484229"/>
              <a:ext cx="1407501" cy="6142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a:extLst>
                <a:ext uri="{FF2B5EF4-FFF2-40B4-BE49-F238E27FC236}">
                  <a16:creationId xmlns:a16="http://schemas.microsoft.com/office/drawing/2014/main" id="{878260EE-926A-41C4-07DA-165EDF8C9FDB}"/>
                </a:ext>
              </a:extLst>
            </p:cNvPr>
            <p:cNvCxnSpPr>
              <a:cxnSpLocks/>
            </p:cNvCxnSpPr>
            <p:nvPr/>
          </p:nvCxnSpPr>
          <p:spPr>
            <a:xfrm flipH="1" flipV="1">
              <a:off x="4993037" y="4369168"/>
              <a:ext cx="773948" cy="844927"/>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C52C9AC8-B907-3AFE-BFE1-0FADF293B63D}"/>
              </a:ext>
            </a:extLst>
          </p:cNvPr>
          <p:cNvGrpSpPr/>
          <p:nvPr/>
        </p:nvGrpSpPr>
        <p:grpSpPr>
          <a:xfrm>
            <a:off x="3298712" y="3940111"/>
            <a:ext cx="963369" cy="1611924"/>
            <a:chOff x="3186436" y="3836312"/>
            <a:chExt cx="963369" cy="1611924"/>
          </a:xfrm>
        </p:grpSpPr>
        <p:sp>
          <p:nvSpPr>
            <p:cNvPr id="31" name="Rectangle 30">
              <a:extLst>
                <a:ext uri="{FF2B5EF4-FFF2-40B4-BE49-F238E27FC236}">
                  <a16:creationId xmlns:a16="http://schemas.microsoft.com/office/drawing/2014/main" id="{90676EDF-44CD-5F60-73E1-CCBD12F8730B}"/>
                </a:ext>
              </a:extLst>
            </p:cNvPr>
            <p:cNvSpPr/>
            <p:nvPr/>
          </p:nvSpPr>
          <p:spPr>
            <a:xfrm rot="18817874">
              <a:off x="2858986" y="4335160"/>
              <a:ext cx="1611924" cy="6142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Arrow Connector 39">
              <a:extLst>
                <a:ext uri="{FF2B5EF4-FFF2-40B4-BE49-F238E27FC236}">
                  <a16:creationId xmlns:a16="http://schemas.microsoft.com/office/drawing/2014/main" id="{E69A1BC5-76C8-4780-2D7A-5008D563A895}"/>
                </a:ext>
              </a:extLst>
            </p:cNvPr>
            <p:cNvCxnSpPr>
              <a:cxnSpLocks/>
              <a:endCxn id="16" idx="3"/>
            </p:cNvCxnSpPr>
            <p:nvPr/>
          </p:nvCxnSpPr>
          <p:spPr>
            <a:xfrm flipV="1">
              <a:off x="3186436" y="4071620"/>
              <a:ext cx="963369" cy="1019061"/>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9940E815-22B0-301F-5501-823DCAF19E87}"/>
              </a:ext>
            </a:extLst>
          </p:cNvPr>
          <p:cNvGrpSpPr/>
          <p:nvPr/>
        </p:nvGrpSpPr>
        <p:grpSpPr>
          <a:xfrm>
            <a:off x="2790025" y="2549300"/>
            <a:ext cx="1407501" cy="649726"/>
            <a:chOff x="2790025" y="2549300"/>
            <a:chExt cx="1407501" cy="649726"/>
          </a:xfrm>
        </p:grpSpPr>
        <p:sp>
          <p:nvSpPr>
            <p:cNvPr id="29" name="Rectangle 28">
              <a:extLst>
                <a:ext uri="{FF2B5EF4-FFF2-40B4-BE49-F238E27FC236}">
                  <a16:creationId xmlns:a16="http://schemas.microsoft.com/office/drawing/2014/main" id="{6CA9BCD1-3293-398F-20DB-366858179CC1}"/>
                </a:ext>
              </a:extLst>
            </p:cNvPr>
            <p:cNvSpPr/>
            <p:nvPr/>
          </p:nvSpPr>
          <p:spPr>
            <a:xfrm rot="1718546">
              <a:off x="2790025" y="2549300"/>
              <a:ext cx="1407501" cy="6142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a:extLst>
                <a:ext uri="{FF2B5EF4-FFF2-40B4-BE49-F238E27FC236}">
                  <a16:creationId xmlns:a16="http://schemas.microsoft.com/office/drawing/2014/main" id="{ABAFF4F5-3AD4-96A3-6C2B-DE478DA8101E}"/>
                </a:ext>
              </a:extLst>
            </p:cNvPr>
            <p:cNvCxnSpPr>
              <a:cxnSpLocks/>
            </p:cNvCxnSpPr>
            <p:nvPr/>
          </p:nvCxnSpPr>
          <p:spPr>
            <a:xfrm>
              <a:off x="2974863" y="2602089"/>
              <a:ext cx="994963" cy="596937"/>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50" name="TextBox 49">
            <a:extLst>
              <a:ext uri="{FF2B5EF4-FFF2-40B4-BE49-F238E27FC236}">
                <a16:creationId xmlns:a16="http://schemas.microsoft.com/office/drawing/2014/main" id="{31086C46-0FE1-CD36-2828-6581EEBCF11C}"/>
              </a:ext>
            </a:extLst>
          </p:cNvPr>
          <p:cNvSpPr txBox="1"/>
          <p:nvPr/>
        </p:nvSpPr>
        <p:spPr>
          <a:xfrm>
            <a:off x="1478844" y="82902"/>
            <a:ext cx="6084712" cy="1200329"/>
          </a:xfrm>
          <a:prstGeom prst="rect">
            <a:avLst/>
          </a:prstGeom>
          <a:solidFill>
            <a:schemeClr val="bg1"/>
          </a:solidFill>
          <a:ln>
            <a:noFill/>
          </a:ln>
        </p:spPr>
        <p:txBody>
          <a:bodyPr wrap="square" rtlCol="0">
            <a:spAutoFit/>
          </a:bodyPr>
          <a:lstStyle/>
          <a:p>
            <a:r>
              <a:rPr lang="en-US" sz="3600" dirty="0"/>
              <a:t>Draw near to God, and He will draw near to you.      </a:t>
            </a:r>
            <a:r>
              <a:rPr lang="en-US" sz="2800" dirty="0"/>
              <a:t>James 4:8a</a:t>
            </a:r>
            <a:endParaRPr lang="en-US" sz="3600" dirty="0"/>
          </a:p>
        </p:txBody>
      </p:sp>
    </p:spTree>
    <p:extLst>
      <p:ext uri="{BB962C8B-B14F-4D97-AF65-F5344CB8AC3E}">
        <p14:creationId xmlns:p14="http://schemas.microsoft.com/office/powerpoint/2010/main" val="3817141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up)">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wipe(down)">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wipe(down)">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wipe(left)">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1000"/>
                                        <p:tgtEl>
                                          <p:spTgt spid="3"/>
                                        </p:tgtEl>
                                      </p:cBhvr>
                                    </p:animEffect>
                                    <p:set>
                                      <p:cBhvr>
                                        <p:cTn id="27" dur="1" fill="hold">
                                          <p:stCondLst>
                                            <p:cond delay="9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fade">
                                      <p:cBhvr>
                                        <p:cTn id="32" dur="1000"/>
                                        <p:tgtEl>
                                          <p:spTgt spid="50"/>
                                        </p:tgtEl>
                                      </p:cBhvr>
                                    </p:animEffect>
                                    <p:anim calcmode="lin" valueType="num">
                                      <p:cBhvr>
                                        <p:cTn id="33" dur="1000" fill="hold"/>
                                        <p:tgtEl>
                                          <p:spTgt spid="50"/>
                                        </p:tgtEl>
                                        <p:attrNameLst>
                                          <p:attrName>ppt_x</p:attrName>
                                        </p:attrNameLst>
                                      </p:cBhvr>
                                      <p:tavLst>
                                        <p:tav tm="0">
                                          <p:val>
                                            <p:strVal val="#ppt_x"/>
                                          </p:val>
                                        </p:tav>
                                        <p:tav tm="100000">
                                          <p:val>
                                            <p:strVal val="#ppt_x"/>
                                          </p:val>
                                        </p:tav>
                                      </p:tavLst>
                                    </p:anim>
                                    <p:anim calcmode="lin" valueType="num">
                                      <p:cBhvr>
                                        <p:cTn id="34"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DF892-28E8-3A15-F95D-F750105E84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F0EFDF-C27A-EBDB-34A5-5E1DACC332FF}"/>
              </a:ext>
            </a:extLst>
          </p:cNvPr>
          <p:cNvSpPr>
            <a:spLocks noGrp="1"/>
          </p:cNvSpPr>
          <p:nvPr>
            <p:ph type="title"/>
          </p:nvPr>
        </p:nvSpPr>
        <p:spPr>
          <a:xfrm>
            <a:off x="628650" y="118629"/>
            <a:ext cx="7886700" cy="763960"/>
          </a:xfrm>
        </p:spPr>
        <p:txBody>
          <a:bodyPr>
            <a:normAutofit/>
          </a:bodyPr>
          <a:lstStyle/>
          <a:p>
            <a:pPr algn="ctr"/>
            <a:r>
              <a:rPr lang="en-US" b="1" u="sng" dirty="0"/>
              <a:t>“Baptized” into</a:t>
            </a:r>
            <a:r>
              <a:rPr lang="en-US" b="1" dirty="0"/>
              <a:t> …</a:t>
            </a:r>
          </a:p>
        </p:txBody>
      </p:sp>
      <p:sp>
        <p:nvSpPr>
          <p:cNvPr id="7" name="Content Placeholder 6">
            <a:extLst>
              <a:ext uri="{FF2B5EF4-FFF2-40B4-BE49-F238E27FC236}">
                <a16:creationId xmlns:a16="http://schemas.microsoft.com/office/drawing/2014/main" id="{47C96FDC-25FD-16D0-35D3-3C7B67BADD34}"/>
              </a:ext>
            </a:extLst>
          </p:cNvPr>
          <p:cNvSpPr>
            <a:spLocks noGrp="1"/>
          </p:cNvSpPr>
          <p:nvPr>
            <p:ph idx="1"/>
          </p:nvPr>
        </p:nvSpPr>
        <p:spPr>
          <a:xfrm>
            <a:off x="0" y="1072443"/>
            <a:ext cx="9143999" cy="5617723"/>
          </a:xfrm>
        </p:spPr>
        <p:txBody>
          <a:bodyPr>
            <a:normAutofit/>
          </a:bodyPr>
          <a:lstStyle/>
          <a:p>
            <a:pPr>
              <a:spcBef>
                <a:spcPts val="0"/>
              </a:spcBef>
              <a:spcAft>
                <a:spcPts val="1800"/>
              </a:spcAft>
            </a:pPr>
            <a:r>
              <a:rPr lang="en-US" dirty="0"/>
              <a:t>Baptized (Greek “</a:t>
            </a:r>
            <a:r>
              <a:rPr lang="en-US" dirty="0" err="1"/>
              <a:t>baptizo</a:t>
            </a:r>
            <a:r>
              <a:rPr lang="en-US" dirty="0"/>
              <a:t>”) = “to immerse”; to put one thing into another thing”</a:t>
            </a:r>
          </a:p>
          <a:p>
            <a:pPr>
              <a:spcBef>
                <a:spcPts val="0"/>
              </a:spcBef>
              <a:spcAft>
                <a:spcPts val="1800"/>
              </a:spcAft>
            </a:pPr>
            <a:r>
              <a:rPr lang="en-US" b="1" dirty="0"/>
              <a:t>6:3</a:t>
            </a:r>
            <a:r>
              <a:rPr lang="en-US" dirty="0"/>
              <a:t>  What is being put into something here?</a:t>
            </a:r>
          </a:p>
          <a:p>
            <a:pPr lvl="1">
              <a:spcBef>
                <a:spcPts val="0"/>
              </a:spcBef>
              <a:spcAft>
                <a:spcPts val="1800"/>
              </a:spcAft>
            </a:pPr>
            <a:r>
              <a:rPr lang="en-US" dirty="0"/>
              <a:t>“us who have been baptized into Christ Jesus”</a:t>
            </a:r>
          </a:p>
          <a:p>
            <a:pPr lvl="1">
              <a:spcBef>
                <a:spcPts val="0"/>
              </a:spcBef>
              <a:spcAft>
                <a:spcPts val="1800"/>
              </a:spcAft>
            </a:pPr>
            <a:r>
              <a:rPr lang="en-US" dirty="0"/>
              <a:t>“us who have been baptized into Christ Jesus were baptized into his death”</a:t>
            </a:r>
          </a:p>
          <a:p>
            <a:pPr>
              <a:spcBef>
                <a:spcPts val="0"/>
              </a:spcBef>
              <a:spcAft>
                <a:spcPts val="1800"/>
              </a:spcAft>
            </a:pPr>
            <a:r>
              <a:rPr lang="en-US" dirty="0"/>
              <a:t>When a person repents and believes in Christ Jesus, </a:t>
            </a:r>
            <a:r>
              <a:rPr lang="en-US" b="1" dirty="0"/>
              <a:t>they</a:t>
            </a:r>
            <a:r>
              <a:rPr lang="en-US" dirty="0"/>
              <a:t> are put </a:t>
            </a:r>
            <a:r>
              <a:rPr lang="en-US" b="1" dirty="0"/>
              <a:t>into Christ Jesus</a:t>
            </a:r>
            <a:r>
              <a:rPr lang="en-US" dirty="0"/>
              <a:t>.</a:t>
            </a:r>
          </a:p>
          <a:p>
            <a:pPr>
              <a:spcBef>
                <a:spcPts val="0"/>
              </a:spcBef>
              <a:spcAft>
                <a:spcPts val="1800"/>
              </a:spcAft>
            </a:pPr>
            <a:r>
              <a:rPr lang="en-US" dirty="0"/>
              <a:t>When a person is put into Christ Jesus, they are </a:t>
            </a:r>
            <a:r>
              <a:rPr lang="en-US" b="1" dirty="0"/>
              <a:t>put into His death.</a:t>
            </a:r>
            <a:r>
              <a:rPr lang="en-US" dirty="0"/>
              <a:t>  What does this mean?  Keep reading…</a:t>
            </a:r>
          </a:p>
        </p:txBody>
      </p:sp>
    </p:spTree>
    <p:extLst>
      <p:ext uri="{BB962C8B-B14F-4D97-AF65-F5344CB8AC3E}">
        <p14:creationId xmlns:p14="http://schemas.microsoft.com/office/powerpoint/2010/main" val="126962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A14F5-0E3E-4D8B-6C5C-DB71F8E66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C4E8C-7B9C-AE9D-3A48-BF4BCCF4AF1E}"/>
              </a:ext>
            </a:extLst>
          </p:cNvPr>
          <p:cNvSpPr>
            <a:spLocks noGrp="1"/>
          </p:cNvSpPr>
          <p:nvPr>
            <p:ph type="title"/>
          </p:nvPr>
        </p:nvSpPr>
        <p:spPr>
          <a:xfrm>
            <a:off x="628650" y="118629"/>
            <a:ext cx="7886700" cy="763960"/>
          </a:xfrm>
        </p:spPr>
        <p:txBody>
          <a:bodyPr>
            <a:normAutofit/>
          </a:bodyPr>
          <a:lstStyle/>
          <a:p>
            <a:pPr algn="ctr"/>
            <a:r>
              <a:rPr lang="en-US" b="1" u="sng" dirty="0"/>
              <a:t>“Baptized” into …</a:t>
            </a:r>
          </a:p>
        </p:txBody>
      </p:sp>
      <p:sp>
        <p:nvSpPr>
          <p:cNvPr id="7" name="Content Placeholder 6">
            <a:extLst>
              <a:ext uri="{FF2B5EF4-FFF2-40B4-BE49-F238E27FC236}">
                <a16:creationId xmlns:a16="http://schemas.microsoft.com/office/drawing/2014/main" id="{AD265579-F6B7-46AE-89D2-516A2872C1B2}"/>
              </a:ext>
            </a:extLst>
          </p:cNvPr>
          <p:cNvSpPr>
            <a:spLocks noGrp="1"/>
          </p:cNvSpPr>
          <p:nvPr>
            <p:ph idx="1"/>
          </p:nvPr>
        </p:nvSpPr>
        <p:spPr>
          <a:xfrm>
            <a:off x="0" y="1072443"/>
            <a:ext cx="9143999" cy="5617723"/>
          </a:xfrm>
        </p:spPr>
        <p:txBody>
          <a:bodyPr>
            <a:normAutofit/>
          </a:bodyPr>
          <a:lstStyle/>
          <a:p>
            <a:pPr>
              <a:spcBef>
                <a:spcPts val="0"/>
              </a:spcBef>
              <a:spcAft>
                <a:spcPts val="1800"/>
              </a:spcAft>
            </a:pPr>
            <a:r>
              <a:rPr lang="en-US" b="1" dirty="0"/>
              <a:t>6:4</a:t>
            </a:r>
            <a:r>
              <a:rPr lang="en-US" dirty="0"/>
              <a:t>  Since </a:t>
            </a:r>
            <a:r>
              <a:rPr lang="en-US" b="1" dirty="0"/>
              <a:t>we are united with Christ </a:t>
            </a:r>
            <a:r>
              <a:rPr lang="en-US" dirty="0"/>
              <a:t>by faith, </a:t>
            </a:r>
            <a:r>
              <a:rPr lang="en-US" b="1" dirty="0"/>
              <a:t>His death </a:t>
            </a:r>
            <a:r>
              <a:rPr lang="en-US" dirty="0"/>
              <a:t>and burial </a:t>
            </a:r>
            <a:r>
              <a:rPr lang="en-US" b="1" dirty="0"/>
              <a:t>becomes ours</a:t>
            </a:r>
            <a:r>
              <a:rPr lang="en-US" dirty="0"/>
              <a:t>.</a:t>
            </a:r>
          </a:p>
          <a:p>
            <a:pPr>
              <a:spcBef>
                <a:spcPts val="0"/>
              </a:spcBef>
              <a:spcAft>
                <a:spcPts val="1800"/>
              </a:spcAft>
            </a:pPr>
            <a:r>
              <a:rPr lang="en-US" dirty="0"/>
              <a:t>And just as Christ was raised from death, we also have been </a:t>
            </a:r>
            <a:r>
              <a:rPr lang="en-US" b="1" dirty="0"/>
              <a:t>united with Him </a:t>
            </a:r>
            <a:r>
              <a:rPr lang="en-US" dirty="0"/>
              <a:t>in “</a:t>
            </a:r>
            <a:r>
              <a:rPr lang="en-US" b="1" dirty="0"/>
              <a:t>newness of life</a:t>
            </a:r>
            <a:r>
              <a:rPr lang="en-US" dirty="0"/>
              <a:t>.”</a:t>
            </a:r>
          </a:p>
          <a:p>
            <a:pPr lvl="1">
              <a:spcBef>
                <a:spcPts val="0"/>
              </a:spcBef>
              <a:spcAft>
                <a:spcPts val="1800"/>
              </a:spcAft>
            </a:pPr>
            <a:r>
              <a:rPr lang="en-US" b="1" dirty="0"/>
              <a:t>Sin </a:t>
            </a:r>
            <a:r>
              <a:rPr lang="en-US" dirty="0"/>
              <a:t>described our </a:t>
            </a:r>
            <a:r>
              <a:rPr lang="en-US" b="1" dirty="0"/>
              <a:t>old life</a:t>
            </a:r>
            <a:r>
              <a:rPr lang="en-US" dirty="0"/>
              <a:t>.  </a:t>
            </a:r>
          </a:p>
          <a:p>
            <a:pPr lvl="1">
              <a:spcBef>
                <a:spcPts val="0"/>
              </a:spcBef>
              <a:spcAft>
                <a:spcPts val="1800"/>
              </a:spcAft>
            </a:pPr>
            <a:r>
              <a:rPr lang="en-US" b="1" dirty="0"/>
              <a:t>Righteousness</a:t>
            </a:r>
            <a:r>
              <a:rPr lang="en-US" dirty="0"/>
              <a:t> describes our </a:t>
            </a:r>
            <a:r>
              <a:rPr lang="en-US" b="1" dirty="0"/>
              <a:t>new life</a:t>
            </a:r>
            <a:r>
              <a:rPr lang="en-US" dirty="0"/>
              <a:t>!</a:t>
            </a:r>
          </a:p>
          <a:p>
            <a:pPr>
              <a:spcBef>
                <a:spcPts val="0"/>
              </a:spcBef>
              <a:spcAft>
                <a:spcPts val="1800"/>
              </a:spcAft>
            </a:pPr>
            <a:r>
              <a:rPr lang="en-US" dirty="0"/>
              <a:t>The ceremony of water baptism </a:t>
            </a:r>
            <a:r>
              <a:rPr lang="en-US" b="1" dirty="0"/>
              <a:t>pictures</a:t>
            </a:r>
            <a:r>
              <a:rPr lang="en-US" dirty="0"/>
              <a:t> this reality, serving as a testimony of what has </a:t>
            </a:r>
            <a:r>
              <a:rPr lang="en-US" b="1" dirty="0"/>
              <a:t>already been done by faith</a:t>
            </a:r>
            <a:r>
              <a:rPr lang="en-US" dirty="0"/>
              <a:t>.</a:t>
            </a:r>
          </a:p>
          <a:p>
            <a:pPr>
              <a:spcBef>
                <a:spcPts val="0"/>
              </a:spcBef>
              <a:spcAft>
                <a:spcPts val="1800"/>
              </a:spcAft>
            </a:pPr>
            <a:r>
              <a:rPr lang="en-US" b="1" dirty="0"/>
              <a:t>6:5</a:t>
            </a:r>
            <a:r>
              <a:rPr lang="en-US" dirty="0"/>
              <a:t>  We also have the promise of </a:t>
            </a:r>
            <a:r>
              <a:rPr lang="en-US" b="1" dirty="0"/>
              <a:t>resurrection</a:t>
            </a:r>
            <a:r>
              <a:rPr lang="en-US" dirty="0"/>
              <a:t> with Him (1Thessalonians 4:14)</a:t>
            </a:r>
          </a:p>
          <a:p>
            <a:pPr>
              <a:spcBef>
                <a:spcPts val="0"/>
              </a:spcBef>
              <a:spcAft>
                <a:spcPts val="1800"/>
              </a:spcAft>
            </a:pPr>
            <a:endParaRPr lang="en-US" dirty="0"/>
          </a:p>
        </p:txBody>
      </p:sp>
    </p:spTree>
    <p:extLst>
      <p:ext uri="{BB962C8B-B14F-4D97-AF65-F5344CB8AC3E}">
        <p14:creationId xmlns:p14="http://schemas.microsoft.com/office/powerpoint/2010/main" val="360345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EEBA2-C20D-7E81-C779-3E49B2A49A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9C635-B9D9-4590-E224-CEA613CF66DE}"/>
              </a:ext>
            </a:extLst>
          </p:cNvPr>
          <p:cNvSpPr>
            <a:spLocks noGrp="1"/>
          </p:cNvSpPr>
          <p:nvPr>
            <p:ph type="title"/>
          </p:nvPr>
        </p:nvSpPr>
        <p:spPr>
          <a:xfrm>
            <a:off x="628650" y="118629"/>
            <a:ext cx="7886700" cy="763960"/>
          </a:xfrm>
        </p:spPr>
        <p:txBody>
          <a:bodyPr>
            <a:normAutofit/>
          </a:bodyPr>
          <a:lstStyle/>
          <a:p>
            <a:pPr algn="ctr"/>
            <a:r>
              <a:rPr lang="en-US" b="1" u="sng" dirty="0"/>
              <a:t>Crucified with Christ</a:t>
            </a:r>
          </a:p>
        </p:txBody>
      </p:sp>
      <p:sp>
        <p:nvSpPr>
          <p:cNvPr id="7" name="Content Placeholder 6">
            <a:extLst>
              <a:ext uri="{FF2B5EF4-FFF2-40B4-BE49-F238E27FC236}">
                <a16:creationId xmlns:a16="http://schemas.microsoft.com/office/drawing/2014/main" id="{32FD5098-ABED-6279-115E-8D5EE220C68D}"/>
              </a:ext>
            </a:extLst>
          </p:cNvPr>
          <p:cNvSpPr>
            <a:spLocks noGrp="1"/>
          </p:cNvSpPr>
          <p:nvPr>
            <p:ph idx="1"/>
          </p:nvPr>
        </p:nvSpPr>
        <p:spPr>
          <a:xfrm>
            <a:off x="0" y="1072443"/>
            <a:ext cx="9143999" cy="5617723"/>
          </a:xfrm>
        </p:spPr>
        <p:txBody>
          <a:bodyPr>
            <a:normAutofit fontScale="92500" lnSpcReduction="10000"/>
          </a:bodyPr>
          <a:lstStyle/>
          <a:p>
            <a:pPr>
              <a:spcBef>
                <a:spcPts val="0"/>
              </a:spcBef>
              <a:spcAft>
                <a:spcPts val="1800"/>
              </a:spcAft>
            </a:pPr>
            <a:r>
              <a:rPr lang="en-US" b="1" dirty="0"/>
              <a:t>6:6</a:t>
            </a:r>
            <a:r>
              <a:rPr lang="en-US" dirty="0"/>
              <a:t>  “</a:t>
            </a:r>
            <a:r>
              <a:rPr lang="en-US" b="1" dirty="0"/>
              <a:t>our old self</a:t>
            </a:r>
            <a:r>
              <a:rPr lang="en-US" dirty="0"/>
              <a:t>” – before we believed. </a:t>
            </a:r>
          </a:p>
          <a:p>
            <a:pPr>
              <a:spcBef>
                <a:spcPts val="0"/>
              </a:spcBef>
              <a:spcAft>
                <a:spcPts val="1800"/>
              </a:spcAft>
            </a:pPr>
            <a:r>
              <a:rPr lang="en-US" b="1" dirty="0"/>
              <a:t>Galatians 2:20 </a:t>
            </a:r>
            <a:r>
              <a:rPr lang="en-US" dirty="0"/>
              <a:t>– as people who have been “</a:t>
            </a:r>
            <a:r>
              <a:rPr lang="en-US" b="1" dirty="0"/>
              <a:t>crucified with Christ</a:t>
            </a:r>
            <a:r>
              <a:rPr lang="en-US" dirty="0"/>
              <a:t>,” He lives in us and we live by faith in Him.</a:t>
            </a:r>
          </a:p>
          <a:p>
            <a:pPr>
              <a:spcBef>
                <a:spcPts val="0"/>
              </a:spcBef>
              <a:spcAft>
                <a:spcPts val="1800"/>
              </a:spcAft>
            </a:pPr>
            <a:r>
              <a:rPr lang="en-US" dirty="0"/>
              <a:t>“</a:t>
            </a:r>
            <a:r>
              <a:rPr lang="en-US" b="1" dirty="0"/>
              <a:t>body of sin</a:t>
            </a:r>
            <a:r>
              <a:rPr lang="en-US" dirty="0"/>
              <a:t>” (also, “</a:t>
            </a:r>
            <a:r>
              <a:rPr lang="en-US" b="1" dirty="0"/>
              <a:t>your mortal body</a:t>
            </a:r>
            <a:r>
              <a:rPr lang="en-US" dirty="0"/>
              <a:t>” in </a:t>
            </a:r>
            <a:r>
              <a:rPr lang="en-US" b="1" dirty="0"/>
              <a:t>6:12</a:t>
            </a:r>
            <a:r>
              <a:rPr lang="en-US" dirty="0"/>
              <a:t>) – we still live in a mortal </a:t>
            </a:r>
            <a:r>
              <a:rPr lang="en-US" b="1" dirty="0"/>
              <a:t>body of unredeemed flesh</a:t>
            </a:r>
            <a:r>
              <a:rPr lang="en-US" dirty="0"/>
              <a:t>, which </a:t>
            </a:r>
            <a:r>
              <a:rPr lang="en-US" i="1" dirty="0"/>
              <a:t>someday</a:t>
            </a:r>
            <a:r>
              <a:rPr lang="en-US" dirty="0"/>
              <a:t>, “might be brought to nothing.”</a:t>
            </a:r>
          </a:p>
          <a:p>
            <a:pPr>
              <a:spcBef>
                <a:spcPts val="0"/>
              </a:spcBef>
              <a:spcAft>
                <a:spcPts val="1800"/>
              </a:spcAft>
            </a:pPr>
            <a:r>
              <a:rPr lang="en-US" b="1" dirty="0"/>
              <a:t>6:7</a:t>
            </a:r>
            <a:r>
              <a:rPr lang="en-US" dirty="0"/>
              <a:t> – “</a:t>
            </a:r>
            <a:r>
              <a:rPr lang="en-US" b="1" dirty="0"/>
              <a:t>set free from sin</a:t>
            </a:r>
            <a:r>
              <a:rPr lang="en-US" dirty="0"/>
              <a:t>.” Greek “</a:t>
            </a:r>
            <a:r>
              <a:rPr lang="en-US" dirty="0" err="1"/>
              <a:t>dikaioo</a:t>
            </a:r>
            <a:r>
              <a:rPr lang="en-US" dirty="0"/>
              <a:t>” = “justified, declared righteous.”  </a:t>
            </a:r>
            <a:r>
              <a:rPr lang="en-US" b="1" dirty="0"/>
              <a:t>Sin is no longer </a:t>
            </a:r>
            <a:r>
              <a:rPr lang="en-US" dirty="0"/>
              <a:t>our </a:t>
            </a:r>
            <a:r>
              <a:rPr lang="en-US" b="1" dirty="0"/>
              <a:t>master</a:t>
            </a:r>
            <a:r>
              <a:rPr lang="en-US" dirty="0"/>
              <a:t>.</a:t>
            </a:r>
          </a:p>
          <a:p>
            <a:pPr>
              <a:spcBef>
                <a:spcPts val="0"/>
              </a:spcBef>
              <a:spcAft>
                <a:spcPts val="1800"/>
              </a:spcAft>
            </a:pPr>
            <a:r>
              <a:rPr lang="en-US" b="1" dirty="0"/>
              <a:t>6:8</a:t>
            </a:r>
            <a:r>
              <a:rPr lang="en-US" dirty="0"/>
              <a:t> – “we will also live with Him.” </a:t>
            </a:r>
            <a:r>
              <a:rPr lang="en-US" b="1" dirty="0"/>
              <a:t>Not only in heaven</a:t>
            </a:r>
            <a:r>
              <a:rPr lang="en-US" dirty="0"/>
              <a:t>, but we will be </a:t>
            </a:r>
            <a:r>
              <a:rPr lang="en-US" b="1" dirty="0"/>
              <a:t>holy</a:t>
            </a:r>
            <a:r>
              <a:rPr lang="en-US" dirty="0"/>
              <a:t> </a:t>
            </a:r>
            <a:r>
              <a:rPr lang="en-US" b="1" dirty="0"/>
              <a:t>now</a:t>
            </a:r>
            <a:r>
              <a:rPr lang="en-US" dirty="0"/>
              <a:t> because He is holy (</a:t>
            </a:r>
            <a:r>
              <a:rPr lang="en-US" b="1" dirty="0"/>
              <a:t>1 Peter 1:14-16</a:t>
            </a:r>
            <a:r>
              <a:rPr lang="en-US" dirty="0"/>
              <a:t>).</a:t>
            </a:r>
          </a:p>
          <a:p>
            <a:pPr>
              <a:spcBef>
                <a:spcPts val="0"/>
              </a:spcBef>
              <a:spcAft>
                <a:spcPts val="1800"/>
              </a:spcAft>
            </a:pPr>
            <a:r>
              <a:rPr lang="en-US" b="1" dirty="0"/>
              <a:t>6:9-10</a:t>
            </a:r>
            <a:r>
              <a:rPr lang="en-US" dirty="0"/>
              <a:t> – Christ’s death has forever </a:t>
            </a:r>
            <a:r>
              <a:rPr lang="en-US" b="1" dirty="0"/>
              <a:t>broken the power </a:t>
            </a:r>
            <a:r>
              <a:rPr lang="en-US" dirty="0"/>
              <a:t>of </a:t>
            </a:r>
            <a:r>
              <a:rPr lang="en-US" b="1" dirty="0"/>
              <a:t>death and sin </a:t>
            </a:r>
            <a:r>
              <a:rPr lang="en-US" dirty="0"/>
              <a:t>for those who belong to Him (1 Corinthians 15:56-57).  We can now live for God’s glory!</a:t>
            </a:r>
          </a:p>
        </p:txBody>
      </p:sp>
    </p:spTree>
    <p:extLst>
      <p:ext uri="{BB962C8B-B14F-4D97-AF65-F5344CB8AC3E}">
        <p14:creationId xmlns:p14="http://schemas.microsoft.com/office/powerpoint/2010/main" val="187566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B174B-8E34-F625-0084-FE21A4B91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DDEAC-5C37-7D5D-D5F6-21CCAB88B267}"/>
              </a:ext>
            </a:extLst>
          </p:cNvPr>
          <p:cNvSpPr>
            <a:spLocks noGrp="1"/>
          </p:cNvSpPr>
          <p:nvPr>
            <p:ph type="title"/>
          </p:nvPr>
        </p:nvSpPr>
        <p:spPr>
          <a:xfrm>
            <a:off x="628650" y="118629"/>
            <a:ext cx="7886700" cy="763960"/>
          </a:xfrm>
        </p:spPr>
        <p:txBody>
          <a:bodyPr>
            <a:normAutofit/>
          </a:bodyPr>
          <a:lstStyle/>
          <a:p>
            <a:pPr algn="ctr"/>
            <a:r>
              <a:rPr lang="en-US" b="1" u="sng" dirty="0"/>
              <a:t>Do Not Let Sin Reign!</a:t>
            </a:r>
          </a:p>
        </p:txBody>
      </p:sp>
      <p:sp>
        <p:nvSpPr>
          <p:cNvPr id="7" name="Content Placeholder 6">
            <a:extLst>
              <a:ext uri="{FF2B5EF4-FFF2-40B4-BE49-F238E27FC236}">
                <a16:creationId xmlns:a16="http://schemas.microsoft.com/office/drawing/2014/main" id="{C87AFEB3-5467-4D0C-9B37-944E9670016B}"/>
              </a:ext>
            </a:extLst>
          </p:cNvPr>
          <p:cNvSpPr>
            <a:spLocks noGrp="1"/>
          </p:cNvSpPr>
          <p:nvPr>
            <p:ph idx="1"/>
          </p:nvPr>
        </p:nvSpPr>
        <p:spPr>
          <a:xfrm>
            <a:off x="0" y="1072443"/>
            <a:ext cx="9143999" cy="5617723"/>
          </a:xfrm>
        </p:spPr>
        <p:txBody>
          <a:bodyPr>
            <a:normAutofit/>
          </a:bodyPr>
          <a:lstStyle/>
          <a:p>
            <a:pPr>
              <a:spcBef>
                <a:spcPts val="0"/>
              </a:spcBef>
              <a:spcAft>
                <a:spcPts val="1800"/>
              </a:spcAft>
            </a:pPr>
            <a:r>
              <a:rPr lang="en-US" b="1" dirty="0"/>
              <a:t>6:11</a:t>
            </a:r>
            <a:r>
              <a:rPr lang="en-US" dirty="0"/>
              <a:t>  “</a:t>
            </a:r>
            <a:r>
              <a:rPr lang="en-US" b="1" dirty="0"/>
              <a:t>consider</a:t>
            </a:r>
            <a:r>
              <a:rPr lang="en-US" dirty="0"/>
              <a:t>” –  fully believe (by faith) what God has declared to be true. </a:t>
            </a:r>
          </a:p>
          <a:p>
            <a:pPr>
              <a:spcBef>
                <a:spcPts val="0"/>
              </a:spcBef>
              <a:spcAft>
                <a:spcPts val="1800"/>
              </a:spcAft>
            </a:pPr>
            <a:r>
              <a:rPr lang="en-US" dirty="0"/>
              <a:t>“</a:t>
            </a:r>
            <a:r>
              <a:rPr lang="en-US" b="1" dirty="0"/>
              <a:t>in Christ</a:t>
            </a:r>
            <a:r>
              <a:rPr lang="en-US" dirty="0"/>
              <a:t>” – Paul’s favorite expression of our union with Christ.</a:t>
            </a:r>
          </a:p>
          <a:p>
            <a:pPr>
              <a:spcBef>
                <a:spcPts val="0"/>
              </a:spcBef>
              <a:spcAft>
                <a:spcPts val="1800"/>
              </a:spcAft>
            </a:pPr>
            <a:r>
              <a:rPr lang="en-US" b="1" dirty="0"/>
              <a:t>6:12</a:t>
            </a:r>
            <a:r>
              <a:rPr lang="en-US" dirty="0"/>
              <a:t>  “</a:t>
            </a:r>
            <a:r>
              <a:rPr lang="en-US" b="1" dirty="0"/>
              <a:t>Let not sin therefore reign…</a:t>
            </a:r>
            <a:r>
              <a:rPr lang="en-US" dirty="0"/>
              <a:t>”  Sin no longer has authority over you, so </a:t>
            </a:r>
            <a:r>
              <a:rPr lang="en-US" b="1" dirty="0"/>
              <a:t>do not let it </a:t>
            </a:r>
            <a:r>
              <a:rPr lang="en-US" dirty="0"/>
              <a:t>take control.</a:t>
            </a:r>
          </a:p>
          <a:p>
            <a:pPr>
              <a:spcBef>
                <a:spcPts val="0"/>
              </a:spcBef>
              <a:spcAft>
                <a:spcPts val="1800"/>
              </a:spcAft>
            </a:pPr>
            <a:r>
              <a:rPr lang="en-US" b="1" dirty="0"/>
              <a:t>6:13</a:t>
            </a:r>
            <a:r>
              <a:rPr lang="en-US" dirty="0"/>
              <a:t>  “</a:t>
            </a:r>
            <a:r>
              <a:rPr lang="en-US" b="1" dirty="0"/>
              <a:t>do not present…</a:t>
            </a:r>
            <a:r>
              <a:rPr lang="en-US" dirty="0"/>
              <a:t>”  a daily decision of </a:t>
            </a:r>
            <a:r>
              <a:rPr lang="en-US" b="1" dirty="0"/>
              <a:t>the will </a:t>
            </a:r>
            <a:r>
              <a:rPr lang="en-US" dirty="0"/>
              <a:t>– sin has no power over us </a:t>
            </a:r>
            <a:r>
              <a:rPr lang="en-US" i="1" dirty="0"/>
              <a:t>unless</a:t>
            </a:r>
            <a:r>
              <a:rPr lang="en-US" dirty="0"/>
              <a:t> we choose to surrender to it.</a:t>
            </a:r>
          </a:p>
          <a:p>
            <a:pPr>
              <a:spcBef>
                <a:spcPts val="0"/>
              </a:spcBef>
              <a:spcAft>
                <a:spcPts val="1800"/>
              </a:spcAft>
            </a:pPr>
            <a:r>
              <a:rPr lang="en-US" dirty="0"/>
              <a:t>“</a:t>
            </a:r>
            <a:r>
              <a:rPr lang="en-US" b="1" dirty="0"/>
              <a:t>members</a:t>
            </a:r>
            <a:r>
              <a:rPr lang="en-US" dirty="0"/>
              <a:t>” – physical body parts (including the brain).</a:t>
            </a:r>
          </a:p>
          <a:p>
            <a:pPr>
              <a:spcBef>
                <a:spcPts val="0"/>
              </a:spcBef>
              <a:spcAft>
                <a:spcPts val="1800"/>
              </a:spcAft>
            </a:pPr>
            <a:r>
              <a:rPr lang="en-US" dirty="0"/>
              <a:t>6:14  “</a:t>
            </a:r>
            <a:r>
              <a:rPr lang="en-US" b="1" dirty="0"/>
              <a:t>not under law, but under grace</a:t>
            </a:r>
            <a:r>
              <a:rPr lang="en-US" dirty="0"/>
              <a:t>.”  We are no longer under condemnation of the law, but forgiveness by grace!</a:t>
            </a:r>
          </a:p>
        </p:txBody>
      </p:sp>
    </p:spTree>
    <p:extLst>
      <p:ext uri="{BB962C8B-B14F-4D97-AF65-F5344CB8AC3E}">
        <p14:creationId xmlns:p14="http://schemas.microsoft.com/office/powerpoint/2010/main" val="338817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71ACC-7E7D-4B25-1799-C25D8A8DB9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980CF-3B94-D4A5-C057-9DAFED566265}"/>
              </a:ext>
            </a:extLst>
          </p:cNvPr>
          <p:cNvSpPr>
            <a:spLocks noGrp="1"/>
          </p:cNvSpPr>
          <p:nvPr>
            <p:ph type="title"/>
          </p:nvPr>
        </p:nvSpPr>
        <p:spPr>
          <a:xfrm>
            <a:off x="628650" y="118629"/>
            <a:ext cx="7886700" cy="763960"/>
          </a:xfrm>
        </p:spPr>
        <p:txBody>
          <a:bodyPr>
            <a:normAutofit/>
          </a:bodyPr>
          <a:lstStyle/>
          <a:p>
            <a:pPr algn="ctr"/>
            <a:r>
              <a:rPr lang="en-US" b="1" u="sng" dirty="0"/>
              <a:t>Slaves to Righteousness</a:t>
            </a:r>
          </a:p>
        </p:txBody>
      </p:sp>
      <p:sp>
        <p:nvSpPr>
          <p:cNvPr id="7" name="Content Placeholder 6">
            <a:extLst>
              <a:ext uri="{FF2B5EF4-FFF2-40B4-BE49-F238E27FC236}">
                <a16:creationId xmlns:a16="http://schemas.microsoft.com/office/drawing/2014/main" id="{E84FB46B-00C3-72FD-064E-4CF0944169B0}"/>
              </a:ext>
            </a:extLst>
          </p:cNvPr>
          <p:cNvSpPr>
            <a:spLocks noGrp="1"/>
          </p:cNvSpPr>
          <p:nvPr>
            <p:ph idx="1"/>
          </p:nvPr>
        </p:nvSpPr>
        <p:spPr>
          <a:xfrm>
            <a:off x="0" y="1072443"/>
            <a:ext cx="9143999" cy="5617723"/>
          </a:xfrm>
        </p:spPr>
        <p:txBody>
          <a:bodyPr>
            <a:normAutofit/>
          </a:bodyPr>
          <a:lstStyle/>
          <a:p>
            <a:pPr>
              <a:spcBef>
                <a:spcPts val="0"/>
              </a:spcBef>
              <a:spcAft>
                <a:spcPts val="1800"/>
              </a:spcAft>
            </a:pPr>
            <a:r>
              <a:rPr lang="en-US" b="1" dirty="0"/>
              <a:t>6:15</a:t>
            </a:r>
            <a:r>
              <a:rPr lang="en-US" dirty="0"/>
              <a:t>  Circling back to verse 1, he makes it clear that </a:t>
            </a:r>
            <a:r>
              <a:rPr lang="en-US" b="1" dirty="0"/>
              <a:t>sin is not desirable</a:t>
            </a:r>
            <a:r>
              <a:rPr lang="en-US" dirty="0"/>
              <a:t> to those who are under grace.</a:t>
            </a:r>
          </a:p>
          <a:p>
            <a:pPr>
              <a:spcBef>
                <a:spcPts val="0"/>
              </a:spcBef>
              <a:spcAft>
                <a:spcPts val="1800"/>
              </a:spcAft>
            </a:pPr>
            <a:r>
              <a:rPr lang="en-US" b="1" dirty="0"/>
              <a:t>6:16</a:t>
            </a:r>
            <a:r>
              <a:rPr lang="en-US" dirty="0"/>
              <a:t>  </a:t>
            </a:r>
            <a:r>
              <a:rPr lang="en-US" b="1" dirty="0"/>
              <a:t>Everyone is a slave </a:t>
            </a:r>
            <a:r>
              <a:rPr lang="en-US" dirty="0"/>
              <a:t>to something: sin leading to death or obedience to Christ leading to righteousness.</a:t>
            </a:r>
          </a:p>
          <a:p>
            <a:pPr>
              <a:spcBef>
                <a:spcPts val="0"/>
              </a:spcBef>
              <a:spcAft>
                <a:spcPts val="1800"/>
              </a:spcAft>
            </a:pPr>
            <a:r>
              <a:rPr lang="en-US" b="1" dirty="0"/>
              <a:t>6:17-18</a:t>
            </a:r>
            <a:r>
              <a:rPr lang="en-US" dirty="0"/>
              <a:t>  Thank God that you “once </a:t>
            </a:r>
            <a:r>
              <a:rPr lang="en-US" b="1" u="sng" dirty="0"/>
              <a:t>were</a:t>
            </a:r>
            <a:r>
              <a:rPr lang="en-US" dirty="0"/>
              <a:t> slaves of sin…” but now want to desire to hear and obey His Word!</a:t>
            </a:r>
          </a:p>
          <a:p>
            <a:pPr>
              <a:spcBef>
                <a:spcPts val="0"/>
              </a:spcBef>
              <a:spcAft>
                <a:spcPts val="1800"/>
              </a:spcAft>
            </a:pPr>
            <a:r>
              <a:rPr lang="en-US" dirty="0"/>
              <a:t>“</a:t>
            </a:r>
            <a:r>
              <a:rPr lang="en-US" b="1" dirty="0"/>
              <a:t>Sanctification</a:t>
            </a:r>
            <a:r>
              <a:rPr lang="en-US" dirty="0"/>
              <a:t>” – being set apart as holy for God’s glory</a:t>
            </a:r>
          </a:p>
          <a:p>
            <a:pPr>
              <a:spcBef>
                <a:spcPts val="0"/>
              </a:spcBef>
              <a:spcAft>
                <a:spcPts val="1800"/>
              </a:spcAft>
            </a:pPr>
            <a:r>
              <a:rPr lang="en-US" dirty="0"/>
              <a:t>The Bible often uses comparisons to help us understand…</a:t>
            </a:r>
          </a:p>
        </p:txBody>
      </p:sp>
    </p:spTree>
    <p:extLst>
      <p:ext uri="{BB962C8B-B14F-4D97-AF65-F5344CB8AC3E}">
        <p14:creationId xmlns:p14="http://schemas.microsoft.com/office/powerpoint/2010/main" val="295903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4447</TotalTime>
  <Words>1489</Words>
  <Application>Microsoft Office PowerPoint</Application>
  <PresentationFormat>On-screen Show (4:3)</PresentationFormat>
  <Paragraphs>108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Cambria</vt:lpstr>
      <vt:lpstr>Office Theme</vt:lpstr>
      <vt:lpstr>Romans 6</vt:lpstr>
      <vt:lpstr>More Sin = More Grace (or does it?)</vt:lpstr>
      <vt:lpstr>Is it OK if I ________?</vt:lpstr>
      <vt:lpstr>Is it OK if I ________?</vt:lpstr>
      <vt:lpstr>“Baptized” into …</vt:lpstr>
      <vt:lpstr>“Baptized” into …</vt:lpstr>
      <vt:lpstr>Crucified with Christ</vt:lpstr>
      <vt:lpstr>Do Not Let Sin Reign!</vt:lpstr>
      <vt:lpstr>Slaves to Righteousness</vt:lpstr>
      <vt:lpstr>Who is Your Master?</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162</cp:revision>
  <dcterms:created xsi:type="dcterms:W3CDTF">2022-11-02T22:17:55Z</dcterms:created>
  <dcterms:modified xsi:type="dcterms:W3CDTF">2025-09-06T13:13:09Z</dcterms:modified>
</cp:coreProperties>
</file>